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0" r:id="rId4"/>
    <p:sldId id="292" r:id="rId5"/>
    <p:sldId id="296" r:id="rId6"/>
    <p:sldId id="294" r:id="rId7"/>
    <p:sldId id="291" r:id="rId8"/>
    <p:sldId id="261" r:id="rId9"/>
    <p:sldId id="262" r:id="rId10"/>
    <p:sldId id="293" r:id="rId11"/>
    <p:sldId id="264" r:id="rId12"/>
    <p:sldId id="276" r:id="rId13"/>
    <p:sldId id="299" r:id="rId14"/>
    <p:sldId id="297" r:id="rId15"/>
    <p:sldId id="268" r:id="rId16"/>
    <p:sldId id="279" r:id="rId17"/>
    <p:sldId id="298" r:id="rId18"/>
    <p:sldId id="270" r:id="rId19"/>
    <p:sldId id="300" r:id="rId20"/>
    <p:sldId id="274" r:id="rId21"/>
  </p:sldIdLst>
  <p:sldSz cx="9144000" cy="6858000" type="screen4x3"/>
  <p:notesSz cx="6799263" cy="99298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  <a:srgbClr val="EFF7DD"/>
    <a:srgbClr val="E6F3C9"/>
    <a:srgbClr val="D6EBA7"/>
    <a:srgbClr val="C4E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727" autoAdjust="0"/>
  </p:normalViewPr>
  <p:slideViewPr>
    <p:cSldViewPr>
      <p:cViewPr>
        <p:scale>
          <a:sx n="75" d="100"/>
          <a:sy n="75" d="100"/>
        </p:scale>
        <p:origin x="-1574" y="-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041677839805628E-2"/>
          <c:w val="1"/>
          <c:h val="0.8873458309971316"/>
        </c:manualLayout>
      </c:layout>
      <c:ofPieChart>
        <c:ofPieType val="bar"/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Lbls>
            <c:dLbl>
              <c:idx val="0"/>
              <c:layout>
                <c:manualLayout>
                  <c:x val="0.15229892688173849"/>
                  <c:y val="-0.11749792566251799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zh-TW" altLang="en-US" sz="1800" b="1"/>
                      <a:t>捐錢
</a:t>
                    </a:r>
                    <a:r>
                      <a:rPr lang="en-US" altLang="zh-TW" sz="1800" b="1"/>
                      <a:t>49%</a:t>
                    </a:r>
                    <a:endParaRPr lang="zh-TW" altLang="en-US" sz="1800" b="1"/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zh-TW" altLang="en-US" sz="1800" b="1"/>
                      <a:t>贊助基金會
</a:t>
                    </a:r>
                    <a:r>
                      <a:rPr lang="en-US" altLang="zh-TW" sz="1800" b="1"/>
                      <a:t>4%</a:t>
                    </a:r>
                    <a:endParaRPr lang="zh-TW" altLang="en-US" sz="1800" b="1"/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1.928070776050023E-2"/>
                  <c:y val="1.3978494623655914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zh-TW" altLang="en-US" sz="1800" b="1"/>
                      <a:t>其他</a:t>
                    </a:r>
                    <a:endParaRPr lang="en-US" altLang="zh-TW" sz="1800" b="1"/>
                  </a:p>
                  <a:p>
                    <a:pPr>
                      <a:defRPr sz="1800"/>
                    </a:pPr>
                    <a:r>
                      <a:rPr lang="zh-TW" altLang="en-US" sz="1800" b="1"/>
                      <a:t>方式
</a:t>
                    </a:r>
                    <a:r>
                      <a:rPr lang="en-US" altLang="zh-TW" sz="1800" b="1"/>
                      <a:t>9%</a:t>
                    </a:r>
                    <a:endParaRPr lang="zh-TW" altLang="en-US" sz="1800" b="1"/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"/>
                  <c:y val="-1.2903564473795615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zh-TW" altLang="en-US" sz="1600"/>
                      <a:t>餅乾 </a:t>
                    </a:r>
                    <a:r>
                      <a:rPr lang="en-US" altLang="zh-TW" sz="1600"/>
                      <a:t>30%</a:t>
                    </a:r>
                    <a:endParaRPr lang="zh-TW" altLang="en-US" sz="1600" b="0"/>
                  </a:p>
                </c:rich>
              </c:tx>
              <c:numFmt formatCode="0.0%" sourceLinked="0"/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652611780191069E-16"/>
                  <c:y val="-3.9426067844190946E-17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zh-TW" altLang="en-US" sz="1600" b="0"/>
                      <a:t>口香糖</a:t>
                    </a:r>
                    <a:r>
                      <a:rPr lang="en-US" altLang="zh-TW" sz="1600" b="0"/>
                      <a:t/>
                    </a:r>
                    <a:br>
                      <a:rPr lang="en-US" altLang="zh-TW" sz="1600" b="0"/>
                    </a:br>
                    <a:r>
                      <a:rPr lang="zh-TW" altLang="en-US" sz="1600" b="0"/>
                      <a:t>糖果 </a:t>
                    </a:r>
                    <a:r>
                      <a:rPr lang="en-US" altLang="zh-TW" sz="1600" b="0"/>
                      <a:t>26%</a:t>
                    </a:r>
                    <a:endParaRPr lang="zh-TW" altLang="en-US" sz="1600"/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6.7475092324943827E-4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zh-TW" altLang="en-US" sz="1600"/>
                      <a:t>衛生紙 </a:t>
                    </a:r>
                    <a:r>
                      <a:rPr lang="en-US" altLang="zh-TW" sz="1600"/>
                      <a:t>18%</a:t>
                    </a:r>
                    <a:endParaRPr lang="zh-TW" altLang="en-US" sz="1600"/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3.349675207354684E-2"/>
                  <c:y val="-1.1822876979087293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zh-TW" altLang="en-US" sz="1600" dirty="0" smtClean="0"/>
                      <a:t>   　　 麵包 </a:t>
                    </a:r>
                    <a:r>
                      <a:rPr lang="en-US" altLang="zh-TW" sz="1600" dirty="0"/>
                      <a:t>7%</a:t>
                    </a:r>
                    <a:endParaRPr lang="zh-TW" altLang="en-US" sz="1600" dirty="0"/>
                  </a:p>
                </c:rich>
              </c:tx>
              <c:numFmt formatCode="0.0%" sourceLinked="0"/>
              <c:spPr/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3.5993733122623565E-3"/>
                  <c:y val="3.6174416403272042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zh-TW" altLang="en-US" sz="1600"/>
                      <a:t>其他 </a:t>
                    </a:r>
                    <a:r>
                      <a:rPr lang="en-US" altLang="zh-TW" sz="1600"/>
                      <a:t>19%</a:t>
                    </a:r>
                    <a:endParaRPr lang="zh-TW" altLang="en-US" sz="1600"/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15942251211733535"/>
                  <c:y val="-5.2981119295571928E-3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zh-TW" altLang="en-US" sz="1800" b="1"/>
                      <a:t>買東西
</a:t>
                    </a:r>
                    <a:r>
                      <a:rPr lang="en-US" altLang="zh-TW" sz="1800" b="1"/>
                      <a:t>38%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工作表1!$A$2:$A$9</c:f>
              <c:strCache>
                <c:ptCount val="8"/>
                <c:pt idx="0">
                  <c:v>捐錢</c:v>
                </c:pt>
                <c:pt idx="1">
                  <c:v>贊助基金會</c:v>
                </c:pt>
                <c:pt idx="2">
                  <c:v>其他方式</c:v>
                </c:pt>
                <c:pt idx="3">
                  <c:v>餅乾</c:v>
                </c:pt>
                <c:pt idx="4">
                  <c:v>糖果/口香糖</c:v>
                </c:pt>
                <c:pt idx="5">
                  <c:v>衛生紙</c:v>
                </c:pt>
                <c:pt idx="6">
                  <c:v>麵包</c:v>
                </c:pt>
                <c:pt idx="7">
                  <c:v>其他</c:v>
                </c:pt>
              </c:strCache>
            </c:strRef>
          </c:cat>
          <c:val>
            <c:numRef>
              <c:f>工作表1!$B$2:$B$9</c:f>
              <c:numCache>
                <c:formatCode>0.00%</c:formatCode>
                <c:ptCount val="8"/>
                <c:pt idx="0" formatCode="0%">
                  <c:v>0.49</c:v>
                </c:pt>
                <c:pt idx="1">
                  <c:v>3.6999999999999998E-2</c:v>
                </c:pt>
                <c:pt idx="2" formatCode="0%">
                  <c:v>0.09</c:v>
                </c:pt>
                <c:pt idx="3">
                  <c:v>0.114</c:v>
                </c:pt>
                <c:pt idx="4">
                  <c:v>9.8799999999999999E-2</c:v>
                </c:pt>
                <c:pt idx="5">
                  <c:v>6.8400000000000002E-2</c:v>
                </c:pt>
                <c:pt idx="6">
                  <c:v>2.6599999999999999E-2</c:v>
                </c:pt>
                <c:pt idx="7">
                  <c:v>7.22E-2</c:v>
                </c:pt>
              </c:numCache>
            </c:numRef>
          </c:val>
        </c:ser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plitType val="pos"/>
        <c:splitPos val="5"/>
        <c:secondPieSize val="75"/>
        <c:serLines/>
      </c:ofPieChart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44C41-691B-4001-A679-A4BA1C444D30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CDFB-82FF-473A-A726-755EF31817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9762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745D75A-59D5-4DAC-AE29-99A6464D4A38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22B0BE4-099D-4173-87EE-4751B8C689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9416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2B0BE4-099D-4173-87EE-4751B8C6894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2199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13173A51-DB3F-464F-BBD8-AFD5A911D286}" type="slidenum">
              <a:rPr lang="zh-TW" altLang="en-US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13173A51-DB3F-464F-BBD8-AFD5A911D286}" type="slidenum">
              <a:rPr lang="zh-TW" altLang="en-US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13173A51-DB3F-464F-BBD8-AFD5A911D286}" type="slidenum">
              <a:rPr lang="zh-TW" altLang="en-US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13173A51-DB3F-464F-BBD8-AFD5A911D286}" type="slidenum">
              <a:rPr lang="zh-TW" altLang="en-US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13173A51-DB3F-464F-BBD8-AFD5A911D286}" type="slidenum">
              <a:rPr lang="zh-TW" altLang="en-US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C3156-EB44-4E79-8066-1B4C189D253E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CB829-212C-4992-8B43-3706CD4D848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43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D1417-11C8-4FE9-8560-3F6320629DFC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F3DC8-1482-4C42-8CD8-A75E325BA2C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01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3C948-4154-4BBF-803B-1F97908BF1E8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E98C5-A9A7-4C1B-9984-76991E5594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19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B98AA-DFB4-4A65-8160-11508D3BC853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2723D-C7B3-47A4-BD43-7AFD95750B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85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9EBA5-384A-4C13-A537-DC4AE4417A63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CF6B-7E26-422E-B821-4010DE06C17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317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710A2-D696-4821-B863-CCCCAEE7A483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AD62-289A-4688-B629-AC72230915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7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31CC8-CFB4-4D34-A7A7-D9AF226119EB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CC322-B683-446F-99CD-6FC5D3856C4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2489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A7885-004B-4FFB-9C7A-02D7C93A7BE2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96CB9-9926-4E80-881C-3AD1287CF4E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61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D8C96-516C-46E8-957D-D4931B2B38DB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34114-1809-4B16-A677-7AD905176F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253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F696A-FF56-4252-B253-9EF8527E49D6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97EF9-F9D1-48BB-B709-864F71D829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90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B1561-1E94-48F6-ACB5-3F4B8F4380F2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85B00-58AC-47C2-8ACD-C749CD4ECE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70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CDCEEFD-103C-415D-AD75-7A0648D6829A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A072858-1A5B-4EFC-A3C8-AD96BAFE10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cc5tu11UfY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hyperlink" Target="https://www.youtube.com/watch?v=VyqopMoCN1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jZCqP3TFLs" TargetMode="External"/><Relationship Id="rId7" Type="http://schemas.openxmlformats.org/officeDocument/2006/relationships/image" Target="../media/image8.jpg"/><Relationship Id="rId2" Type="http://schemas.openxmlformats.org/officeDocument/2006/relationships/hyperlink" Target="https://www.youtube.com/watch?v=v8nFUTmC8S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3.pn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8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hyperlink" Target="https://www.youtube.com/watch?v=FlHTica9LDo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Don6_n6o_o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kumimoji="0" lang="zh-TW" altLang="en-US" dirty="0" smtClean="0"/>
              <a:t> 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zh-TW" altLang="en-US" dirty="0" smtClean="0"/>
              <a:t> </a:t>
            </a:r>
            <a:endParaRPr kumimoji="0"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2557252" y="3356992"/>
            <a:ext cx="359585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新北市 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心田優遊學園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幫助街友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「回家」</a:t>
            </a:r>
            <a:r>
              <a:rPr lang="en-US" altLang="zh-TW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五餅二魚拉人一把</a:t>
            </a:r>
            <a:r>
              <a:rPr lang="en-US" altLang="zh-TW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algn="ctr"/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17000" r="33984" b="5871"/>
          <a:stretch/>
        </p:blipFill>
        <p:spPr>
          <a:xfrm>
            <a:off x="97012" y="884373"/>
            <a:ext cx="2349624" cy="58251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5391" r="11818" b="4609"/>
          <a:stretch/>
        </p:blipFill>
        <p:spPr>
          <a:xfrm>
            <a:off x="6229239" y="710828"/>
            <a:ext cx="2862269" cy="61722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17" y="48624"/>
            <a:ext cx="3822222" cy="252698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48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" t="2732" r="270" b="9313"/>
          <a:stretch/>
        </p:blipFill>
        <p:spPr bwMode="auto">
          <a:xfrm>
            <a:off x="-102466" y="371457"/>
            <a:ext cx="9246465" cy="5421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7"/>
          <p:cNvSpPr txBox="1">
            <a:spLocks noChangeArrowheads="1"/>
          </p:cNvSpPr>
          <p:nvPr/>
        </p:nvSpPr>
        <p:spPr bwMode="auto">
          <a:xfrm>
            <a:off x="2915816" y="810983"/>
            <a:ext cx="74248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關懷街友</a:t>
            </a:r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</a:t>
            </a:r>
            <a:r>
              <a:rPr kumimoji="0"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參訪台北市社會局</a:t>
            </a:r>
            <a:endParaRPr kumimoji="0"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r="12655"/>
          <a:stretch/>
        </p:blipFill>
        <p:spPr>
          <a:xfrm>
            <a:off x="-175655" y="1988840"/>
            <a:ext cx="4513816" cy="3454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r="12038"/>
          <a:stretch/>
        </p:blipFill>
        <p:spPr>
          <a:xfrm>
            <a:off x="4196271" y="1624527"/>
            <a:ext cx="5200265" cy="462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" y="116632"/>
            <a:ext cx="2592288" cy="17138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810" y="1988840"/>
            <a:ext cx="6808418" cy="384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71" y="1932427"/>
            <a:ext cx="5491352" cy="4116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05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t="14890" r="-1147" b="14301"/>
          <a:stretch/>
        </p:blipFill>
        <p:spPr>
          <a:xfrm rot="16200000">
            <a:off x="2028308" y="-252454"/>
            <a:ext cx="7318618" cy="691276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2"/>
          <a:stretch/>
        </p:blipFill>
        <p:spPr>
          <a:xfrm rot="16200000">
            <a:off x="1155751" y="-1106931"/>
            <a:ext cx="6832499" cy="9144001"/>
          </a:xfrm>
          <a:prstGeom prst="rect">
            <a:avLst/>
          </a:prstGeom>
        </p:spPr>
      </p:pic>
      <p:sp>
        <p:nvSpPr>
          <p:cNvPr id="5" name="橢圓形圖說文字 4"/>
          <p:cNvSpPr/>
          <p:nvPr/>
        </p:nvSpPr>
        <p:spPr>
          <a:xfrm>
            <a:off x="6963196" y="204788"/>
            <a:ext cx="2016224" cy="936104"/>
          </a:xfrm>
          <a:prstGeom prst="wedgeEllipseCallout">
            <a:avLst>
              <a:gd name="adj1" fmla="val -52999"/>
              <a:gd name="adj2" fmla="val 88582"/>
            </a:avLst>
          </a:prstGeom>
          <a:solidFill>
            <a:srgbClr val="EFF7DD"/>
          </a:solidFill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 smtClean="0">
                <a:solidFill>
                  <a:schemeClr val="tx1"/>
                </a:solidFill>
              </a:rPr>
              <a:t>行動流程</a:t>
            </a:r>
            <a:endParaRPr kumimoji="0" lang="en-US" altLang="zh-TW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 smtClean="0">
                <a:solidFill>
                  <a:schemeClr val="tx1"/>
                </a:solidFill>
              </a:rPr>
              <a:t>設計</a:t>
            </a:r>
            <a:endParaRPr kumimoji="0"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95" y="146484"/>
            <a:ext cx="1740667" cy="1150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" y="1285380"/>
            <a:ext cx="3144316" cy="5588530"/>
          </a:xfrm>
          <a:prstGeom prst="rect">
            <a:avLst/>
          </a:prstGeom>
        </p:spPr>
      </p:pic>
      <p:sp>
        <p:nvSpPr>
          <p:cNvPr id="23557" name="文字方塊 1"/>
          <p:cNvSpPr txBox="1">
            <a:spLocks noChangeArrowheads="1"/>
          </p:cNvSpPr>
          <p:nvPr/>
        </p:nvSpPr>
        <p:spPr bwMode="auto">
          <a:xfrm rot="-831118">
            <a:off x="4732338" y="2139950"/>
            <a:ext cx="2647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bg1"/>
                </a:solidFill>
              </a:rPr>
              <a:t>遊覽車趕快來啊</a:t>
            </a:r>
            <a:r>
              <a:rPr lang="en-US" altLang="zh-TW" sz="2400" b="1" dirty="0">
                <a:solidFill>
                  <a:schemeClr val="bg1"/>
                </a:solidFill>
              </a:rPr>
              <a:t>!!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75" y="1166669"/>
            <a:ext cx="3258077" cy="5790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66" y="2276872"/>
            <a:ext cx="5592688" cy="314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6056313" y="623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" y="116632"/>
            <a:ext cx="2592288" cy="1713838"/>
          </a:xfrm>
          <a:prstGeom prst="rect">
            <a:avLst/>
          </a:prstGeom>
        </p:spPr>
      </p:pic>
      <p:pic>
        <p:nvPicPr>
          <p:cNvPr id="4" name="圖片 3">
            <a:hlinkClick r:id="rId3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-1880" b="1880"/>
          <a:stretch/>
        </p:blipFill>
        <p:spPr>
          <a:xfrm>
            <a:off x="3129163" y="2302768"/>
            <a:ext cx="6039030" cy="35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63" y="620759"/>
            <a:ext cx="2506730" cy="109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43" y="0"/>
            <a:ext cx="9189444" cy="6858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6632"/>
            <a:ext cx="2592288" cy="17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0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-767" r="4657" b="35280"/>
          <a:stretch/>
        </p:blipFill>
        <p:spPr bwMode="auto">
          <a:xfrm>
            <a:off x="2191465" y="260648"/>
            <a:ext cx="6263774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089805"/>
            <a:ext cx="5278230" cy="3956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4978"/>
            <a:ext cx="5026529" cy="3768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" y="116632"/>
            <a:ext cx="2592288" cy="1713838"/>
          </a:xfrm>
          <a:prstGeom prst="rect">
            <a:avLst/>
          </a:prstGeom>
        </p:spPr>
      </p:pic>
      <p:pic>
        <p:nvPicPr>
          <p:cNvPr id="1026" name="Picture 2" descr="https://img.appledaily.com.tw/images/ReNews/20170814/640_305a6c32c310e56a4999d6bafebf55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7"/>
          <a:stretch/>
        </p:blipFill>
        <p:spPr bwMode="auto">
          <a:xfrm>
            <a:off x="2771800" y="0"/>
            <a:ext cx="6096000" cy="3252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2" y="3205057"/>
            <a:ext cx="4872968" cy="3652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75" y="3252192"/>
            <a:ext cx="4757333" cy="3566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0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68" y="3346476"/>
            <a:ext cx="4682032" cy="35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7114"/>
            <a:ext cx="4361114" cy="3269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" y="1296386"/>
            <a:ext cx="4170126" cy="5562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45" y="1225390"/>
            <a:ext cx="3707904" cy="277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直線單箭頭接點 4"/>
          <p:cNvCxnSpPr/>
          <p:nvPr/>
        </p:nvCxnSpPr>
        <p:spPr>
          <a:xfrm>
            <a:off x="3851920" y="2740204"/>
            <a:ext cx="864096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1"/>
          <a:stretch/>
        </p:blipFill>
        <p:spPr>
          <a:xfrm>
            <a:off x="3977336" y="3976024"/>
            <a:ext cx="5320957" cy="285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橢圓 7"/>
          <p:cNvSpPr/>
          <p:nvPr/>
        </p:nvSpPr>
        <p:spPr>
          <a:xfrm>
            <a:off x="6473672" y="4928956"/>
            <a:ext cx="2677375" cy="172819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肘形接點 11"/>
          <p:cNvCxnSpPr>
            <a:stCxn id="3" idx="3"/>
          </p:cNvCxnSpPr>
          <p:nvPr/>
        </p:nvCxnSpPr>
        <p:spPr>
          <a:xfrm>
            <a:off x="8271249" y="2615227"/>
            <a:ext cx="261191" cy="1462497"/>
          </a:xfrm>
          <a:prstGeom prst="bentConnector2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20" y="1366967"/>
            <a:ext cx="4169511" cy="5561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92288" cy="1713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71" y="-75543"/>
            <a:ext cx="4051729" cy="720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hlinkClick r:id="rId2"/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" y="0"/>
            <a:ext cx="4702261" cy="3526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31005"/>
            <a:ext cx="4376088" cy="3685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92288" cy="17138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93" y="-98681"/>
            <a:ext cx="5089912" cy="3815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79" y="2132856"/>
            <a:ext cx="537659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0"/>
          <a:stretch/>
        </p:blipFill>
        <p:spPr>
          <a:xfrm>
            <a:off x="5092271" y="2791434"/>
            <a:ext cx="3728201" cy="406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19" y="5647596"/>
            <a:ext cx="907919" cy="1481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" y="0"/>
            <a:ext cx="9146062" cy="685645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12" y="4869160"/>
            <a:ext cx="2592288" cy="17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2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文字方塊 1"/>
          <p:cNvSpPr txBox="1">
            <a:spLocks noChangeArrowheads="1"/>
          </p:cNvSpPr>
          <p:nvPr/>
        </p:nvSpPr>
        <p:spPr bwMode="auto">
          <a:xfrm>
            <a:off x="4615185" y="4468639"/>
            <a:ext cx="273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 b="1" dirty="0">
                <a:solidFill>
                  <a:schemeClr val="bg1"/>
                </a:solidFill>
              </a:rPr>
              <a:t>救貓達人</a:t>
            </a:r>
            <a:r>
              <a:rPr lang="en-US" altLang="zh-TW" sz="2000" b="1" dirty="0">
                <a:solidFill>
                  <a:schemeClr val="bg1"/>
                </a:solidFill>
              </a:rPr>
              <a:t>—</a:t>
            </a:r>
            <a:r>
              <a:rPr lang="zh-TW" altLang="en-US" sz="2000" b="1" dirty="0">
                <a:solidFill>
                  <a:schemeClr val="bg1"/>
                </a:solidFill>
              </a:rPr>
              <a:t>夏冠群叔叔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9"/>
            <a:ext cx="7357564" cy="5515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0"/>
            <a:ext cx="2047924" cy="1353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26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文字方塊 8"/>
          <p:cNvSpPr txBox="1">
            <a:spLocks noChangeArrowheads="1"/>
          </p:cNvSpPr>
          <p:nvPr/>
        </p:nvSpPr>
        <p:spPr bwMode="auto">
          <a:xfrm>
            <a:off x="1930653" y="848906"/>
            <a:ext cx="572742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訪問新</a:t>
            </a:r>
            <a:r>
              <a:rPr kumimoji="0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北市</a:t>
            </a:r>
            <a:r>
              <a:rPr kumimoji="0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kumimoji="0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人安基金會</a:t>
            </a:r>
            <a:r>
              <a:rPr kumimoji="0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執行時間：</a:t>
            </a:r>
            <a:r>
              <a:rPr kumimoji="0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2016/10/2</a:t>
            </a:r>
            <a:endParaRPr kumimoji="0"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C:\Users\user\Desktop\公民行動接友照片\街友-公民行動方案照片_180107_0016.jpg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r="4478"/>
          <a:stretch/>
        </p:blipFill>
        <p:spPr bwMode="auto">
          <a:xfrm>
            <a:off x="718097" y="1585764"/>
            <a:ext cx="8152533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"/>
            <a:ext cx="2808312" cy="185665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426"/>
            <a:ext cx="9144000" cy="514551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58" y="116632"/>
            <a:ext cx="2761641" cy="120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文字方塊 4">
            <a:hlinkClick r:id="rId2"/>
          </p:cNvPr>
          <p:cNvSpPr txBox="1">
            <a:spLocks noChangeArrowheads="1"/>
          </p:cNvSpPr>
          <p:nvPr/>
        </p:nvSpPr>
        <p:spPr bwMode="auto">
          <a:xfrm>
            <a:off x="827584" y="6337960"/>
            <a:ext cx="632974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b="1" dirty="0">
                <a:latin typeface="+mj-ea"/>
                <a:ea typeface="+mj-ea"/>
              </a:rPr>
              <a:t>影片網址 </a:t>
            </a:r>
            <a:r>
              <a:rPr kumimoji="0" lang="zh-TW" altLang="en-US" sz="1800" b="1" dirty="0" smtClean="0">
                <a:latin typeface="+mj-ea"/>
                <a:ea typeface="+mj-ea"/>
              </a:rPr>
              <a:t>：</a:t>
            </a:r>
            <a:r>
              <a:rPr kumimoji="0" lang="en-US" altLang="zh-TW" sz="1800" b="1" dirty="0">
                <a:latin typeface="+mj-ea"/>
                <a:ea typeface="+mj-ea"/>
              </a:rPr>
              <a:t> </a:t>
            </a:r>
            <a:r>
              <a:rPr kumimoji="0" lang="en-US" altLang="zh-TW" sz="1800" b="1" dirty="0" smtClean="0">
                <a:latin typeface="+mj-ea"/>
                <a:ea typeface="+mj-ea"/>
                <a:hlinkClick r:id="rId3"/>
              </a:rPr>
              <a:t>www.youtube.com/watch?v=NjZCqP3TFLs</a:t>
            </a:r>
            <a:endParaRPr kumimoji="0" lang="en-US" altLang="zh-TW" sz="1800" b="1" dirty="0" smtClean="0">
              <a:latin typeface="+mj-ea"/>
              <a:ea typeface="+mj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 dirty="0"/>
          </a:p>
        </p:txBody>
      </p: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3235458" y="1030220"/>
            <a:ext cx="2045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1800" b="1" dirty="0" smtClean="0">
                <a:latin typeface="+mj-ea"/>
                <a:ea typeface="+mj-ea"/>
              </a:rPr>
              <a:t>我們的影片</a:t>
            </a:r>
            <a:endParaRPr lang="zh-TW" altLang="en-US" sz="1800" b="1" dirty="0">
              <a:latin typeface="+mj-ea"/>
              <a:ea typeface="+mj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77552"/>
            <a:ext cx="7667625" cy="435292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6" y="1577552"/>
            <a:ext cx="7667625" cy="43529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92288" cy="17138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78" y="435516"/>
            <a:ext cx="2622021" cy="11420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3946"/>
            <a:ext cx="894654" cy="145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0" y="5664324"/>
            <a:ext cx="723900" cy="1181100"/>
          </a:xfrm>
          <a:prstGeom prst="rect">
            <a:avLst/>
          </a:prstGeom>
        </p:spPr>
      </p:pic>
      <p:sp>
        <p:nvSpPr>
          <p:cNvPr id="7170" name="文字方塊 7"/>
          <p:cNvSpPr txBox="1">
            <a:spLocks noChangeArrowheads="1"/>
          </p:cNvSpPr>
          <p:nvPr/>
        </p:nvSpPr>
        <p:spPr bwMode="auto">
          <a:xfrm>
            <a:off x="2267744" y="539239"/>
            <a:ext cx="7928887" cy="74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關懷街友活動</a:t>
            </a:r>
            <a:r>
              <a:rPr kumimoji="0"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地瓜媽媽街賣活動</a:t>
            </a:r>
            <a:endParaRPr kumimoji="0"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03132"/>
            <a:ext cx="2808312" cy="499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5"/>
          <a:stretch/>
        </p:blipFill>
        <p:spPr>
          <a:xfrm>
            <a:off x="5148064" y="1917356"/>
            <a:ext cx="4360416" cy="445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32656"/>
            <a:ext cx="2556284" cy="169003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559" y="3086596"/>
            <a:ext cx="3719979" cy="278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46" y="2339428"/>
            <a:ext cx="2268010" cy="403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996" y="1035173"/>
            <a:ext cx="1901388" cy="828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7"/>
          <p:cNvSpPr txBox="1">
            <a:spLocks noChangeArrowheads="1"/>
          </p:cNvSpPr>
          <p:nvPr/>
        </p:nvSpPr>
        <p:spPr bwMode="auto">
          <a:xfrm>
            <a:off x="3203847" y="188640"/>
            <a:ext cx="74248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關懷街友活動</a:t>
            </a:r>
            <a:r>
              <a:rPr kumimoji="0"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發飯糰</a:t>
            </a:r>
            <a:endParaRPr kumimoji="0"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3"/>
            <a:ext cx="3744417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25475" b="10679"/>
          <a:stretch/>
        </p:blipFill>
        <p:spPr>
          <a:xfrm>
            <a:off x="4499993" y="3978899"/>
            <a:ext cx="4248473" cy="295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" y="330911"/>
            <a:ext cx="2592288" cy="17138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1" y="1832858"/>
            <a:ext cx="3768856" cy="502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92"/>
          <a:stretch/>
        </p:blipFill>
        <p:spPr>
          <a:xfrm>
            <a:off x="4211960" y="3501008"/>
            <a:ext cx="5075025" cy="3579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15" y="620687"/>
            <a:ext cx="4968185" cy="372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816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5810678"/>
            <a:ext cx="723900" cy="11811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2160" r="5275"/>
          <a:stretch/>
        </p:blipFill>
        <p:spPr>
          <a:xfrm>
            <a:off x="-47228" y="1412776"/>
            <a:ext cx="5343423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41" y="2060848"/>
            <a:ext cx="393835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7"/>
          <p:cNvSpPr txBox="1">
            <a:spLocks noChangeArrowheads="1"/>
          </p:cNvSpPr>
          <p:nvPr/>
        </p:nvSpPr>
        <p:spPr bwMode="auto">
          <a:xfrm>
            <a:off x="2915816" y="633832"/>
            <a:ext cx="74248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關懷街友活動</a:t>
            </a:r>
            <a:r>
              <a:rPr kumimoji="0"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寒流發暖暖包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" y="53912"/>
            <a:ext cx="2592288" cy="17138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660" y="2035752"/>
            <a:ext cx="5340460" cy="4003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84" y="2026376"/>
            <a:ext cx="5048200" cy="3784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5" y="589762"/>
            <a:ext cx="214312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1326084" y="393631"/>
            <a:ext cx="9515482" cy="6324472"/>
            <a:chOff x="-356157" y="566563"/>
            <a:chExt cx="9515482" cy="6324472"/>
          </a:xfrm>
        </p:grpSpPr>
        <p:sp>
          <p:nvSpPr>
            <p:cNvPr id="7170" name="文字方塊 7"/>
            <p:cNvSpPr txBox="1">
              <a:spLocks noChangeArrowheads="1"/>
            </p:cNvSpPr>
            <p:nvPr/>
          </p:nvSpPr>
          <p:spPr bwMode="auto">
            <a:xfrm>
              <a:off x="1449599" y="566563"/>
              <a:ext cx="432048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關懷街友活動</a:t>
              </a:r>
              <a:r>
                <a:rPr kumimoji="0" lang="en-US" altLang="zh-TW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kumimoji="0"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鼓勵香皂</a:t>
              </a:r>
              <a:endParaRPr kumimoji="0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-356157" y="1304632"/>
              <a:ext cx="9515482" cy="5586403"/>
              <a:chOff x="-356157" y="1304632"/>
              <a:chExt cx="9515482" cy="5586403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20" t="3219" r="13903" b="40000"/>
              <a:stretch/>
            </p:blipFill>
            <p:spPr>
              <a:xfrm>
                <a:off x="5269198" y="1304632"/>
                <a:ext cx="3890127" cy="55864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" name="圖片 3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45" t="14000" r="20588"/>
              <a:stretch/>
            </p:blipFill>
            <p:spPr>
              <a:xfrm>
                <a:off x="-356157" y="1700808"/>
                <a:ext cx="5792253" cy="424214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5" name="圖片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315" y="-837972"/>
            <a:ext cx="4499992" cy="795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群組 9"/>
          <p:cNvGrpSpPr/>
          <p:nvPr/>
        </p:nvGrpSpPr>
        <p:grpSpPr>
          <a:xfrm>
            <a:off x="0" y="1131700"/>
            <a:ext cx="9226424" cy="5480717"/>
            <a:chOff x="0" y="1131700"/>
            <a:chExt cx="9226424" cy="548071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9" t="12122" r="6901" b="22508"/>
            <a:stretch/>
          </p:blipFill>
          <p:spPr>
            <a:xfrm>
              <a:off x="3490095" y="2329987"/>
              <a:ext cx="5736329" cy="31898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" t="-5172" r="18496" b="39988"/>
            <a:stretch/>
          </p:blipFill>
          <p:spPr>
            <a:xfrm>
              <a:off x="0" y="1131700"/>
              <a:ext cx="3472158" cy="54807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" y="12789"/>
            <a:ext cx="2592288" cy="1713838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59532" y="1367120"/>
            <a:ext cx="9124756" cy="5815154"/>
            <a:chOff x="59532" y="1367120"/>
            <a:chExt cx="9124756" cy="581515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2" y="1367120"/>
              <a:ext cx="3288331" cy="58151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40" y="2194050"/>
              <a:ext cx="5679048" cy="42592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39" y="1131700"/>
            <a:ext cx="214312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9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7"/>
          <p:cNvSpPr txBox="1">
            <a:spLocks noChangeArrowheads="1"/>
          </p:cNvSpPr>
          <p:nvPr/>
        </p:nvSpPr>
        <p:spPr bwMode="auto">
          <a:xfrm>
            <a:off x="3203848" y="247864"/>
            <a:ext cx="74248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關懷街友活動</a:t>
            </a:r>
            <a:r>
              <a:rPr kumimoji="0"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發便當</a:t>
            </a:r>
            <a:endParaRPr kumimoji="0"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2" y="1503216"/>
            <a:ext cx="4643956" cy="2612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87" y="1503216"/>
            <a:ext cx="4708329" cy="2661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1" y="4138845"/>
            <a:ext cx="4810813" cy="2719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橢圓 8">
            <a:hlinkClick r:id="rId3"/>
          </p:cNvPr>
          <p:cNvSpPr/>
          <p:nvPr/>
        </p:nvSpPr>
        <p:spPr>
          <a:xfrm>
            <a:off x="8820472" y="6604392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03" y="1346729"/>
            <a:ext cx="9302019" cy="525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" y="116632"/>
            <a:ext cx="2592288" cy="17138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76" y="801862"/>
            <a:ext cx="5838252" cy="330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01" y="2804734"/>
            <a:ext cx="4976353" cy="281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54596"/>
            <a:ext cx="5508104" cy="311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>
            <a:hlinkClick r:id="rId3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32" y="1402395"/>
            <a:ext cx="9203532" cy="520199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1" y="6527738"/>
            <a:ext cx="5106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https://www.youtube.com/watch?v=FlHTica9LDo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816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9"/>
          <a:stretch/>
        </p:blipFill>
        <p:spPr>
          <a:xfrm>
            <a:off x="-205917" y="1301035"/>
            <a:ext cx="4659379" cy="2739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字方塊 7"/>
          <p:cNvSpPr txBox="1"/>
          <p:nvPr/>
        </p:nvSpPr>
        <p:spPr>
          <a:xfrm>
            <a:off x="3347864" y="474730"/>
            <a:ext cx="53990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關懷街</a:t>
            </a:r>
            <a:r>
              <a:rPr kumimoji="0"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友行動</a:t>
            </a:r>
            <a:r>
              <a:rPr kumimoji="0"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/>
              <a:t>問卷</a:t>
            </a:r>
            <a:r>
              <a:rPr lang="zh-TW" altLang="zh-TW" dirty="0" smtClean="0"/>
              <a:t>訪查</a:t>
            </a:r>
            <a:endParaRPr kumimoji="0"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2"/>
          <a:stretch/>
        </p:blipFill>
        <p:spPr>
          <a:xfrm>
            <a:off x="-32445" y="1208255"/>
            <a:ext cx="4998869" cy="292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hlinkClick r:id="rId3"/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10" y="1354172"/>
            <a:ext cx="4840090" cy="552358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33" r="1623"/>
          <a:stretch/>
        </p:blipFill>
        <p:spPr>
          <a:xfrm>
            <a:off x="-155357" y="3789040"/>
            <a:ext cx="4459268" cy="2788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" y="116632"/>
            <a:ext cx="2592288" cy="171383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22276"/>
            <a:ext cx="4932040" cy="583572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3"/>
          <a:stretch/>
        </p:blipFill>
        <p:spPr>
          <a:xfrm>
            <a:off x="-56364" y="3820464"/>
            <a:ext cx="4360274" cy="3004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文字方塊 4"/>
          <p:cNvSpPr txBox="1">
            <a:spLocks noChangeArrowheads="1"/>
          </p:cNvSpPr>
          <p:nvPr/>
        </p:nvSpPr>
        <p:spPr bwMode="auto">
          <a:xfrm>
            <a:off x="2915816" y="770234"/>
            <a:ext cx="5162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問卷統計</a:t>
            </a:r>
            <a:endParaRPr kumimoji="0"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1" name="圖表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1431506"/>
              </p:ext>
            </p:extLst>
          </p:nvPr>
        </p:nvGraphicFramePr>
        <p:xfrm>
          <a:off x="1043608" y="3212976"/>
          <a:ext cx="7200000" cy="3502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" y="116632"/>
            <a:ext cx="2592288" cy="17138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772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5791"/>
            <a:ext cx="1147483" cy="1872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12735</TotalTime>
  <Words>154</Words>
  <Application>Microsoft Office PowerPoint</Application>
  <PresentationFormat>如螢幕大小 (4:3)</PresentationFormat>
  <Paragraphs>46</Paragraphs>
  <Slides>20</Slides>
  <Notes>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 </vt:lpstr>
      <vt:lpstr>PowerPoint 簡報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 </vt:lpstr>
      <vt:lpstr>PowerPoint 簡報</vt:lpstr>
      <vt:lpstr>PowerPoint 簡報</vt:lpstr>
      <vt:lpstr> </vt:lpstr>
      <vt:lpstr>PowerPoint 簡報</vt:lpstr>
      <vt:lpstr> 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maria</cp:lastModifiedBy>
  <cp:revision>279</cp:revision>
  <cp:lastPrinted>2017-02-24T01:19:38Z</cp:lastPrinted>
  <dcterms:created xsi:type="dcterms:W3CDTF">2015-12-06T12:28:46Z</dcterms:created>
  <dcterms:modified xsi:type="dcterms:W3CDTF">2018-05-03T06:35:26Z</dcterms:modified>
</cp:coreProperties>
</file>