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392" r:id="rId5"/>
    <p:sldId id="372" r:id="rId6"/>
    <p:sldId id="391" r:id="rId7"/>
    <p:sldId id="353" r:id="rId8"/>
    <p:sldId id="315" r:id="rId9"/>
    <p:sldId id="310" r:id="rId10"/>
    <p:sldId id="316" r:id="rId11"/>
    <p:sldId id="354" r:id="rId12"/>
    <p:sldId id="355" r:id="rId13"/>
    <p:sldId id="317" r:id="rId14"/>
    <p:sldId id="384" r:id="rId15"/>
    <p:sldId id="387" r:id="rId16"/>
    <p:sldId id="388" r:id="rId17"/>
  </p:sldIdLst>
  <p:sldSz cx="9144000" cy="6858000" type="screen4x3"/>
  <p:notesSz cx="6799263" cy="99298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EFF7DD"/>
    <a:srgbClr val="E6F3C9"/>
    <a:srgbClr val="D6EBA7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77" autoAdjust="0"/>
    <p:restoredTop sz="94769" autoAdjust="0"/>
  </p:normalViewPr>
  <p:slideViewPr>
    <p:cSldViewPr>
      <p:cViewPr varScale="1">
        <p:scale>
          <a:sx n="83" d="100"/>
          <a:sy n="83" d="100"/>
        </p:scale>
        <p:origin x="-124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6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44C41-691B-4001-A679-A4BA1C444D30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CDFB-82FF-473A-A726-755EF3181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76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45D75A-59D5-4DAC-AE29-99A6464D4A38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2B0BE4-099D-4173-87EE-4751B8C689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416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3156-EB44-4E79-8066-1B4C189D253E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B829-212C-4992-8B43-3706CD4D84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43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1417-11C8-4FE9-8560-3F6320629DFC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3DC8-1482-4C42-8CD8-A75E325BA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0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C948-4154-4BBF-803B-1F97908BF1E8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98C5-A9A7-4C1B-9984-76991E5594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19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98AA-DFB4-4A65-8160-11508D3BC853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723D-C7B3-47A4-BD43-7AFD95750B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5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EBA5-384A-4C13-A537-DC4AE4417A63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F6B-7E26-422E-B821-4010DE06C1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17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710A2-D696-4821-B863-CCCCAEE7A483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AD62-289A-4688-B629-AC72230915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31CC8-CFB4-4D34-A7A7-D9AF226119EB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C322-B683-446F-99CD-6FC5D3856C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48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7885-004B-4FFB-9C7A-02D7C93A7BE2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6CB9-9926-4E80-881C-3AD1287CF4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61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8C96-516C-46E8-957D-D4931B2B38DB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4114-1809-4B16-A677-7AD905176F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2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696A-FF56-4252-B253-9EF8527E49D6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7EF9-F9D1-48BB-B709-864F71D829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90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1561-1E94-48F6-ACB5-3F4B8F4380F2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5B00-58AC-47C2-8ACD-C749CD4ECE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70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DCEEFD-103C-415D-AD75-7A0648D6829A}" type="datetimeFigureOut">
              <a:rPr lang="zh-TW" altLang="en-US"/>
              <a:pPr>
                <a:defRPr/>
              </a:pPr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072858-1A5B-4EFC-A3C8-AD96BAFE10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leanocean.sow.org.tw/result_info.php?id=1377&amp;sy=&amp;sm=&amp;ey=&amp;em=&amp;beach_area_m=%E5%9F%BA%E9%9A%86%E5%B8%82&amp;beach_area_s=&amp;from=r&amp;pag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kumimoji="0" lang="zh-TW" altLang="en-US" dirty="0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307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829037" y="3839964"/>
            <a:ext cx="38202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 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育才小學</a:t>
            </a:r>
            <a:endParaRPr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環</a:t>
            </a:r>
            <a:r>
              <a:rPr lang="zh-TW" altLang="zh-TW" sz="3600" b="1" dirty="0">
                <a:solidFill>
                  <a:srgbClr val="FF0000"/>
                </a:solidFill>
                <a:latin typeface="+mj-ea"/>
                <a:ea typeface="+mj-ea"/>
              </a:rPr>
              <a:t>台淨灘走透</a:t>
            </a:r>
            <a:r>
              <a:rPr lang="zh-TW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透</a:t>
            </a:r>
            <a:endParaRPr lang="en-US" altLang="zh-TW" sz="3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減</a:t>
            </a:r>
            <a:r>
              <a:rPr lang="zh-TW" altLang="zh-TW" sz="3600" b="1" dirty="0">
                <a:solidFill>
                  <a:srgbClr val="FF0000"/>
                </a:solidFill>
                <a:latin typeface="+mj-ea"/>
                <a:ea typeface="+mj-ea"/>
              </a:rPr>
              <a:t>塑行動親子</a:t>
            </a:r>
            <a:r>
              <a:rPr lang="en-US" altLang="zh-TW" sz="3600" b="1" dirty="0">
                <a:solidFill>
                  <a:srgbClr val="FF0000"/>
                </a:solidFill>
                <a:latin typeface="+mj-ea"/>
                <a:ea typeface="+mj-ea"/>
              </a:rPr>
              <a:t>Go</a:t>
            </a:r>
            <a:r>
              <a:rPr lang="en-US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</a:p>
          <a:p>
            <a:pPr algn="ctr"/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03426"/>
            <a:ext cx="785614" cy="785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EEA397-99E6-44F6-B725-D3DABFBDD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3410386" cy="191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117ECB8-44A7-4960-AAFF-D6261DC3A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3387446" cy="190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CBD862F-A4A5-423C-91D5-E41F428B27EA}"/>
              </a:ext>
            </a:extLst>
          </p:cNvPr>
          <p:cNvSpPr/>
          <p:nvPr/>
        </p:nvSpPr>
        <p:spPr>
          <a:xfrm>
            <a:off x="1187624" y="479715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+mj-ea"/>
                <a:ea typeface="+mj-ea"/>
                <a:cs typeface="Arial" panose="020B0604020202020204" pitchFamily="34" charset="0"/>
              </a:rPr>
              <a:t>這次的淨灘活動很完整，完全是遵照</a:t>
            </a:r>
            <a:r>
              <a:rPr lang="en-US" altLang="zh-TW" sz="2000" b="1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ICC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組織的流程</a:t>
            </a:r>
            <a:r>
              <a:rPr lang="zh-TW" altLang="en-US" sz="2000" b="1" dirty="0">
                <a:latin typeface="+mj-ea"/>
                <a:ea typeface="+mj-ea"/>
                <a:cs typeface="Arial" panose="020B0604020202020204" pitchFamily="34" charset="0"/>
              </a:rPr>
              <a:t>，將撿回來的垃圾要先秤重，然後再依照</a:t>
            </a:r>
            <a:r>
              <a:rPr lang="en-US" altLang="zh-TW" sz="2000" b="1" dirty="0">
                <a:latin typeface="+mj-ea"/>
                <a:ea typeface="+mj-ea"/>
                <a:cs typeface="Arial" panose="020B0604020202020204" pitchFamily="34" charset="0"/>
              </a:rPr>
              <a:t>ICC</a:t>
            </a:r>
            <a:r>
              <a:rPr lang="zh-TW" altLang="en-US" sz="2000" b="1" dirty="0">
                <a:latin typeface="+mj-ea"/>
                <a:ea typeface="+mj-ea"/>
                <a:cs typeface="Arial" panose="020B0604020202020204" pitchFamily="34" charset="0"/>
              </a:rPr>
              <a:t>的表格做分類，這樣的數據可以讓我們知道哪類的垃圾是最大宗，有利於</a:t>
            </a:r>
            <a:r>
              <a:rPr lang="zh-TW" altLang="en-US" sz="2000" b="1" dirty="0" smtClean="0">
                <a:latin typeface="+mj-ea"/>
                <a:ea typeface="+mj-ea"/>
                <a:cs typeface="Arial" panose="020B0604020202020204" pitchFamily="34" charset="0"/>
              </a:rPr>
              <a:t>我們進一步針對該</a:t>
            </a:r>
            <a:r>
              <a:rPr lang="zh-TW" altLang="en-US" sz="2000" b="1" dirty="0">
                <a:latin typeface="+mj-ea"/>
                <a:ea typeface="+mj-ea"/>
                <a:cs typeface="Arial" panose="020B0604020202020204" pitchFamily="34" charset="0"/>
              </a:rPr>
              <a:t>項</a:t>
            </a:r>
            <a:r>
              <a:rPr lang="zh-TW" altLang="en-US" sz="2000" b="1" dirty="0" smtClean="0">
                <a:latin typeface="+mj-ea"/>
                <a:ea typeface="+mj-ea"/>
                <a:cs typeface="Arial" panose="020B0604020202020204" pitchFamily="34" charset="0"/>
              </a:rPr>
              <a:t>垃圾提出減少政策。</a:t>
            </a:r>
            <a:endParaRPr lang="en-US" altLang="zh-TW" sz="2000" b="1" dirty="0">
              <a:latin typeface="+mj-ea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+mj-ea"/>
                <a:ea typeface="+mj-ea"/>
                <a:cs typeface="Arial" panose="020B0604020202020204" pitchFamily="34" charset="0"/>
              </a:rPr>
              <a:t>淨灘完的用具如夾子，手套</a:t>
            </a:r>
            <a:r>
              <a:rPr lang="zh-TW" altLang="en-US" sz="2000" b="1" dirty="0" smtClean="0">
                <a:latin typeface="+mj-ea"/>
                <a:ea typeface="+mj-ea"/>
                <a:cs typeface="Arial" panose="020B0604020202020204" pitchFamily="34" charset="0"/>
              </a:rPr>
              <a:t>和袋子，</a:t>
            </a:r>
            <a:r>
              <a:rPr lang="zh-TW" altLang="en-US" sz="2000" b="1" dirty="0">
                <a:latin typeface="+mj-ea"/>
                <a:ea typeface="+mj-ea"/>
                <a:cs typeface="Arial" panose="020B0604020202020204" pitchFamily="34" charset="0"/>
              </a:rPr>
              <a:t>我們會清洗完下次可以再使用，這樣能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降低一次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性產品的使用量</a:t>
            </a:r>
            <a:r>
              <a:rPr lang="zh-TW" altLang="en-US" sz="2000" b="1" dirty="0" smtClean="0">
                <a:latin typeface="+mj-ea"/>
                <a:ea typeface="+mj-ea"/>
                <a:cs typeface="Arial" panose="020B0604020202020204" pitchFamily="34" charset="0"/>
              </a:rPr>
              <a:t>，</a:t>
            </a:r>
            <a:r>
              <a:rPr lang="zh-TW" altLang="en-US" sz="2000" b="1" dirty="0">
                <a:latin typeface="+mj-ea"/>
                <a:ea typeface="+mj-ea"/>
                <a:cs typeface="Arial" panose="020B0604020202020204" pitchFamily="34" charset="0"/>
              </a:rPr>
              <a:t>減少垃圾。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0A23EA-6021-4A62-94EB-643BA0CD4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1927862" cy="350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1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4032448" cy="492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5868144" y="2060848"/>
            <a:ext cx="2808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潮境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海岸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灘後，大家將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垃圾分類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，並記錄下來，成為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統計數據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。這些垃圾並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不能直接焚燒或利用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，因為已經泡過海水，海科館會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先將回收物清洗過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，再做處理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這也是其他淨灘活動難以執行的部分。</a:t>
            </a:r>
            <a:r>
              <a:rPr lang="zh-TW" altLang="en-US" sz="2000" b="1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其他自辦的淨灘活動，最多能做到垃圾分類回收，卻無法把海水鹽分清洗掉。</a:t>
            </a:r>
            <a:endParaRPr lang="zh-TW" altLang="en-US" sz="2000" b="1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27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1700808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j-ea"/>
                <a:ea typeface="+mj-ea"/>
              </a:rPr>
              <a:t>1/27</a:t>
            </a:r>
            <a:r>
              <a:rPr lang="zh-TW" altLang="en-US" b="1" dirty="0" smtClean="0">
                <a:latin typeface="+mj-ea"/>
                <a:ea typeface="+mj-ea"/>
              </a:rPr>
              <a:t>在潮境公園淨灘的成果有按照</a:t>
            </a:r>
            <a:r>
              <a:rPr lang="en-US" altLang="zh-TW" b="1" dirty="0" smtClean="0">
                <a:latin typeface="+mj-ea"/>
                <a:ea typeface="+mj-ea"/>
              </a:rPr>
              <a:t>ICC</a:t>
            </a:r>
            <a:r>
              <a:rPr lang="zh-TW" altLang="en-US" b="1" dirty="0" smtClean="0">
                <a:latin typeface="+mj-ea"/>
                <a:ea typeface="+mj-ea"/>
              </a:rPr>
              <a:t>規定，記錄在網站</a:t>
            </a:r>
            <a:r>
              <a:rPr lang="en-US" altLang="zh-TW" b="1" dirty="0">
                <a:latin typeface="+mj-ea"/>
              </a:rPr>
              <a:t>”</a:t>
            </a:r>
            <a:r>
              <a:rPr lang="zh-TW" altLang="en-US" b="1" dirty="0" smtClean="0">
                <a:latin typeface="+mj-ea"/>
                <a:ea typeface="+mj-ea"/>
              </a:rPr>
              <a:t>愛海小旅行</a:t>
            </a:r>
            <a:r>
              <a:rPr lang="en-US" altLang="zh-TW" b="1" dirty="0" smtClean="0">
                <a:latin typeface="+mj-ea"/>
                <a:ea typeface="+mj-ea"/>
              </a:rPr>
              <a:t>”</a:t>
            </a:r>
            <a:r>
              <a:rPr lang="zh-TW" altLang="en-US" b="1" dirty="0" smtClean="0">
                <a:latin typeface="+mj-ea"/>
                <a:ea typeface="+mj-ea"/>
              </a:rPr>
              <a:t> </a:t>
            </a: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://cleanocean.sow.org.tw/result_info.php?id=1377&amp;sy=&amp;sm=&amp;ey=&amp;em=&amp;beach_area_m=%E5%9F%BA%E9%9A%86%E5%B8%82&amp;beach_area_s=&amp;</a:t>
            </a:r>
            <a:r>
              <a:rPr lang="en-US" altLang="zh-TW" dirty="0" smtClean="0">
                <a:hlinkClick r:id="rId2"/>
              </a:rPr>
              <a:t>from=r&amp;page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8" t="10370" r="25463" b="4543"/>
          <a:stretch/>
        </p:blipFill>
        <p:spPr bwMode="auto">
          <a:xfrm>
            <a:off x="3707904" y="1700808"/>
            <a:ext cx="5114584" cy="4392488"/>
          </a:xfrm>
          <a:prstGeom prst="rect">
            <a:avLst/>
          </a:prstGeom>
          <a:ln w="12700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C48A122-0F3F-469A-AD38-C1FF68FB659A}"/>
              </a:ext>
            </a:extLst>
          </p:cNvPr>
          <p:cNvSpPr/>
          <p:nvPr/>
        </p:nvSpPr>
        <p:spPr>
          <a:xfrm>
            <a:off x="1152254" y="581695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從此次的活動中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我們發現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自備餐具就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能大量的降低前三名的垃圾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便利的生活卻強烈的衝擊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著自然生態，最後反饋到人類身上。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3913D4-FFE2-47A3-A15B-82CA2104F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61" y="1412776"/>
            <a:ext cx="7831872" cy="4257764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3628173" y="7475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垃圾量數據統計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5576" y="184482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200" dirty="0" smtClean="0"/>
              <a:t>個</a:t>
            </a:r>
            <a:endParaRPr kumimoji="1"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609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47664" y="59492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淨灘過後，我們跟家長、孩子們討論感想與心得，我們決定利用寒假，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繼續在台灣巡迴，進行淨灘行動，並且在家裡力行減塑計畫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7"/>
          <a:stretch/>
        </p:blipFill>
        <p:spPr>
          <a:xfrm>
            <a:off x="335774" y="2348880"/>
            <a:ext cx="3012090" cy="249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67" y="823423"/>
            <a:ext cx="2714917" cy="482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r="34575"/>
          <a:stretch/>
        </p:blipFill>
        <p:spPr>
          <a:xfrm>
            <a:off x="6372200" y="2558365"/>
            <a:ext cx="2624328" cy="3091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905715" y="161723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垃圾分類並計算登記詳細數據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5896" y="18864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清洗茄仔袋，下次再使用。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32240" y="155679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放置垃圾的尼龍墊也要清洗乾淨，下次再使用。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5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98" y="2492896"/>
            <a:ext cx="3157218" cy="420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1199060" y="1556792"/>
            <a:ext cx="6757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孩子們記錄了第一次淨灘的過程，做成半開海報，展示在校園中。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44706"/>
            <a:ext cx="2258302" cy="4106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0" t="10133" r="26233" b="40667"/>
          <a:stretch/>
        </p:blipFill>
        <p:spPr>
          <a:xfrm>
            <a:off x="611560" y="2636912"/>
            <a:ext cx="1175000" cy="1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4629" r="40834" b="52593"/>
          <a:stretch/>
        </p:blipFill>
        <p:spPr>
          <a:xfrm>
            <a:off x="7616403" y="2559578"/>
            <a:ext cx="1019886" cy="117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3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555" y="1674520"/>
            <a:ext cx="2997332" cy="399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174075"/>
            <a:ext cx="3331714" cy="451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827584" y="148478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孩子們記錄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了淨灘減塑的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，畫成圖畫跟大家分享。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4814" r="34723" b="54260"/>
          <a:stretch/>
        </p:blipFill>
        <p:spPr>
          <a:xfrm>
            <a:off x="1490544" y="5193144"/>
            <a:ext cx="1296144" cy="160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10101" r="17340" b="49630"/>
          <a:stretch/>
        </p:blipFill>
        <p:spPr>
          <a:xfrm>
            <a:off x="7902600" y="2217042"/>
            <a:ext cx="1080120" cy="146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93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字方塊 2"/>
          <p:cNvSpPr txBox="1">
            <a:spLocks noChangeArrowheads="1"/>
          </p:cNvSpPr>
          <p:nvPr/>
        </p:nvSpPr>
        <p:spPr bwMode="auto">
          <a:xfrm>
            <a:off x="358354" y="692696"/>
            <a:ext cx="837624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                         </a:t>
            </a:r>
            <a:r>
              <a:rPr kumimoji="0"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【</a:t>
            </a:r>
            <a:r>
              <a:rPr kumimoji="0"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新北市育才</a:t>
            </a:r>
            <a:r>
              <a:rPr kumimoji="0"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小學</a:t>
            </a:r>
            <a:r>
              <a:rPr kumimoji="0"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】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en-US" b="1" dirty="0" smtClean="0">
                <a:latin typeface="+mn-ea"/>
                <a:ea typeface="+mn-ea"/>
              </a:rPr>
              <a:t>一所</a:t>
            </a:r>
            <a:r>
              <a:rPr kumimoji="0"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有趣</a:t>
            </a:r>
            <a:r>
              <a:rPr kumimoji="0" lang="zh-TW" altLang="en-US" b="1" dirty="0" smtClean="0">
                <a:latin typeface="+mn-ea"/>
                <a:ea typeface="+mn-ea"/>
              </a:rPr>
              <a:t>、有</a:t>
            </a:r>
            <a:r>
              <a:rPr kumimoji="0"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愛</a:t>
            </a:r>
            <a:r>
              <a:rPr kumimoji="0" lang="zh-TW" altLang="en-US" b="1" dirty="0" smtClean="0">
                <a:latin typeface="+mn-ea"/>
                <a:ea typeface="+mn-ea"/>
              </a:rPr>
              <a:t>、有</a:t>
            </a:r>
            <a:r>
              <a:rPr kumimoji="0"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夢想</a:t>
            </a:r>
            <a:r>
              <a:rPr kumimoji="0" lang="zh-TW" altLang="en-US" b="1" dirty="0" smtClean="0">
                <a:latin typeface="+mn-ea"/>
                <a:ea typeface="+mn-ea"/>
              </a:rPr>
              <a:t>的學校</a:t>
            </a:r>
            <a:endParaRPr kumimoji="0" lang="en-US" altLang="zh-TW" b="1" dirty="0" smtClean="0"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800" b="1" u="sng" dirty="0" smtClean="0">
                <a:latin typeface="+mn-ea"/>
                <a:ea typeface="+mn-ea"/>
              </a:rPr>
              <a:t>私立育才小學</a:t>
            </a:r>
            <a:r>
              <a:rPr kumimoji="0" lang="zh-TW" altLang="en-US" sz="1800" b="1" dirty="0" smtClean="0">
                <a:latin typeface="+mn-ea"/>
                <a:ea typeface="+mn-ea"/>
              </a:rPr>
              <a:t>設立在人才濟濟的</a:t>
            </a:r>
            <a:r>
              <a:rPr kumimoji="0" lang="zh-TW" altLang="en-US" sz="1800" b="1" u="sng" dirty="0" smtClean="0">
                <a:latin typeface="+mn-ea"/>
                <a:ea typeface="+mn-ea"/>
              </a:rPr>
              <a:t>新北市永和區</a:t>
            </a:r>
            <a:r>
              <a:rPr kumimoji="0" lang="zh-TW" altLang="en-US" sz="1800" b="1" dirty="0" smtClean="0">
                <a:latin typeface="+mn-ea"/>
                <a:ea typeface="+mn-ea"/>
              </a:rPr>
              <a:t>，隔著一條</a:t>
            </a:r>
            <a:r>
              <a:rPr kumimoji="0" lang="zh-TW" altLang="en-US" sz="1800" b="1" u="sng" dirty="0" smtClean="0">
                <a:latin typeface="+mn-ea"/>
                <a:ea typeface="+mn-ea"/>
              </a:rPr>
              <a:t>永福橋</a:t>
            </a:r>
            <a:r>
              <a:rPr kumimoji="0" lang="zh-TW" altLang="en-US" sz="1800" b="1" dirty="0" smtClean="0">
                <a:latin typeface="+mn-ea"/>
                <a:ea typeface="+mn-ea"/>
              </a:rPr>
              <a:t>，和</a:t>
            </a:r>
            <a:r>
              <a:rPr kumimoji="0" lang="zh-TW" altLang="en-US" sz="1800" b="1" u="sng" dirty="0" smtClean="0">
                <a:latin typeface="+mn-ea"/>
                <a:ea typeface="+mn-ea"/>
              </a:rPr>
              <a:t>公館</a:t>
            </a:r>
            <a:r>
              <a:rPr kumimoji="0" lang="zh-TW" altLang="en-US" sz="1800" b="1" dirty="0" smtClean="0">
                <a:latin typeface="+mn-ea"/>
                <a:ea typeface="+mn-ea"/>
              </a:rPr>
              <a:t>隔水相望，一直以來在培育優良人才方面不遺餘力，今年適逢</a:t>
            </a:r>
            <a:r>
              <a:rPr kumimoji="0" lang="zh-TW" altLang="en-US" sz="1800" b="1" u="sng" dirty="0" smtClean="0">
                <a:latin typeface="+mn-ea"/>
                <a:ea typeface="+mn-ea"/>
              </a:rPr>
              <a:t>育才</a:t>
            </a:r>
            <a:r>
              <a:rPr kumimoji="0" lang="zh-TW" altLang="en-US" sz="1800" b="1" dirty="0" smtClean="0">
                <a:latin typeface="+mn-ea"/>
                <a:ea typeface="+mn-ea"/>
              </a:rPr>
              <a:t>成立</a:t>
            </a:r>
            <a:r>
              <a:rPr kumimoji="0" lang="en-US" altLang="zh-TW" sz="1800" b="1" dirty="0" smtClean="0">
                <a:latin typeface="+mn-ea"/>
                <a:ea typeface="+mn-ea"/>
              </a:rPr>
              <a:t>60</a:t>
            </a:r>
            <a:r>
              <a:rPr kumimoji="0" lang="zh-TW" altLang="en-US" sz="1800" b="1" dirty="0" smtClean="0">
                <a:latin typeface="+mn-ea"/>
                <a:ea typeface="+mn-ea"/>
              </a:rPr>
              <a:t>周年，我們在校內推行</a:t>
            </a:r>
            <a:r>
              <a:rPr kumimoji="0" lang="zh-TW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感恩傳愛活動，引起熱烈迴響</a:t>
            </a:r>
            <a:r>
              <a:rPr kumimoji="0" lang="zh-TW" altLang="en-US" sz="1800" b="1" dirty="0">
                <a:latin typeface="+mn-ea"/>
                <a:ea typeface="+mn-ea"/>
              </a:rPr>
              <a:t>。</a:t>
            </a:r>
            <a:r>
              <a:rPr kumimoji="0" lang="zh-TW" altLang="en-US" sz="1800" b="1" dirty="0" smtClean="0">
                <a:latin typeface="+mn-ea"/>
                <a:ea typeface="+mn-ea"/>
              </a:rPr>
              <a:t>而小學生，又能走出校園，為這個世界做什麼事呢</a:t>
            </a:r>
            <a:r>
              <a:rPr kumimoji="0" lang="en-US" altLang="zh-TW" sz="1800" b="1" dirty="0" smtClean="0">
                <a:latin typeface="+mn-ea"/>
                <a:ea typeface="+mn-ea"/>
              </a:rPr>
              <a:t>?</a:t>
            </a:r>
            <a:r>
              <a:rPr kumimoji="0" lang="zh-TW" altLang="en-US" sz="1800" b="1" dirty="0" smtClean="0">
                <a:latin typeface="+mn-ea"/>
                <a:ea typeface="+mn-ea"/>
              </a:rPr>
              <a:t> 帶著</a:t>
            </a:r>
            <a:r>
              <a:rPr kumimoji="0" lang="zh-TW" altLang="en-US" sz="1800" b="1" dirty="0" smtClean="0">
                <a:solidFill>
                  <a:srgbClr val="0070C0"/>
                </a:solidFill>
                <a:latin typeface="+mn-ea"/>
                <a:ea typeface="+mn-ea"/>
              </a:rPr>
              <a:t>勇於冒險、敢於夢想</a:t>
            </a:r>
            <a:r>
              <a:rPr kumimoji="0" lang="zh-TW" altLang="en-US" sz="1800" b="1" dirty="0" smtClean="0">
                <a:latin typeface="+mn-ea"/>
                <a:ea typeface="+mn-ea"/>
              </a:rPr>
              <a:t>的行動力，我們決定參加這個公益計畫。</a:t>
            </a:r>
            <a:endParaRPr kumimoji="0" lang="en-US" altLang="zh-TW" sz="1800" b="1" dirty="0" smtClean="0"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54" y="3910614"/>
            <a:ext cx="7699243" cy="288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字方塊 8"/>
          <p:cNvSpPr txBox="1">
            <a:spLocks noChangeArrowheads="1"/>
          </p:cNvSpPr>
          <p:nvPr/>
        </p:nvSpPr>
        <p:spPr bwMode="auto">
          <a:xfrm>
            <a:off x="2365400" y="1052736"/>
            <a:ext cx="6524934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 dirty="0">
                <a:latin typeface="+mj-ea"/>
                <a:ea typeface="+mj-ea"/>
              </a:rPr>
              <a:t>新北市</a:t>
            </a:r>
            <a:r>
              <a:rPr kumimoji="0" lang="en-US" altLang="zh-TW" b="1" dirty="0" smtClean="0">
                <a:latin typeface="+mj-ea"/>
                <a:ea typeface="+mj-ea"/>
              </a:rPr>
              <a:t>【</a:t>
            </a:r>
            <a:r>
              <a:rPr kumimoji="0" lang="zh-TW" altLang="en-US" b="1" dirty="0" smtClean="0">
                <a:latin typeface="+mj-ea"/>
                <a:ea typeface="+mj-ea"/>
              </a:rPr>
              <a:t>育才小學</a:t>
            </a:r>
            <a:r>
              <a:rPr kumimoji="0" lang="en-US" altLang="zh-TW" b="1" dirty="0" smtClean="0">
                <a:latin typeface="+mj-ea"/>
                <a:ea typeface="+mj-ea"/>
              </a:rPr>
              <a:t>】</a:t>
            </a:r>
            <a:endParaRPr kumimoji="0" lang="en-US" altLang="zh-TW" b="1" dirty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b="1" dirty="0" smtClean="0">
                <a:latin typeface="+mj-ea"/>
                <a:ea typeface="+mj-ea"/>
              </a:rPr>
              <a:t>預計執行時間</a:t>
            </a:r>
            <a:r>
              <a:rPr kumimoji="0" lang="zh-TW" altLang="en-US" sz="2000" b="1" dirty="0">
                <a:latin typeface="+mj-ea"/>
                <a:ea typeface="+mj-ea"/>
              </a:rPr>
              <a:t>：</a:t>
            </a:r>
            <a:r>
              <a:rPr kumimoji="0" lang="en-US" altLang="zh-TW" sz="2000" b="1" dirty="0" smtClean="0">
                <a:latin typeface="+mj-ea"/>
                <a:ea typeface="+mj-ea"/>
              </a:rPr>
              <a:t>2018/01/21-2018/03/25</a:t>
            </a:r>
            <a:endParaRPr kumimoji="0" lang="en-US" altLang="zh-TW" sz="2000" b="1" dirty="0" smtClean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b="1" dirty="0" smtClean="0">
                <a:latin typeface="+mj-ea"/>
                <a:ea typeface="+mj-ea"/>
              </a:rPr>
              <a:t>公益行動名稱</a:t>
            </a:r>
            <a:r>
              <a:rPr kumimoji="0" lang="en-US" altLang="zh-TW" sz="2000" b="1" dirty="0" smtClean="0">
                <a:latin typeface="+mj-ea"/>
                <a:ea typeface="+mj-ea"/>
              </a:rPr>
              <a:t>:</a:t>
            </a:r>
            <a:r>
              <a:rPr lang="zh-TW" altLang="zh-TW" sz="2000" b="1" dirty="0">
                <a:latin typeface="+mj-ea"/>
                <a:ea typeface="+mj-ea"/>
              </a:rPr>
              <a:t>【</a:t>
            </a:r>
            <a:r>
              <a:rPr lang="zh-TW" altLang="zh-TW" sz="2000" b="1" dirty="0">
                <a:solidFill>
                  <a:srgbClr val="FF0000"/>
                </a:solidFill>
                <a:latin typeface="+mj-ea"/>
                <a:ea typeface="+mj-ea"/>
              </a:rPr>
              <a:t>環台淨灘走透透，減塑行動親子</a:t>
            </a:r>
            <a:r>
              <a:rPr lang="en-US" altLang="zh-TW" sz="2000" b="1" dirty="0">
                <a:solidFill>
                  <a:srgbClr val="FF0000"/>
                </a:solidFill>
                <a:latin typeface="+mj-ea"/>
                <a:ea typeface="+mj-ea"/>
              </a:rPr>
              <a:t>Go! </a:t>
            </a:r>
            <a:r>
              <a:rPr lang="zh-TW" altLang="zh-TW" sz="2000" b="1" dirty="0" smtClean="0">
                <a:latin typeface="+mj-ea"/>
                <a:ea typeface="+mj-ea"/>
              </a:rPr>
              <a:t>】</a:t>
            </a:r>
            <a:endParaRPr lang="en-US" altLang="zh-TW" sz="2000" b="1" dirty="0" smtClean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b="1" dirty="0">
                <a:latin typeface="+mj-ea"/>
                <a:ea typeface="+mj-ea"/>
              </a:rPr>
              <a:t>指導</a:t>
            </a:r>
            <a:r>
              <a:rPr kumimoji="0" lang="zh-TW" altLang="en-US" sz="2000" b="1" dirty="0" smtClean="0">
                <a:latin typeface="+mj-ea"/>
                <a:ea typeface="+mj-ea"/>
              </a:rPr>
              <a:t>老師</a:t>
            </a:r>
            <a:r>
              <a:rPr kumimoji="0" lang="en-US" altLang="zh-TW" sz="2000" b="1" dirty="0" smtClean="0">
                <a:latin typeface="+mj-ea"/>
                <a:ea typeface="+mj-ea"/>
              </a:rPr>
              <a:t>:</a:t>
            </a:r>
            <a:r>
              <a:rPr kumimoji="0" lang="zh-TW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徐維廷老師</a:t>
            </a:r>
            <a:r>
              <a:rPr kumimoji="0" lang="zh-TW" altLang="en-US" sz="2000" b="1" dirty="0" smtClean="0">
                <a:latin typeface="+mj-ea"/>
                <a:ea typeface="+mj-ea"/>
              </a:rPr>
              <a:t>、</a:t>
            </a:r>
            <a:r>
              <a:rPr kumimoji="0" lang="zh-TW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蘇丁嫻媽咪</a:t>
            </a:r>
            <a:r>
              <a:rPr kumimoji="0" lang="zh-TW" altLang="en-US" sz="2000" b="1" dirty="0" smtClean="0">
                <a:latin typeface="+mj-ea"/>
                <a:ea typeface="+mj-ea"/>
              </a:rPr>
              <a:t>。</a:t>
            </a:r>
            <a:endParaRPr kumimoji="0" lang="zh-TW" altLang="en-US" sz="2000" b="1" dirty="0"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1"/>
          <a:stretch/>
        </p:blipFill>
        <p:spPr>
          <a:xfrm>
            <a:off x="1907704" y="2674116"/>
            <a:ext cx="6156176" cy="387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公益行動結構</a:t>
            </a:r>
            <a:endParaRPr lang="zh-TW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20069" r="23454" b="9828"/>
          <a:stretch/>
        </p:blipFill>
        <p:spPr bwMode="auto">
          <a:xfrm>
            <a:off x="1115616" y="1405685"/>
            <a:ext cx="7632847" cy="538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4680520" cy="2620888"/>
          </a:xfrm>
        </p:spPr>
        <p:txBody>
          <a:bodyPr/>
          <a:lstStyle/>
          <a:p>
            <a:pPr marL="0" lvl="0" indent="0">
              <a:buNone/>
            </a:pP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kumimoji="0"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元旦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剛過，孩子們在網路上看到</a:t>
            </a:r>
            <a:r>
              <a:rPr kumimoji="0"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澳洲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海灘上，被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魚網和垃圾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纏住的海龜，脫不了身、回不了大海，剛孵化出的小海龜們，艱難的爬在充滿垃圾的沙灘上，孩子們希望，能多了解海洋的事情。</a:t>
            </a:r>
          </a:p>
          <a:p>
            <a:pPr marL="0" indent="0">
              <a:buNone/>
            </a:pP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endParaRPr lang="zh-TW" altLang="zh-TW" sz="18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07904" y="69269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緣起</a:t>
            </a:r>
            <a:endParaRPr lang="zh-TW" alt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3299" r="25928" b="11615"/>
          <a:stretch/>
        </p:blipFill>
        <p:spPr bwMode="auto">
          <a:xfrm>
            <a:off x="5216616" y="1556792"/>
            <a:ext cx="3652372" cy="253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05344" y="4180344"/>
            <a:ext cx="7763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在課堂上，小朋友們到圖書館找尋海洋的書籍，老師也搜尋了影片，我們了解關於漁獲量減少、海洋垃圾充斥、以及</a:t>
            </a: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TED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上發明海洋垃圾處理機器的說明。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孩子們希望能親身到海灘去看一看，並且從事淨灘活動。於是我們進行了第一次的淨灘行動，和</a:t>
            </a:r>
            <a:r>
              <a:rPr kumimoji="0"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國立海洋科技博物館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合作，到</a:t>
            </a:r>
            <a:r>
              <a:rPr kumimoji="0"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潮境海洋中心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進行深度體驗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00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816" y="2636912"/>
            <a:ext cx="4536504" cy="161277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/>
              <a:t>淨灘行動初體驗</a:t>
            </a:r>
            <a:endParaRPr lang="en-US" altLang="zh-TW" sz="4000" b="1" dirty="0" smtClean="0"/>
          </a:p>
          <a:p>
            <a:pPr marL="0" indent="0">
              <a:buNone/>
            </a:pPr>
            <a:r>
              <a:rPr lang="zh-TW" altLang="en-US" sz="4000" b="1" dirty="0"/>
              <a:t>減塑</a:t>
            </a:r>
            <a:r>
              <a:rPr lang="zh-TW" altLang="en-US" sz="4000" b="1" dirty="0" smtClean="0"/>
              <a:t>概念植人心</a:t>
            </a:r>
            <a:endParaRPr lang="zh-TW" altLang="en-US" sz="40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4928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77072"/>
            <a:ext cx="4699839" cy="264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8"/>
          <a:stretch/>
        </p:blipFill>
        <p:spPr>
          <a:xfrm>
            <a:off x="251521" y="1527772"/>
            <a:ext cx="4802452" cy="2333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254C7076-51FA-441E-B83B-77A927D154BE}"/>
              </a:ext>
            </a:extLst>
          </p:cNvPr>
          <p:cNvSpPr/>
          <p:nvPr/>
        </p:nvSpPr>
        <p:spPr>
          <a:xfrm>
            <a:off x="3115716" y="332656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1/27</a:t>
            </a:r>
            <a:r>
              <a:rPr lang="zh-TW" altLang="en-US" sz="2400" dirty="0"/>
              <a:t>第</a:t>
            </a:r>
            <a:r>
              <a:rPr lang="zh-TW" altLang="en-US" sz="2400" dirty="0" smtClean="0"/>
              <a:t>一場淨灘</a:t>
            </a:r>
            <a:endParaRPr lang="en-US" altLang="zh-TW" sz="2400" dirty="0"/>
          </a:p>
          <a:p>
            <a:pPr algn="ctr"/>
            <a:r>
              <a:rPr lang="zh-TW" altLang="en-US" sz="2400" dirty="0"/>
              <a:t>基隆潮</a:t>
            </a:r>
            <a:r>
              <a:rPr lang="zh-TW" altLang="en-US" sz="2400" dirty="0" smtClean="0"/>
              <a:t>境海岸</a:t>
            </a:r>
            <a:r>
              <a:rPr lang="en-US" altLang="zh-TW" sz="2400" dirty="0"/>
              <a:t>C</a:t>
            </a:r>
            <a:r>
              <a:rPr lang="zh-TW" altLang="en-US" sz="2400" dirty="0"/>
              <a:t>區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508104" y="170080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我們安排了第一場淨灘，聯繫</a:t>
            </a:r>
            <a:r>
              <a:rPr lang="zh-TW" altLang="en-US" sz="2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海洋科技博物館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，負責淨灘教育的</a:t>
            </a:r>
            <a:r>
              <a:rPr lang="zh-TW" altLang="en-US" sz="2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小姐，為大家解說整個淨灘減塑的理念、做法，還有國際淨灘行動的原則與裝備。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4149080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雖然當天氣溫驟降，風雨飄搖，大家仍攜家帶眷、不畏風雨出席，親子共同參與這個有意義的活動。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我們也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意識到，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除了淨灘行動外，減塑生活才是治本做法。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0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151C84-6D77-4177-BB9D-087804FA52EA}"/>
              </a:ext>
            </a:extLst>
          </p:cNvPr>
          <p:cNvSpPr/>
          <p:nvPr/>
        </p:nvSpPr>
        <p:spPr>
          <a:xfrm>
            <a:off x="1496987" y="5379325"/>
            <a:ext cx="7448231" cy="1290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行前導覽結束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後，大家便前往</a:t>
            </a:r>
            <a:r>
              <a:rPr lang="zh-TW" altLang="en-US" sz="2000" b="1" u="sng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潮境</a:t>
            </a:r>
            <a:r>
              <a:rPr lang="zh-TW" altLang="en-US" sz="2000" b="1" u="sng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海岸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淨灘，海科館準備了雨衣、手套、長夾子、和茄仔袋，並提醒我們要撿拾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非大自然的物品</a:t>
            </a:r>
            <a:r>
              <a:rPr lang="zh-TW" altLang="en-US" sz="2000" b="1" dirty="0" smtClean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，而屬於大自然的動植物都不要撿回去。</a:t>
            </a:r>
            <a:endParaRPr lang="en-US" altLang="zh-TW" sz="2000" b="1" dirty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32A4536-692A-4285-9B76-2CC55A884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4536504" cy="34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65" y="1446853"/>
            <a:ext cx="2933058" cy="391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2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="" xmlns:a16="http://schemas.microsoft.com/office/drawing/2014/main" id="{591D87D3-D61F-404D-A659-F805A4898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0E92ACFD-A34F-4FEC-BB45-34601C500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542281"/>
            <a:ext cx="432047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1691680" y="5133091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潮境海岸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每兩週都由海科館安排淨灘活動，而且是海洋生態保護區，是保護並復育海洋生態之處，但是我們竟然還是撿到好多的垃圾，有很多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保麗龍和塑膠都碎裂成小塊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，很難清除乾淨。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16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</TotalTime>
  <Words>909</Words>
  <Application>Microsoft Office PowerPoint</Application>
  <PresentationFormat>如螢幕大小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PowerPoint 簡報</vt:lpstr>
      <vt:lpstr>PowerPoint 簡報</vt:lpstr>
      <vt:lpstr>PowerPoint 簡報</vt:lpstr>
      <vt:lpstr>公益行動結構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oliviahsu</cp:lastModifiedBy>
  <cp:revision>429</cp:revision>
  <cp:lastPrinted>2017-02-24T01:19:38Z</cp:lastPrinted>
  <dcterms:created xsi:type="dcterms:W3CDTF">2015-12-06T12:28:46Z</dcterms:created>
  <dcterms:modified xsi:type="dcterms:W3CDTF">2018-03-25T06:03:49Z</dcterms:modified>
</cp:coreProperties>
</file>