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57" r:id="rId4"/>
    <p:sldId id="283" r:id="rId5"/>
    <p:sldId id="260" r:id="rId6"/>
    <p:sldId id="261" r:id="rId7"/>
    <p:sldId id="262" r:id="rId8"/>
    <p:sldId id="291" r:id="rId9"/>
    <p:sldId id="282" r:id="rId10"/>
    <p:sldId id="264" r:id="rId11"/>
    <p:sldId id="279" r:id="rId12"/>
    <p:sldId id="270" r:id="rId13"/>
    <p:sldId id="293" r:id="rId14"/>
    <p:sldId id="284" r:id="rId15"/>
    <p:sldId id="281" r:id="rId16"/>
    <p:sldId id="292" r:id="rId17"/>
    <p:sldId id="289" r:id="rId18"/>
    <p:sldId id="286" r:id="rId19"/>
    <p:sldId id="287" r:id="rId20"/>
    <p:sldId id="294" r:id="rId21"/>
    <p:sldId id="285" r:id="rId22"/>
    <p:sldId id="290" r:id="rId23"/>
    <p:sldId id="295" r:id="rId24"/>
    <p:sldId id="288" r:id="rId25"/>
  </p:sldIdLst>
  <p:sldSz cx="9144000" cy="6858000" type="screen4x3"/>
  <p:notesSz cx="6799263" cy="99298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  <a:srgbClr val="EFF7DD"/>
    <a:srgbClr val="E6F3C9"/>
    <a:srgbClr val="D6EBA7"/>
    <a:srgbClr val="C4E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7" autoAdjust="0"/>
    <p:restoredTop sz="94783" autoAdjust="0"/>
  </p:normalViewPr>
  <p:slideViewPr>
    <p:cSldViewPr>
      <p:cViewPr varScale="1">
        <p:scale>
          <a:sx n="70" d="100"/>
          <a:sy n="70" d="100"/>
        </p:scale>
        <p:origin x="99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7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44C41-691B-4001-A679-A4BA1C444D30}" type="datetimeFigureOut">
              <a:rPr lang="zh-TW" altLang="en-US" smtClean="0"/>
              <a:t>2018/3/23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CDFB-82FF-473A-A726-755EF31817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9762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45D75A-59D5-4DAC-AE29-99A6464D4A38}" type="datetimeFigureOut">
              <a:rPr lang="zh-TW" altLang="en-US"/>
              <a:pPr>
                <a:defRPr/>
              </a:pPr>
              <a:t>2018/3/23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22B0BE4-099D-4173-87EE-4751B8C689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9416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13173A51-DB3F-464F-BBD8-AFD5A911D286}" type="slidenum">
              <a:rPr lang="zh-TW" altLang="en-US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06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C3156-EB44-4E79-8066-1B4C189D253E}" type="datetimeFigureOut">
              <a:rPr lang="zh-TW" altLang="en-US"/>
              <a:pPr>
                <a:defRPr/>
              </a:pPr>
              <a:t>2018/3/23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CB829-212C-4992-8B43-3706CD4D84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43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D1417-11C8-4FE9-8560-3F6320629DFC}" type="datetimeFigureOut">
              <a:rPr lang="zh-TW" altLang="en-US"/>
              <a:pPr>
                <a:defRPr/>
              </a:pPr>
              <a:t>2018/3/23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F3DC8-1482-4C42-8CD8-A75E325BA2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101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3C948-4154-4BBF-803B-1F97908BF1E8}" type="datetimeFigureOut">
              <a:rPr lang="zh-TW" altLang="en-US"/>
              <a:pPr>
                <a:defRPr/>
              </a:pPr>
              <a:t>2018/3/23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E98C5-A9A7-4C1B-9984-76991E5594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519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B98AA-DFB4-4A65-8160-11508D3BC853}" type="datetimeFigureOut">
              <a:rPr lang="zh-TW" altLang="en-US"/>
              <a:pPr>
                <a:defRPr/>
              </a:pPr>
              <a:t>2018/3/23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2723D-C7B3-47A4-BD43-7AFD95750B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85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9EBA5-384A-4C13-A537-DC4AE4417A63}" type="datetimeFigureOut">
              <a:rPr lang="zh-TW" altLang="en-US"/>
              <a:pPr>
                <a:defRPr/>
              </a:pPr>
              <a:t>2018/3/23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F6B-7E26-422E-B821-4010DE06C1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17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710A2-D696-4821-B863-CCCCAEE7A483}" type="datetimeFigureOut">
              <a:rPr lang="zh-TW" altLang="en-US"/>
              <a:pPr>
                <a:defRPr/>
              </a:pPr>
              <a:t>2018/3/23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DAD62-289A-4688-B629-AC72230915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7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31CC8-CFB4-4D34-A7A7-D9AF226119EB}" type="datetimeFigureOut">
              <a:rPr lang="zh-TW" altLang="en-US"/>
              <a:pPr>
                <a:defRPr/>
              </a:pPr>
              <a:t>2018/3/23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CC322-B683-446F-99CD-6FC5D3856C4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2489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A7885-004B-4FFB-9C7A-02D7C93A7BE2}" type="datetimeFigureOut">
              <a:rPr lang="zh-TW" altLang="en-US"/>
              <a:pPr>
                <a:defRPr/>
              </a:pPr>
              <a:t>2018/3/23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6CB9-9926-4E80-881C-3AD1287CF4E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761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D8C96-516C-46E8-957D-D4931B2B38DB}" type="datetimeFigureOut">
              <a:rPr lang="zh-TW" altLang="en-US"/>
              <a:pPr>
                <a:defRPr/>
              </a:pPr>
              <a:t>2018/3/23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34114-1809-4B16-A677-7AD905176F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725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696A-FF56-4252-B253-9EF8527E49D6}" type="datetimeFigureOut">
              <a:rPr lang="zh-TW" altLang="en-US"/>
              <a:pPr>
                <a:defRPr/>
              </a:pPr>
              <a:t>2018/3/23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97EF9-F9D1-48BB-B709-864F71D829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590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B1561-1E94-48F6-ACB5-3F4B8F4380F2}" type="datetimeFigureOut">
              <a:rPr lang="zh-TW" altLang="en-US"/>
              <a:pPr>
                <a:defRPr/>
              </a:pPr>
              <a:t>2018/3/23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85B00-58AC-47C2-8ACD-C749CD4ECE1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570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CDCEEFD-103C-415D-AD75-7A0648D6829A}" type="datetimeFigureOut">
              <a:rPr lang="zh-TW" altLang="en-US"/>
              <a:pPr>
                <a:defRPr/>
              </a:pPr>
              <a:t>2018/3/23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072858-1A5B-4EFC-A3C8-AD96BAFE102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kumimoji="0" lang="zh-TW" altLang="en-US" smtClean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3076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2433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507637" y="3453331"/>
            <a:ext cx="4493538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高雄市六龜區六龜國民小學</a:t>
            </a:r>
            <a:endParaRPr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夜光天使班</a:t>
            </a:r>
            <a:endParaRPr lang="en-US" altLang="zh-TW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小小農夫耕一畝田</a:t>
            </a:r>
            <a:r>
              <a:rPr lang="en-US" altLang="zh-TW" sz="30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algn="ctr"/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文字方塊 5"/>
          <p:cNvSpPr txBox="1">
            <a:spLocks noChangeArrowheads="1"/>
          </p:cNvSpPr>
          <p:nvPr/>
        </p:nvSpPr>
        <p:spPr bwMode="auto">
          <a:xfrm>
            <a:off x="1943200" y="5445224"/>
            <a:ext cx="7056784" cy="87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 2" panose="05020102010507070707" pitchFamily="18" charset="2"/>
              <a:buChar char=""/>
            </a:pPr>
            <a:r>
              <a:rPr kumimoji="0"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帶領學生到商家認識各種秧苗，老闆一一做說明。</a:t>
            </a:r>
            <a:endParaRPr kumimoji="0"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 2" panose="05020102010507070707" pitchFamily="18" charset="2"/>
              <a:buChar char=""/>
            </a:pPr>
            <a:r>
              <a:rPr kumimoji="0"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學生透過書籍介紹和實物對照，更加了解菜苗的種類。</a:t>
            </a:r>
            <a:endParaRPr kumimoji="0"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763539"/>
            <a:ext cx="4309648" cy="32322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441361"/>
            <a:ext cx="4139952" cy="31049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文字方塊 5"/>
          <p:cNvSpPr txBox="1">
            <a:spLocks noChangeArrowheads="1"/>
          </p:cNvSpPr>
          <p:nvPr/>
        </p:nvSpPr>
        <p:spPr bwMode="auto">
          <a:xfrm>
            <a:off x="1619672" y="6237312"/>
            <a:ext cx="766871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 2" panose="05020102010507070707" pitchFamily="18" charset="2"/>
              <a:buChar char=""/>
            </a:pPr>
            <a:r>
              <a:rPr kumimoji="0"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老闆也拿出種子給學生看看，秧苗的培育也要靠這些小小種子喔</a:t>
            </a:r>
            <a:r>
              <a:rPr kumimoji="0"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kumimoji="0"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484784"/>
            <a:ext cx="6156176" cy="46171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文字方塊 4"/>
          <p:cNvSpPr txBox="1">
            <a:spLocks noChangeArrowheads="1"/>
          </p:cNvSpPr>
          <p:nvPr/>
        </p:nvSpPr>
        <p:spPr bwMode="auto">
          <a:xfrm>
            <a:off x="1331797" y="5517232"/>
            <a:ext cx="77041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 2" panose="05020102010507070707" pitchFamily="18" charset="2"/>
              <a:buChar char=""/>
            </a:pPr>
            <a:r>
              <a:rPr kumimoji="0"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我們辛苦的耕種，收成的蔬菜讓全</a:t>
            </a:r>
            <a:r>
              <a:rPr kumimoji="0"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校的同學和</a:t>
            </a:r>
            <a:r>
              <a:rPr kumimoji="0"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師長一起共食：愛惜食材</a:t>
            </a:r>
            <a:r>
              <a:rPr kumimoji="0"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, </a:t>
            </a:r>
            <a:r>
              <a:rPr kumimoji="0"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希望有一天也能成為小</a:t>
            </a:r>
            <a:r>
              <a:rPr kumimoji="0"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小農夫</a:t>
            </a:r>
            <a:r>
              <a:rPr kumimoji="0"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達</a:t>
            </a:r>
            <a:r>
              <a:rPr kumimoji="0"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人。</a:t>
            </a:r>
            <a:endParaRPr kumimoji="0"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</p:txBody>
      </p:sp>
      <p:sp>
        <p:nvSpPr>
          <p:cNvPr id="20485" name="文字方塊 1"/>
          <p:cNvSpPr txBox="1">
            <a:spLocks noChangeArrowheads="1"/>
          </p:cNvSpPr>
          <p:nvPr/>
        </p:nvSpPr>
        <p:spPr bwMode="auto">
          <a:xfrm>
            <a:off x="4615185" y="4468639"/>
            <a:ext cx="2735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chemeClr val="bg1"/>
                </a:solidFill>
              </a:rPr>
              <a:t>救貓達人</a:t>
            </a:r>
            <a:r>
              <a:rPr lang="en-US" altLang="zh-TW" sz="2000" b="1" dirty="0">
                <a:solidFill>
                  <a:schemeClr val="bg1"/>
                </a:solidFill>
              </a:rPr>
              <a:t>—</a:t>
            </a:r>
            <a:r>
              <a:rPr lang="zh-TW" altLang="en-US" sz="2000" b="1" dirty="0">
                <a:solidFill>
                  <a:schemeClr val="bg1"/>
                </a:solidFill>
              </a:rPr>
              <a:t>夏冠群叔叔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090115"/>
            <a:ext cx="3707904" cy="2780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556791"/>
            <a:ext cx="4823975" cy="36179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0345" y="4063761"/>
            <a:ext cx="4967536" cy="2794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818">
            <a:off x="7255775" y="1535070"/>
            <a:ext cx="1387173" cy="24660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0615">
            <a:off x="5580189" y="988153"/>
            <a:ext cx="1201747" cy="21364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文字方塊 5"/>
          <p:cNvSpPr txBox="1">
            <a:spLocks noChangeArrowheads="1"/>
          </p:cNvSpPr>
          <p:nvPr/>
        </p:nvSpPr>
        <p:spPr bwMode="auto">
          <a:xfrm>
            <a:off x="1154001" y="4869160"/>
            <a:ext cx="309634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 2" panose="05020102010507070707" pitchFamily="18" charset="2"/>
              <a:buChar char=""/>
            </a:pPr>
            <a:r>
              <a:rPr kumimoji="0"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我們邀</a:t>
            </a:r>
            <a:r>
              <a:rPr kumimoji="0"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kumimoji="0"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幼兒園也一起加入小小農夫採收豐收的蔬菜。看看小小臉蛋笑得多開欣燦爛</a:t>
            </a:r>
            <a:r>
              <a:rPr kumimoji="0"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kumimoji="0"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28800"/>
            <a:ext cx="5047545" cy="28392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0580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187624" y="3934692"/>
            <a:ext cx="1846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</a:t>
            </a:r>
            <a:r>
              <a:rPr lang="zh-TW" altLang="en-US" sz="32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援</a:t>
            </a:r>
            <a:r>
              <a:rPr lang="zh-TW" altLang="en-US" sz="44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</a:t>
            </a:r>
            <a:endParaRPr lang="zh-TW" altLang="en-US" sz="28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413018" y="3047900"/>
            <a:ext cx="4499950" cy="92333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評分</a:t>
            </a:r>
            <a:r>
              <a:rPr lang="zh-TW" altLang="en-US" sz="36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36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</a:t>
            </a:r>
            <a:r>
              <a:rPr lang="zh-TW" altLang="en-US" sz="3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延續</a:t>
            </a:r>
            <a:r>
              <a:rPr lang="zh-TW" altLang="en-US" sz="3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en-US" altLang="zh-TW" sz="3600" b="1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3600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0%</a:t>
            </a:r>
          </a:p>
          <a:p>
            <a:pPr algn="ctr"/>
            <a:r>
              <a:rPr lang="zh-TW" altLang="en-US" dirty="0" smtClean="0"/>
              <a:t>愛  </a:t>
            </a:r>
            <a:r>
              <a:rPr lang="zh-TW" altLang="en-US" dirty="0"/>
              <a:t>的</a:t>
            </a:r>
            <a:r>
              <a:rPr lang="zh-TW" altLang="en-US" dirty="0" smtClean="0"/>
              <a:t>  </a:t>
            </a:r>
            <a:r>
              <a:rPr lang="zh-TW" altLang="en-US" dirty="0"/>
              <a:t>力</a:t>
            </a:r>
            <a:r>
              <a:rPr lang="zh-TW" altLang="en-US" dirty="0" smtClean="0"/>
              <a:t>  </a:t>
            </a:r>
            <a:r>
              <a:rPr lang="zh-TW" altLang="en-US" dirty="0"/>
              <a:t>量</a:t>
            </a:r>
            <a:r>
              <a:rPr lang="zh-TW" altLang="en-US" dirty="0" smtClean="0"/>
              <a:t>  </a:t>
            </a:r>
            <a:r>
              <a:rPr lang="zh-TW" altLang="zh-TW" dirty="0" smtClean="0"/>
              <a:t>，</a:t>
            </a:r>
            <a:r>
              <a:rPr lang="zh-TW" altLang="en-US" dirty="0" smtClean="0"/>
              <a:t>  守  </a:t>
            </a:r>
            <a:r>
              <a:rPr lang="zh-TW" altLang="en-US" dirty="0"/>
              <a:t>護</a:t>
            </a:r>
            <a:r>
              <a:rPr lang="zh-TW" altLang="en-US" dirty="0" smtClean="0"/>
              <a:t>  </a:t>
            </a:r>
            <a:r>
              <a:rPr lang="zh-TW" altLang="en-US" dirty="0"/>
              <a:t>生</a:t>
            </a:r>
            <a:r>
              <a:rPr lang="zh-TW" altLang="en-US" dirty="0" smtClean="0"/>
              <a:t>  </a:t>
            </a:r>
            <a:r>
              <a:rPr lang="zh-TW" altLang="en-US" dirty="0"/>
              <a:t>命</a:t>
            </a:r>
            <a:r>
              <a:rPr lang="zh-TW" altLang="en-US" dirty="0" smtClean="0"/>
              <a:t>  </a:t>
            </a:r>
            <a:r>
              <a:rPr lang="zh-TW" altLang="zh-TW" dirty="0" smtClean="0"/>
              <a:t>。</a:t>
            </a:r>
            <a:endParaRPr lang="zh-TW" altLang="zh-TW" dirty="0"/>
          </a:p>
        </p:txBody>
      </p:sp>
      <p:sp>
        <p:nvSpPr>
          <p:cNvPr id="7" name="文字方塊 6"/>
          <p:cNvSpPr txBox="1"/>
          <p:nvPr/>
        </p:nvSpPr>
        <p:spPr>
          <a:xfrm>
            <a:off x="3413018" y="4077072"/>
            <a:ext cx="4801314" cy="704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1400" dirty="0"/>
              <a:t>能否讓此行動</a:t>
            </a:r>
            <a:r>
              <a:rPr lang="zh-TW" altLang="zh-TW" sz="1400" b="1" dirty="0"/>
              <a:t>形成延續常態性的社會實踐</a:t>
            </a:r>
            <a:r>
              <a:rPr lang="zh-TW" altLang="zh-TW" sz="1400" dirty="0"/>
              <a:t>和</a:t>
            </a:r>
            <a:r>
              <a:rPr lang="zh-TW" altLang="zh-TW" sz="1400" b="1" dirty="0"/>
              <a:t>培養孩子社會責任感</a:t>
            </a:r>
            <a:r>
              <a:rPr lang="zh-TW" altLang="zh-TW" sz="1400" dirty="0"/>
              <a:t>，發揮愛的力量，成為生命教育實踐的場域。</a:t>
            </a:r>
            <a:endParaRPr lang="zh-TW" altLang="en-US" sz="1400" dirty="0"/>
          </a:p>
        </p:txBody>
      </p:sp>
      <p:pic>
        <p:nvPicPr>
          <p:cNvPr id="9" name="Picture 2" descr="C:\Users\user\AppData\Local\Microsoft\Windows\Temporary Internet Files\Content.IE5\EYHM4POW\volunteer_hands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255" y="2076164"/>
            <a:ext cx="2235887" cy="194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5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5"/>
          <p:cNvSpPr txBox="1">
            <a:spLocks noChangeArrowheads="1"/>
          </p:cNvSpPr>
          <p:nvPr/>
        </p:nvSpPr>
        <p:spPr bwMode="auto">
          <a:xfrm>
            <a:off x="1187624" y="5013176"/>
            <a:ext cx="807524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 2" panose="05020102010507070707" pitchFamily="18" charset="2"/>
              <a:buChar char=""/>
            </a:pPr>
            <a:r>
              <a:rPr kumimoji="0"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菜苗終於長大了，我們採收去，看看小朋友快樂的神</a:t>
            </a:r>
            <a:r>
              <a:rPr kumimoji="0"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情</a:t>
            </a:r>
            <a:r>
              <a:rPr kumimoji="0"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。</a:t>
            </a:r>
            <a:endParaRPr kumimoji="0"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 2" panose="05020102010507070707" pitchFamily="18" charset="2"/>
              <a:buChar char=""/>
            </a:pPr>
            <a:r>
              <a:rPr kumimoji="0"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學生們到菜園，心境是愉悅的，更是聊天流汗的後花園，雖然，雜草長的比菜還快，我們還是樂此不彼，希望這個菜園是我們說悄悄話，紓解情緒的場所，我們會一直讓此後花園延續下去，我們太喜歡這兒了。</a:t>
            </a:r>
            <a:endParaRPr kumimoji="0"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592796"/>
            <a:ext cx="3851920" cy="2888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700808"/>
            <a:ext cx="3995936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20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644447"/>
            <a:ext cx="5436096" cy="4077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1475656" y="6021288"/>
            <a:ext cx="7200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 2" panose="05020102010507070707" pitchFamily="18" charset="2"/>
              <a:buChar char=""/>
            </a:pPr>
            <a:r>
              <a:rPr kumimoji="0"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我們夜光小天使帶領同班同學一起加入我們小小農夫做公益活動。</a:t>
            </a:r>
            <a:endParaRPr kumimoji="0"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056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491880" y="2564904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endParaRPr lang="zh-TW" altLang="en-US" sz="8000" b="1" dirty="0">
              <a:solidFill>
                <a:schemeClr val="tx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2" descr="C:\Users\maria\AppData\Local\Microsoft\Windows\Temporary Internet Files\Content.IE5\NOGKE5D1\1270668950[1]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688998"/>
            <a:ext cx="1928953" cy="174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563888" y="3789040"/>
            <a:ext cx="489654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dirty="0" smtClean="0"/>
              <a:t>我</a:t>
            </a:r>
            <a:r>
              <a:rPr lang="zh-TW" altLang="en-US" sz="1400" dirty="0"/>
              <a:t>們</a:t>
            </a:r>
            <a:r>
              <a:rPr lang="zh-TW" altLang="en-US" sz="1400" dirty="0" smtClean="0"/>
              <a:t>的公益行動還有很多補充資料喔</a:t>
            </a:r>
            <a:r>
              <a:rPr lang="en-US" altLang="zh-TW" sz="1400" dirty="0"/>
              <a:t> </a:t>
            </a:r>
            <a:r>
              <a:rPr lang="en-US" altLang="zh-TW" sz="1400" dirty="0" smtClean="0"/>
              <a:t>~</a:t>
            </a:r>
          </a:p>
          <a:p>
            <a:pPr>
              <a:lnSpc>
                <a:spcPct val="150000"/>
              </a:lnSpc>
            </a:pP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公益行動教案、同學心得感想、行動花絮、推薦同意書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…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)</a:t>
            </a:r>
          </a:p>
          <a:p>
            <a:pPr>
              <a:lnSpc>
                <a:spcPct val="150000"/>
              </a:lnSpc>
            </a:pPr>
            <a:endParaRPr lang="en-US" altLang="zh-TW" sz="1400" dirty="0" smtClean="0"/>
          </a:p>
        </p:txBody>
      </p:sp>
    </p:spTree>
    <p:extLst>
      <p:ext uri="{BB962C8B-B14F-4D97-AF65-F5344CB8AC3E}">
        <p14:creationId xmlns:p14="http://schemas.microsoft.com/office/powerpoint/2010/main" val="2610965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187624" y="5229200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我覺得種菜是我們的責任，所以我們就成立小小農夫耕一畝田，每天澆水灌溉，體會農夫的辛苦，也非常謝謝瑪利亞基金會讓我們做小公益服務學弟妹。</a:t>
            </a:r>
            <a:endParaRPr kumimoji="0"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259585" y="5367699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植</a:t>
            </a:r>
            <a:r>
              <a:rPr kumimoji="0"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蔬菜過程中，讓我體會農夫的辛苦，現在我吃飯菜，心中都充滿感恩之心，謝謝農夫給與我們豐盛的蔬果讓我們吃到美味食物。</a:t>
            </a:r>
            <a:endParaRPr kumimoji="0"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1772816"/>
            <a:ext cx="5040560" cy="3037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81" b="-31839"/>
          <a:stretch/>
        </p:blipFill>
        <p:spPr>
          <a:xfrm>
            <a:off x="5148064" y="1124744"/>
            <a:ext cx="3847356" cy="51298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958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259632" y="5439003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這次體驗課程從耕田到種菜，都十分辛苦，然後到抓菜蟲採收，都需要細心的照顧，謝謝農夫給與我們新鮮的蔬果。</a:t>
            </a:r>
            <a:endParaRPr kumimoji="0"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860032" y="5445224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我覺得這個活動很不錯，可以讓我們體會農夫的辛勞，以後我一定把飯菜全部吃光光，不要浪費任何食物，因為得來不容易啊</a:t>
            </a:r>
            <a:r>
              <a:rPr kumimoji="0"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kumimoji="0"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592765"/>
            <a:ext cx="3878503" cy="36123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00"/>
          <a:stretch/>
        </p:blipFill>
        <p:spPr>
          <a:xfrm>
            <a:off x="4622743" y="1564574"/>
            <a:ext cx="4269737" cy="3640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4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文字方塊 2"/>
          <p:cNvSpPr txBox="1">
            <a:spLocks noChangeArrowheads="1"/>
          </p:cNvSpPr>
          <p:nvPr/>
        </p:nvSpPr>
        <p:spPr bwMode="auto">
          <a:xfrm>
            <a:off x="934269" y="4869160"/>
            <a:ext cx="820973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800" b="1" dirty="0" smtClean="0">
                <a:latin typeface="+mn-ea"/>
                <a:ea typeface="+mn-ea"/>
              </a:rPr>
              <a:t>【</a:t>
            </a:r>
            <a:r>
              <a:rPr kumimoji="0" lang="zh-TW" altLang="en-US" sz="1800" b="1" dirty="0" smtClean="0">
                <a:latin typeface="+mn-ea"/>
                <a:ea typeface="+mn-ea"/>
              </a:rPr>
              <a:t>六</a:t>
            </a:r>
            <a:r>
              <a:rPr kumimoji="0" lang="zh-TW" altLang="en-US" sz="1800" b="1" dirty="0">
                <a:latin typeface="+mn-ea"/>
                <a:ea typeface="+mn-ea"/>
              </a:rPr>
              <a:t>龜</a:t>
            </a:r>
            <a:r>
              <a:rPr kumimoji="0" lang="zh-TW" altLang="zh-TW" sz="1800" b="1" dirty="0" smtClean="0">
                <a:latin typeface="+mn-ea"/>
                <a:ea typeface="+mn-ea"/>
              </a:rPr>
              <a:t>國小</a:t>
            </a:r>
            <a:r>
              <a:rPr kumimoji="0" lang="en-US" altLang="zh-TW" sz="1800" b="1" dirty="0" smtClean="0">
                <a:latin typeface="+mn-ea"/>
                <a:ea typeface="+mn-ea"/>
              </a:rPr>
              <a:t>】</a:t>
            </a:r>
            <a:r>
              <a:rPr kumimoji="0" lang="zh-TW" altLang="en-US" sz="1800" b="1" dirty="0" smtClean="0">
                <a:latin typeface="+mn-ea"/>
                <a:ea typeface="+mn-ea"/>
              </a:rPr>
              <a:t>位於高雄市特殊偏遠的的山區，大多數家長都以農業維生。為了了解農夫耕種的辛苦，又看到學校教學大樓後面有一塊空地，想說，可以讓這塊荒地有新的面貌，所以，我們利用夜光天使上課時間，我們擔任小小農夫來體驗墾荒地種菜苗，體驗「誰知盤中飧，粒粒皆辛苦」的意境。 </a:t>
            </a:r>
            <a:endParaRPr kumimoji="0" lang="zh-TW" altLang="en-US" sz="2000" b="1" dirty="0">
              <a:latin typeface="+mn-ea"/>
              <a:ea typeface="+mn-e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56792"/>
            <a:ext cx="4365279" cy="2913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24" y="1697277"/>
            <a:ext cx="3899925" cy="2924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5220072" y="4869160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我覺得種菜可以培養我們的耐力，因為種菜需要翻土、撿大石頭、澆水和細心照顧菜苗，還要抓菜蟲，當我們看到蔬菜漸漸長大，心裡好感動，終於體會到一分耕耘一分收穫。</a:t>
            </a:r>
            <a:endParaRPr kumimoji="0"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471509"/>
            <a:ext cx="4104456" cy="37203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字方塊 8"/>
          <p:cNvSpPr txBox="1"/>
          <p:nvPr/>
        </p:nvSpPr>
        <p:spPr>
          <a:xfrm>
            <a:off x="1115616" y="5363157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我覺得更甜很辛苦，因為用眼睛看不到土質的鬆軟，還是結實，當我們拿著鋤頭用力挖墾時，才真正體會種菜的辛苦，所以，大家不要浪費食物喔</a:t>
            </a:r>
            <a:r>
              <a:rPr kumimoji="0"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kumimoji="0"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813" y="1268760"/>
            <a:ext cx="4548187" cy="3411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6367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187624" y="3934692"/>
            <a:ext cx="1846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克</a:t>
            </a:r>
            <a:r>
              <a:rPr lang="zh-TW" altLang="en-US" sz="44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</a:t>
            </a:r>
            <a:r>
              <a:rPr lang="zh-TW" altLang="en-US" sz="32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</a:t>
            </a:r>
            <a:endParaRPr lang="zh-TW" altLang="en-US" sz="28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413018" y="3047900"/>
            <a:ext cx="4499950" cy="92333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評分四 ：</a:t>
            </a:r>
            <a:r>
              <a:rPr lang="zh-TW" altLang="en-US" sz="3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</a:t>
            </a:r>
            <a:r>
              <a:rPr lang="zh-TW" altLang="en-US" sz="3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en-US" altLang="zh-TW" sz="3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3600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0%</a:t>
            </a:r>
          </a:p>
          <a:p>
            <a:pPr algn="ctr"/>
            <a:r>
              <a:rPr lang="zh-TW" altLang="en-US" dirty="0" smtClean="0"/>
              <a:t>打  破  逆  境  </a:t>
            </a:r>
            <a:r>
              <a:rPr lang="zh-TW" altLang="zh-TW" dirty="0" smtClean="0"/>
              <a:t>，</a:t>
            </a:r>
            <a:r>
              <a:rPr lang="zh-TW" altLang="en-US" dirty="0" smtClean="0"/>
              <a:t>  創  造  </a:t>
            </a:r>
            <a:r>
              <a:rPr lang="zh-TW" altLang="en-US" dirty="0"/>
              <a:t>奇</a:t>
            </a:r>
            <a:r>
              <a:rPr lang="zh-TW" altLang="en-US" dirty="0" smtClean="0"/>
              <a:t>  蹟  </a:t>
            </a:r>
            <a:r>
              <a:rPr lang="zh-TW" altLang="zh-TW" dirty="0" smtClean="0"/>
              <a:t>。</a:t>
            </a:r>
            <a:endParaRPr lang="zh-TW" altLang="zh-TW" dirty="0"/>
          </a:p>
        </p:txBody>
      </p:sp>
      <p:sp>
        <p:nvSpPr>
          <p:cNvPr id="7" name="文字方塊 6"/>
          <p:cNvSpPr txBox="1"/>
          <p:nvPr/>
        </p:nvSpPr>
        <p:spPr>
          <a:xfrm>
            <a:off x="3413018" y="4077072"/>
            <a:ext cx="4801314" cy="704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1400" dirty="0"/>
              <a:t>啟發孩子想像力、</a:t>
            </a:r>
            <a:r>
              <a:rPr lang="zh-TW" altLang="zh-TW" sz="1400" b="1" dirty="0"/>
              <a:t>發揮創意</a:t>
            </a:r>
            <a:r>
              <a:rPr lang="zh-TW" altLang="zh-TW" sz="1400" dirty="0"/>
              <a:t>執行公益行動</a:t>
            </a:r>
            <a:r>
              <a:rPr lang="zh-TW" altLang="zh-TW" sz="1400" dirty="0" smtClean="0"/>
              <a:t>，打破</a:t>
            </a:r>
            <a:r>
              <a:rPr lang="zh-TW" altLang="zh-TW" sz="1400" dirty="0"/>
              <a:t>逆境</a:t>
            </a:r>
            <a:r>
              <a:rPr lang="zh-TW" altLang="zh-TW" sz="1400" dirty="0" smtClean="0"/>
              <a:t>，</a:t>
            </a:r>
            <a:endParaRPr lang="en-US" altLang="zh-TW" sz="1400" dirty="0" smtClean="0"/>
          </a:p>
          <a:p>
            <a:pPr>
              <a:lnSpc>
                <a:spcPct val="150000"/>
              </a:lnSpc>
            </a:pPr>
            <a:r>
              <a:rPr lang="zh-TW" altLang="zh-TW" sz="1400" b="1" dirty="0" smtClean="0"/>
              <a:t>創造</a:t>
            </a:r>
            <a:r>
              <a:rPr lang="zh-TW" altLang="zh-TW" sz="1400" b="1" dirty="0"/>
              <a:t>奇蹟</a:t>
            </a:r>
            <a:endParaRPr lang="zh-TW" altLang="en-US" sz="1400" b="1" dirty="0"/>
          </a:p>
        </p:txBody>
      </p:sp>
      <p:pic>
        <p:nvPicPr>
          <p:cNvPr id="6" name="Picture 2" descr="C:\Users\user\AppData\Local\Microsoft\Windows\Temporary Internet Files\Content.IE5\L3Y1CV56\Lightbulb-Bright[1]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2787953" cy="242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51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673571" y="5082704"/>
            <a:ext cx="69489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Char char=""/>
            </a:pPr>
            <a:r>
              <a:rPr kumimoji="0" lang="zh-TW" altLang="en-US" b="1" dirty="0" smtClean="0">
                <a:latin typeface="+mn-ea"/>
              </a:rPr>
              <a:t>我們要幫助學校佈置後花園的標是和大門，以免貓狗跑進去破壞了我們辛苦耕種的菜園，當然大門還是工友叔叔幫忙架設的，我們製作小木頭看板</a:t>
            </a:r>
            <a:r>
              <a:rPr kumimoji="0"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 </a:t>
            </a:r>
            <a:r>
              <a:rPr kumimoji="0"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。</a:t>
            </a:r>
            <a:endParaRPr kumimoji="0"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Char char=""/>
            </a:pPr>
            <a:r>
              <a:rPr kumimoji="0"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我們在每個看板書寫種植的菜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名</a:t>
            </a:r>
            <a:r>
              <a:rPr kumimoji="0"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喔</a:t>
            </a: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!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535196"/>
            <a:ext cx="4378066" cy="32835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055" y="1700808"/>
            <a:ext cx="4032448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8357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700808"/>
            <a:ext cx="4355976" cy="3266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1628801"/>
            <a:ext cx="4451987" cy="3338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1673571" y="5082704"/>
            <a:ext cx="69489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Char char=""/>
            </a:pPr>
            <a:r>
              <a:rPr kumimoji="0" lang="zh-TW" altLang="en-US" b="1" dirty="0" smtClean="0">
                <a:latin typeface="+mn-ea"/>
              </a:rPr>
              <a:t>我們在每株菜前面擺上小小看板，讓參訪的家長、來賓或同學們都可以看到蔬菜的名稱</a:t>
            </a:r>
            <a:r>
              <a:rPr kumimoji="0"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 </a:t>
            </a:r>
            <a:r>
              <a:rPr kumimoji="0"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。</a:t>
            </a:r>
            <a:endParaRPr kumimoji="0"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Char char=""/>
            </a:pPr>
            <a:r>
              <a:rPr kumimoji="0"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我們把學校學習得種菜方法，帶回家裡或社區實際操作，和家人共同種植蔬菜。</a:t>
            </a:r>
            <a:endParaRPr kumimoji="0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59132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539552" y="1739949"/>
            <a:ext cx="8445624" cy="435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《</a:t>
            </a:r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公益行動成果</a:t>
            </a:r>
            <a:r>
              <a:rPr lang="en-US" altLang="zh-TW" sz="2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-</a:t>
            </a:r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簡報製作注意事項</a:t>
            </a:r>
            <a:r>
              <a:rPr lang="en-US" altLang="zh-TW" sz="2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依序按照評分標準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—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en-US" sz="20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      自主性</a:t>
            </a:r>
            <a:r>
              <a:rPr lang="en-US" altLang="zh-TW" sz="20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40%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→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 影響性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30%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→</a:t>
            </a:r>
            <a:r>
              <a:rPr lang="zh-TW" altLang="en-US" sz="2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 延續性</a:t>
            </a:r>
            <a:r>
              <a:rPr lang="en-US" altLang="zh-TW" sz="20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20%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→</a:t>
            </a:r>
            <a:r>
              <a:rPr lang="zh-TW" altLang="en-US" sz="20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 創新性</a:t>
            </a:r>
            <a:r>
              <a:rPr lang="en-US" altLang="zh-TW" sz="20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10%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 →附件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為順序編排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頁數不拘，亦可自行設計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PPT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樣式或增加頁數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2800" b="1" dirty="0" smtClean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 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《</a:t>
            </a:r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提供之附件，請遵照下方規範</a:t>
            </a:r>
            <a:r>
              <a:rPr lang="en-US" altLang="zh-TW" sz="28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可提供相關文件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(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公益行動教案、同學心得感想、行動花絮、推薦同意書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…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等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簡報內照片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請提供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張以上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若有影片，請在簡報內提供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連結。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時間長度盡量於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分鐘內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3907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字方塊 8"/>
          <p:cNvSpPr txBox="1">
            <a:spLocks noChangeArrowheads="1"/>
          </p:cNvSpPr>
          <p:nvPr/>
        </p:nvSpPr>
        <p:spPr bwMode="auto">
          <a:xfrm>
            <a:off x="323528" y="1417115"/>
            <a:ext cx="446449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</a:t>
            </a: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雄</a:t>
            </a:r>
            <a:r>
              <a:rPr kumimoji="0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市</a:t>
            </a:r>
            <a:r>
              <a:rPr kumimoji="0"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kumimoji="0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六龜國民小學</a:t>
            </a:r>
            <a:r>
              <a:rPr kumimoji="0"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kumimoji="0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夜光天使班</a:t>
            </a:r>
            <a:endParaRPr kumimoji="0"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執行時間：</a:t>
            </a:r>
            <a:r>
              <a:rPr kumimoji="0"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2017/12/01-2018/2/28</a:t>
            </a:r>
            <a:endParaRPr kumimoji="0"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 rot="166089">
            <a:off x="1015853" y="6003387"/>
            <a:ext cx="3590925" cy="768350"/>
          </a:xfrm>
          <a:prstGeom prst="rect">
            <a:avLst/>
          </a:prstGeom>
          <a:solidFill>
            <a:srgbClr val="DDD9C3"/>
          </a:solidFill>
          <a:ln>
            <a:noFill/>
          </a:ln>
          <a:effectLst>
            <a:outerShdw blurRad="50800" dist="38100" dir="8100000" algn="tr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kumimoji="0" lang="zh-TW" alt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kumimoji="0" lang="zh-TW" altLang="en-US" sz="4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kumimoji="0" lang="zh-TW" altLang="en-US" sz="4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龜</a:t>
            </a:r>
            <a:r>
              <a:rPr kumimoji="0" lang="zh-TW" altLang="en-US" sz="4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kumimoji="0" lang="zh-TW" altLang="en-US" sz="4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 rot="515602">
            <a:off x="4913580" y="1281066"/>
            <a:ext cx="4094774" cy="769441"/>
          </a:xfrm>
          <a:prstGeom prst="rect">
            <a:avLst/>
          </a:prstGeom>
          <a:solidFill>
            <a:srgbClr val="DDD9C3"/>
          </a:solidFill>
          <a:ln>
            <a:noFill/>
          </a:ln>
          <a:effectLst>
            <a:outerShdw blurRad="50800" dist="38100" dir="8100000" algn="tr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小小農夫大</a:t>
            </a:r>
            <a:r>
              <a:rPr kumimoji="0" lang="zh-TW" altLang="en-US" sz="44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合照</a:t>
            </a:r>
            <a:endParaRPr kumimoji="0" lang="zh-TW" altLang="en-US" sz="44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2338095"/>
            <a:ext cx="4961524" cy="37211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187624" y="3934692"/>
            <a:ext cx="1846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希</a:t>
            </a:r>
            <a:r>
              <a:rPr lang="zh-TW" altLang="en-US" sz="36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望</a:t>
            </a:r>
            <a:r>
              <a:rPr lang="zh-TW" altLang="en-US" sz="44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</a:t>
            </a:r>
            <a:endParaRPr lang="zh-TW" altLang="en-US" sz="28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413018" y="3047900"/>
            <a:ext cx="4499950" cy="92333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評分一 </a:t>
            </a:r>
            <a:r>
              <a:rPr lang="zh-TW" altLang="en-US" sz="36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自主性</a:t>
            </a:r>
            <a:r>
              <a:rPr lang="en-US" altLang="zh-TW" sz="3600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40%</a:t>
            </a:r>
          </a:p>
          <a:p>
            <a:pPr algn="ctr"/>
            <a:r>
              <a:rPr lang="zh-TW" altLang="zh-TW" dirty="0" smtClean="0"/>
              <a:t>小</a:t>
            </a:r>
            <a:r>
              <a:rPr lang="zh-TW" altLang="en-US" dirty="0" smtClean="0"/>
              <a:t>  </a:t>
            </a:r>
            <a:r>
              <a:rPr lang="zh-TW" altLang="zh-TW" dirty="0" smtClean="0"/>
              <a:t>小</a:t>
            </a:r>
            <a:r>
              <a:rPr lang="zh-TW" altLang="en-US" dirty="0" smtClean="0"/>
              <a:t>  </a:t>
            </a:r>
            <a:r>
              <a:rPr lang="zh-TW" altLang="zh-TW" dirty="0" smtClean="0"/>
              <a:t>年</a:t>
            </a:r>
            <a:r>
              <a:rPr lang="zh-TW" altLang="en-US" dirty="0" smtClean="0"/>
              <a:t>  </a:t>
            </a:r>
            <a:r>
              <a:rPr lang="zh-TW" altLang="zh-TW" dirty="0" smtClean="0"/>
              <a:t>紀</a:t>
            </a:r>
            <a:r>
              <a:rPr lang="zh-TW" altLang="en-US" dirty="0" smtClean="0"/>
              <a:t>  </a:t>
            </a:r>
            <a:r>
              <a:rPr lang="zh-TW" altLang="zh-TW" dirty="0" smtClean="0"/>
              <a:t>，</a:t>
            </a:r>
            <a:r>
              <a:rPr lang="zh-TW" altLang="en-US" dirty="0" smtClean="0"/>
              <a:t>  </a:t>
            </a:r>
            <a:r>
              <a:rPr lang="zh-TW" altLang="zh-TW" dirty="0" smtClean="0"/>
              <a:t>改</a:t>
            </a:r>
            <a:r>
              <a:rPr lang="zh-TW" altLang="en-US" dirty="0" smtClean="0"/>
              <a:t>  </a:t>
            </a:r>
            <a:r>
              <a:rPr lang="zh-TW" altLang="zh-TW" dirty="0" smtClean="0"/>
              <a:t>變</a:t>
            </a:r>
            <a:r>
              <a:rPr lang="zh-TW" altLang="en-US" dirty="0" smtClean="0"/>
              <a:t>  </a:t>
            </a:r>
            <a:r>
              <a:rPr lang="zh-TW" altLang="zh-TW" dirty="0" smtClean="0"/>
              <a:t>世</a:t>
            </a:r>
            <a:r>
              <a:rPr lang="zh-TW" altLang="en-US" dirty="0" smtClean="0"/>
              <a:t>  </a:t>
            </a:r>
            <a:r>
              <a:rPr lang="zh-TW" altLang="zh-TW" dirty="0" smtClean="0"/>
              <a:t>界</a:t>
            </a:r>
            <a:r>
              <a:rPr lang="zh-TW" altLang="en-US" dirty="0" smtClean="0"/>
              <a:t>  </a:t>
            </a:r>
            <a:r>
              <a:rPr lang="zh-TW" altLang="zh-TW" dirty="0" smtClean="0"/>
              <a:t>。</a:t>
            </a:r>
            <a:endParaRPr lang="zh-TW" altLang="zh-TW" dirty="0"/>
          </a:p>
        </p:txBody>
      </p:sp>
      <p:pic>
        <p:nvPicPr>
          <p:cNvPr id="6" name="Picture 2" descr="C:\Users\user\AppData\Local\Microsoft\Windows\Temporary Internet Files\Content.IE5\L3Y1CV56\cartoon-eyes-1391699874IpT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952" y="2807440"/>
            <a:ext cx="2342097" cy="112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3413018" y="4077072"/>
            <a:ext cx="4801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1400" dirty="0" smtClean="0"/>
              <a:t>能否</a:t>
            </a:r>
            <a:r>
              <a:rPr lang="zh-TW" altLang="zh-TW" sz="1400" dirty="0"/>
              <a:t>讓孩子</a:t>
            </a:r>
            <a:r>
              <a:rPr lang="zh-TW" altLang="zh-TW" sz="1400" b="1" dirty="0"/>
              <a:t>主動發現問題</a:t>
            </a:r>
            <a:r>
              <a:rPr lang="zh-TW" altLang="zh-TW" sz="1400" dirty="0"/>
              <a:t>，關懷周遭環境，透過團隊討論讓孩子反思、學習成長，主動規劃公益行動，改變世界。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943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字方塊 7"/>
          <p:cNvSpPr txBox="1">
            <a:spLocks noChangeArrowheads="1"/>
          </p:cNvSpPr>
          <p:nvPr/>
        </p:nvSpPr>
        <p:spPr bwMode="auto">
          <a:xfrm>
            <a:off x="1331640" y="5300663"/>
            <a:ext cx="742483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孩子們</a:t>
            </a:r>
            <a:r>
              <a:rPr kumimoji="0"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在空地上思考如何規畫和設計，才能讓菜園不會被外來客</a:t>
            </a:r>
            <a:r>
              <a:rPr kumimoji="0"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kumimoji="0"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0"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貓狗或閒雜人士等</a:t>
            </a:r>
            <a:r>
              <a:rPr kumimoji="0"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破壞，還有如何善用學校空地，美化校園環境，達到地盡其用。</a:t>
            </a:r>
            <a:endParaRPr kumimoji="0"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772816"/>
            <a:ext cx="4032448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042"/>
          <a:stretch/>
        </p:blipFill>
        <p:spPr>
          <a:xfrm>
            <a:off x="4716016" y="3459542"/>
            <a:ext cx="3528392" cy="18605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701201"/>
            <a:ext cx="3467877" cy="26009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1475656" y="5301208"/>
            <a:ext cx="69492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</a:t>
            </a:r>
            <a:r>
              <a:rPr kumimoji="0"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透過討論開會，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大家一起發想「小學生</a:t>
            </a:r>
            <a:r>
              <a:rPr kumimoji="0"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可以做那些公益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活動」呢？</a:t>
            </a:r>
            <a:endParaRPr kumimoji="0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9388" indent="-179388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 </a:t>
            </a:r>
            <a:r>
              <a:rPr kumimoji="0"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經過說明與討論，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表決通過</a:t>
            </a:r>
            <a:r>
              <a:rPr kumimoji="0"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/>
              </a:rPr>
              <a:t>「小小農夫墾地種菜」 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844824"/>
            <a:ext cx="4078448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462315"/>
            <a:ext cx="4800533" cy="36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文字方塊 4"/>
          <p:cNvSpPr txBox="1">
            <a:spLocks noChangeArrowheads="1"/>
          </p:cNvSpPr>
          <p:nvPr/>
        </p:nvSpPr>
        <p:spPr bwMode="auto">
          <a:xfrm>
            <a:off x="1547664" y="6165304"/>
            <a:ext cx="5162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 </a:t>
            </a:r>
            <a:r>
              <a:rPr kumimoji="0"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主動規劃公益行動，接著就要開始進行</a:t>
            </a:r>
            <a:r>
              <a:rPr kumimoji="0"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囉！</a:t>
            </a:r>
            <a:endParaRPr kumimoji="0"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092" y="1628800"/>
            <a:ext cx="5364088" cy="40230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/>
          <a:lstStyle/>
          <a:p>
            <a:r>
              <a:rPr lang="en-US" altLang="zh-TW" sz="2800" dirty="0"/>
              <a:t>2018</a:t>
            </a:r>
            <a:r>
              <a:rPr lang="zh-TW" altLang="zh-TW" sz="2800" dirty="0"/>
              <a:t>年小學生公益活動內容與流程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218757"/>
              </p:ext>
            </p:extLst>
          </p:nvPr>
        </p:nvGraphicFramePr>
        <p:xfrm>
          <a:off x="539550" y="1988842"/>
          <a:ext cx="8147249" cy="3096341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848207"/>
                <a:gridCol w="1216507"/>
                <a:gridCol w="1704140"/>
                <a:gridCol w="4378395"/>
              </a:tblGrid>
              <a:tr h="238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項目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活動時間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活動項目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內容說明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6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一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106.12.26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公益活動發想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透過夜光天使班上課時間，大家一起發想「小學生可以做的公益活動」有哪些行動力。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6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二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107.01.02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種菜達人的相會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利用夜光天使上課時間，聘請學校學生家長到空地為我們上課及講解。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6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三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107.01.04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小農夫們規劃及設計荒地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小小農夫和老師去空地思考，如何規畫空地，讓種植的區塊更完善。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6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四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107.01.09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咱們認識菜苗去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老師帶領小農夫們到店家認識菜苗，及種植應該注意哪些。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8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五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107.01.11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小小農夫出發囉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採買種子和菜苗，小農夫們就開始種植菜園了。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4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六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107.02.13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小小農夫採收囉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菜園豐收時，小小農夫辛苦的耕種，把採收的各種菜贈送給廚房阿姨們，請他們幫我們大家加菜。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文字方塊 4"/>
          <p:cNvSpPr txBox="1">
            <a:spLocks noChangeArrowheads="1"/>
          </p:cNvSpPr>
          <p:nvPr/>
        </p:nvSpPr>
        <p:spPr bwMode="auto">
          <a:xfrm>
            <a:off x="1691680" y="5661248"/>
            <a:ext cx="7200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 </a:t>
            </a:r>
            <a:r>
              <a:rPr kumimoji="0"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我們共同規劃</a:t>
            </a:r>
            <a:r>
              <a:rPr kumimoji="0"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公益</a:t>
            </a:r>
            <a:r>
              <a:rPr kumimoji="0"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行動內容與流程，過程當中如果有要做修改，我們隨時構思討論，有時候會大聲，可是我們都會接納對方給予的意見，我們發現多做善事，每天的心情都是快樂的。</a:t>
            </a:r>
            <a:endParaRPr kumimoji="0"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570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187624" y="3934692"/>
            <a:ext cx="1846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</a:t>
            </a:r>
            <a:r>
              <a:rPr lang="zh-TW" altLang="en-US" sz="32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越</a:t>
            </a:r>
            <a:r>
              <a:rPr lang="zh-TW" altLang="en-US" sz="44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</a:t>
            </a:r>
            <a:endParaRPr lang="zh-TW" altLang="en-US" sz="28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413018" y="3047900"/>
            <a:ext cx="4499950" cy="92333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評分二 ：</a:t>
            </a:r>
            <a:r>
              <a:rPr lang="zh-TW" altLang="en-US" sz="3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影響性</a:t>
            </a:r>
            <a:r>
              <a:rPr lang="en-US" altLang="zh-TW" sz="3600" b="1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3600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0%</a:t>
            </a:r>
          </a:p>
          <a:p>
            <a:pPr algn="ctr"/>
            <a:r>
              <a:rPr lang="zh-TW" altLang="zh-TW" dirty="0" smtClean="0"/>
              <a:t>突</a:t>
            </a:r>
            <a:r>
              <a:rPr lang="zh-TW" altLang="en-US" dirty="0" smtClean="0"/>
              <a:t>  </a:t>
            </a:r>
            <a:r>
              <a:rPr lang="zh-TW" altLang="zh-TW" dirty="0" smtClean="0"/>
              <a:t>破</a:t>
            </a:r>
            <a:r>
              <a:rPr lang="zh-TW" altLang="en-US" dirty="0" smtClean="0"/>
              <a:t>  </a:t>
            </a:r>
            <a:r>
              <a:rPr lang="zh-TW" altLang="zh-TW" dirty="0" smtClean="0"/>
              <a:t>自</a:t>
            </a:r>
            <a:r>
              <a:rPr lang="zh-TW" altLang="en-US" dirty="0" smtClean="0"/>
              <a:t>  </a:t>
            </a:r>
            <a:r>
              <a:rPr lang="zh-TW" altLang="zh-TW" dirty="0" smtClean="0"/>
              <a:t>我</a:t>
            </a:r>
            <a:r>
              <a:rPr lang="zh-TW" altLang="en-US" dirty="0" smtClean="0"/>
              <a:t>  </a:t>
            </a:r>
            <a:r>
              <a:rPr lang="zh-TW" altLang="zh-TW" dirty="0" smtClean="0"/>
              <a:t>，</a:t>
            </a:r>
            <a:r>
              <a:rPr lang="zh-TW" altLang="en-US" dirty="0" smtClean="0"/>
              <a:t>  </a:t>
            </a:r>
            <a:r>
              <a:rPr lang="zh-TW" altLang="zh-TW" dirty="0" smtClean="0"/>
              <a:t>實</a:t>
            </a:r>
            <a:r>
              <a:rPr lang="zh-TW" altLang="en-US" dirty="0" smtClean="0"/>
              <a:t>  </a:t>
            </a:r>
            <a:r>
              <a:rPr lang="zh-TW" altLang="zh-TW" dirty="0" smtClean="0"/>
              <a:t>現</a:t>
            </a:r>
            <a:r>
              <a:rPr lang="zh-TW" altLang="en-US" dirty="0" smtClean="0"/>
              <a:t>  </a:t>
            </a:r>
            <a:r>
              <a:rPr lang="zh-TW" altLang="zh-TW" dirty="0" smtClean="0"/>
              <a:t>夢</a:t>
            </a:r>
            <a:r>
              <a:rPr lang="zh-TW" altLang="en-US" dirty="0" smtClean="0"/>
              <a:t>  </a:t>
            </a:r>
            <a:r>
              <a:rPr lang="zh-TW" altLang="zh-TW" dirty="0" smtClean="0"/>
              <a:t>想</a:t>
            </a:r>
            <a:r>
              <a:rPr lang="zh-TW" altLang="en-US" dirty="0" smtClean="0"/>
              <a:t>  </a:t>
            </a:r>
            <a:r>
              <a:rPr lang="zh-TW" altLang="zh-TW" dirty="0" smtClean="0"/>
              <a:t>。</a:t>
            </a:r>
            <a:endParaRPr lang="zh-TW" altLang="zh-TW" dirty="0"/>
          </a:p>
        </p:txBody>
      </p:sp>
      <p:sp>
        <p:nvSpPr>
          <p:cNvPr id="7" name="文字方塊 6"/>
          <p:cNvSpPr txBox="1"/>
          <p:nvPr/>
        </p:nvSpPr>
        <p:spPr>
          <a:xfrm>
            <a:off x="3413018" y="4077072"/>
            <a:ext cx="4801314" cy="1027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1400" dirty="0"/>
              <a:t>評估公益行動執行的內容、方式，以及有無透過公益行動</a:t>
            </a:r>
            <a:r>
              <a:rPr lang="zh-TW" altLang="zh-TW" sz="1400" b="1" dirty="0"/>
              <a:t>突破現況，解決問題</a:t>
            </a:r>
            <a:r>
              <a:rPr lang="zh-TW" altLang="zh-TW" sz="1400" dirty="0"/>
              <a:t>，實現公益夢想。讓此行動對孩子、學校、家庭、社區或整個社會</a:t>
            </a:r>
            <a:r>
              <a:rPr lang="zh-TW" altLang="zh-TW" sz="1400" b="1" dirty="0"/>
              <a:t>創造出正面的影響力</a:t>
            </a:r>
            <a:r>
              <a:rPr lang="zh-TW" altLang="zh-TW" sz="1400" dirty="0"/>
              <a:t>。</a:t>
            </a:r>
            <a:endParaRPr lang="zh-TW" altLang="en-US" sz="1400" dirty="0"/>
          </a:p>
        </p:txBody>
      </p:sp>
      <p:pic>
        <p:nvPicPr>
          <p:cNvPr id="9" name="Picture 3" descr="C:\Users\user\AppData\Local\Microsoft\Windows\Temporary Internet Files\Content.IE5\L3Y1CV56\200px-Rubik's_cube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005" y="2032573"/>
            <a:ext cx="1986137" cy="206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00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3920</TotalTime>
  <Words>1367</Words>
  <Application>Microsoft Office PowerPoint</Application>
  <PresentationFormat>如螢幕大小 (4:3)</PresentationFormat>
  <Paragraphs>93</Paragraphs>
  <Slides>24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4" baseType="lpstr">
      <vt:lpstr>微軟正黑體</vt:lpstr>
      <vt:lpstr>新細明體</vt:lpstr>
      <vt:lpstr>標楷體</vt:lpstr>
      <vt:lpstr>Arial</vt:lpstr>
      <vt:lpstr>Calibri</vt:lpstr>
      <vt:lpstr>Franklin Gothic Book</vt:lpstr>
      <vt:lpstr>Franklin Gothic Medium</vt:lpstr>
      <vt:lpstr>Times New Roman</vt:lpstr>
      <vt:lpstr>Wingdings 2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2018年小學生公益活動內容與流程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學務主任</cp:lastModifiedBy>
  <cp:revision>211</cp:revision>
  <cp:lastPrinted>2017-02-24T01:19:38Z</cp:lastPrinted>
  <dcterms:created xsi:type="dcterms:W3CDTF">2015-12-06T12:28:46Z</dcterms:created>
  <dcterms:modified xsi:type="dcterms:W3CDTF">2018-03-23T06:30:08Z</dcterms:modified>
</cp:coreProperties>
</file>