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56" r:id="rId2"/>
    <p:sldId id="258" r:id="rId3"/>
    <p:sldId id="257" r:id="rId4"/>
    <p:sldId id="292" r:id="rId5"/>
    <p:sldId id="261" r:id="rId6"/>
    <p:sldId id="328" r:id="rId7"/>
    <p:sldId id="330" r:id="rId8"/>
    <p:sldId id="329" r:id="rId9"/>
    <p:sldId id="346" r:id="rId10"/>
    <p:sldId id="347" r:id="rId11"/>
    <p:sldId id="324" r:id="rId12"/>
    <p:sldId id="293" r:id="rId13"/>
    <p:sldId id="325" r:id="rId14"/>
    <p:sldId id="326" r:id="rId15"/>
    <p:sldId id="282" r:id="rId16"/>
    <p:sldId id="331" r:id="rId17"/>
    <p:sldId id="295" r:id="rId18"/>
    <p:sldId id="297" r:id="rId19"/>
    <p:sldId id="333" r:id="rId20"/>
    <p:sldId id="298" r:id="rId21"/>
    <p:sldId id="299" r:id="rId22"/>
    <p:sldId id="334" r:id="rId23"/>
    <p:sldId id="308" r:id="rId24"/>
    <p:sldId id="343" r:id="rId25"/>
    <p:sldId id="344" r:id="rId26"/>
    <p:sldId id="302" r:id="rId27"/>
    <p:sldId id="335" r:id="rId28"/>
    <p:sldId id="309" r:id="rId29"/>
    <p:sldId id="336" r:id="rId30"/>
    <p:sldId id="340" r:id="rId31"/>
    <p:sldId id="341" r:id="rId32"/>
    <p:sldId id="342" r:id="rId33"/>
    <p:sldId id="337" r:id="rId34"/>
    <p:sldId id="338" r:id="rId35"/>
    <p:sldId id="285" r:id="rId36"/>
    <p:sldId id="348" r:id="rId37"/>
    <p:sldId id="311" r:id="rId38"/>
    <p:sldId id="312" r:id="rId39"/>
    <p:sldId id="315" r:id="rId40"/>
    <p:sldId id="314" r:id="rId41"/>
    <p:sldId id="290" r:id="rId42"/>
    <p:sldId id="316" r:id="rId43"/>
    <p:sldId id="317" r:id="rId44"/>
    <p:sldId id="319" r:id="rId45"/>
    <p:sldId id="320" r:id="rId46"/>
    <p:sldId id="321" r:id="rId47"/>
    <p:sldId id="318" r:id="rId48"/>
    <p:sldId id="322" r:id="rId49"/>
    <p:sldId id="313" r:id="rId50"/>
    <p:sldId id="351" r:id="rId51"/>
    <p:sldId id="355" r:id="rId52"/>
    <p:sldId id="354" r:id="rId53"/>
    <p:sldId id="289" r:id="rId54"/>
    <p:sldId id="274" r:id="rId55"/>
    <p:sldId id="273" r:id="rId56"/>
    <p:sldId id="339" r:id="rId57"/>
    <p:sldId id="349" r:id="rId58"/>
    <p:sldId id="350" r:id="rId59"/>
    <p:sldId id="352" r:id="rId60"/>
    <p:sldId id="353" r:id="rId61"/>
    <p:sldId id="356" r:id="rId62"/>
    <p:sldId id="288" r:id="rId63"/>
  </p:sldIdLst>
  <p:sldSz cx="9144000" cy="6858000" type="screen4x3"/>
  <p:notesSz cx="6799263" cy="9929813"/>
  <p:defaultTextStyle>
    <a:defPPr>
      <a:defRPr lang="zh-TW"/>
    </a:defPPr>
    <a:lvl1pPr algn="l" rtl="0" eaLnBrk="0" fontAlgn="base" hangingPunct="0">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Calibri" panose="020F0502020204030204" pitchFamily="34" charset="0"/>
        <a:ea typeface="新細明體" panose="02020500000000000000" pitchFamily="18"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000000"/>
    <a:srgbClr val="FFFFFF"/>
    <a:srgbClr val="EC4C20"/>
    <a:srgbClr val="EC2020"/>
    <a:srgbClr val="AB373A"/>
    <a:srgbClr val="A14D07"/>
    <a:srgbClr val="777777"/>
    <a:srgbClr val="F4FDA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783" autoAdjust="0"/>
  </p:normalViewPr>
  <p:slideViewPr>
    <p:cSldViewPr>
      <p:cViewPr>
        <p:scale>
          <a:sx n="75" d="100"/>
          <a:sy n="75" d="100"/>
        </p:scale>
        <p:origin x="-2658" y="-834"/>
      </p:cViewPr>
      <p:guideLst>
        <p:guide orient="horz" pos="2160"/>
        <p:guide pos="2880"/>
      </p:guideLst>
    </p:cSldViewPr>
  </p:slideViewPr>
  <p:notesTextViewPr>
    <p:cViewPr>
      <p:scale>
        <a:sx n="1" d="1"/>
        <a:sy n="1" d="1"/>
      </p:scale>
      <p:origin x="0" y="0"/>
    </p:cViewPr>
  </p:notesTextViewPr>
  <p:sorterViewPr>
    <p:cViewPr>
      <p:scale>
        <a:sx n="120" d="100"/>
        <a:sy n="120" d="100"/>
      </p:scale>
      <p:origin x="0" y="27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36F44C41-691B-4001-A679-A4BA1C444D30}" type="datetimeFigureOut">
              <a:rPr lang="zh-TW" altLang="en-US" smtClean="0"/>
              <a:t>2018/3/16</a:t>
            </a:fld>
            <a:endParaRPr lang="zh-TW" altLang="en-US"/>
          </a:p>
        </p:txBody>
      </p:sp>
      <p:sp>
        <p:nvSpPr>
          <p:cNvPr id="4" name="頁尾版面配置區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F6DECDFB-82FF-473A-A726-755EF31817BF}" type="slidenum">
              <a:rPr lang="zh-TW" altLang="en-US" smtClean="0"/>
              <a:t>‹#›</a:t>
            </a:fld>
            <a:endParaRPr lang="zh-TW" altLang="en-US"/>
          </a:p>
        </p:txBody>
      </p:sp>
    </p:spTree>
    <p:extLst>
      <p:ext uri="{BB962C8B-B14F-4D97-AF65-F5344CB8AC3E}">
        <p14:creationId xmlns:p14="http://schemas.microsoft.com/office/powerpoint/2010/main" val="2179762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pPr>
              <a:defRPr/>
            </a:pPr>
            <a:fld id="{E745D75A-59D5-4DAC-AE29-99A6464D4A38}" type="datetimeFigureOut">
              <a:rPr lang="zh-TW" altLang="en-US"/>
              <a:pPr>
                <a:defRPr/>
              </a:pPr>
              <a:t>2018/3/16</a:t>
            </a:fld>
            <a:endParaRPr lang="zh-TW" altLang="en-US"/>
          </a:p>
        </p:txBody>
      </p:sp>
      <p:sp>
        <p:nvSpPr>
          <p:cNvPr id="4" name="投影片圖像版面配置區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pPr>
              <a:defRPr/>
            </a:pPr>
            <a:endParaRPr lang="zh-TW" altLang="en-US"/>
          </a:p>
        </p:txBody>
      </p:sp>
      <p:sp>
        <p:nvSpPr>
          <p:cNvPr id="7" name="投影片編號版面配置區 6"/>
          <p:cNvSpPr>
            <a:spLocks noGrp="1"/>
          </p:cNvSpPr>
          <p:nvPr>
            <p:ph type="sldNum" sz="quarter" idx="5"/>
          </p:nvPr>
        </p:nvSpPr>
        <p:spPr>
          <a:xfrm>
            <a:off x="3851342" y="9431599"/>
            <a:ext cx="2946347" cy="496491"/>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722B0BE4-099D-4173-87EE-4751B8C68942}" type="slidenum">
              <a:rPr lang="zh-TW" altLang="en-US"/>
              <a:pPr>
                <a:defRPr/>
              </a:pPr>
              <a:t>‹#›</a:t>
            </a:fld>
            <a:endParaRPr lang="zh-TW" altLang="en-US"/>
          </a:p>
        </p:txBody>
      </p:sp>
    </p:spTree>
    <p:extLst>
      <p:ext uri="{BB962C8B-B14F-4D97-AF65-F5344CB8AC3E}">
        <p14:creationId xmlns:p14="http://schemas.microsoft.com/office/powerpoint/2010/main" val="22094166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7AC3156-EB44-4E79-8066-1B4C189D253E}" type="datetimeFigureOut">
              <a:rPr lang="zh-TW" altLang="en-US"/>
              <a:pPr>
                <a:defRPr/>
              </a:pPr>
              <a:t>2018/3/16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B9CB829-212C-4992-8B43-3706CD4D848E}" type="slidenum">
              <a:rPr lang="zh-TW" altLang="en-US"/>
              <a:pPr>
                <a:defRPr/>
              </a:pPr>
              <a:t>‹#›</a:t>
            </a:fld>
            <a:endParaRPr lang="zh-TW" altLang="en-US"/>
          </a:p>
        </p:txBody>
      </p:sp>
    </p:spTree>
    <p:extLst>
      <p:ext uri="{BB962C8B-B14F-4D97-AF65-F5344CB8AC3E}">
        <p14:creationId xmlns:p14="http://schemas.microsoft.com/office/powerpoint/2010/main" val="117443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DA6D1417-11C8-4FE9-8560-3F6320629DFC}" type="datetimeFigureOut">
              <a:rPr lang="zh-TW" altLang="en-US"/>
              <a:pPr>
                <a:defRPr/>
              </a:pPr>
              <a:t>2018/3/16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E1F3DC8-1482-4C42-8CD8-A75E325BA2C0}" type="slidenum">
              <a:rPr lang="zh-TW" altLang="en-US"/>
              <a:pPr>
                <a:defRPr/>
              </a:pPr>
              <a:t>‹#›</a:t>
            </a:fld>
            <a:endParaRPr lang="zh-TW" altLang="en-US"/>
          </a:p>
        </p:txBody>
      </p:sp>
    </p:spTree>
    <p:extLst>
      <p:ext uri="{BB962C8B-B14F-4D97-AF65-F5344CB8AC3E}">
        <p14:creationId xmlns:p14="http://schemas.microsoft.com/office/powerpoint/2010/main" val="1711015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4233C948-4154-4BBF-803B-1F97908BF1E8}" type="datetimeFigureOut">
              <a:rPr lang="zh-TW" altLang="en-US"/>
              <a:pPr>
                <a:defRPr/>
              </a:pPr>
              <a:t>2018/3/16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7EE98C5-A9A7-4C1B-9984-76991E5594AD}" type="slidenum">
              <a:rPr lang="zh-TW" altLang="en-US"/>
              <a:pPr>
                <a:defRPr/>
              </a:pPr>
              <a:t>‹#›</a:t>
            </a:fld>
            <a:endParaRPr lang="zh-TW" altLang="en-US"/>
          </a:p>
        </p:txBody>
      </p:sp>
    </p:spTree>
    <p:extLst>
      <p:ext uri="{BB962C8B-B14F-4D97-AF65-F5344CB8AC3E}">
        <p14:creationId xmlns:p14="http://schemas.microsoft.com/office/powerpoint/2010/main" val="370519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E68B98AA-DFB4-4A65-8160-11508D3BC853}" type="datetimeFigureOut">
              <a:rPr lang="zh-TW" altLang="en-US"/>
              <a:pPr>
                <a:defRPr/>
              </a:pPr>
              <a:t>2018/3/16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8A2723D-C7B3-47A4-BD43-7AFD95750B56}" type="slidenum">
              <a:rPr lang="zh-TW" altLang="en-US"/>
              <a:pPr>
                <a:defRPr/>
              </a:pPr>
              <a:t>‹#›</a:t>
            </a:fld>
            <a:endParaRPr lang="zh-TW" altLang="en-US"/>
          </a:p>
        </p:txBody>
      </p:sp>
    </p:spTree>
    <p:extLst>
      <p:ext uri="{BB962C8B-B14F-4D97-AF65-F5344CB8AC3E}">
        <p14:creationId xmlns:p14="http://schemas.microsoft.com/office/powerpoint/2010/main" val="35785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FD39EBA5-384A-4C13-A537-DC4AE4417A63}" type="datetimeFigureOut">
              <a:rPr lang="zh-TW" altLang="en-US"/>
              <a:pPr>
                <a:defRPr/>
              </a:pPr>
              <a:t>2018/3/16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18FCF6B-7E26-422E-B821-4010DE06C17F}" type="slidenum">
              <a:rPr lang="zh-TW" altLang="en-US"/>
              <a:pPr>
                <a:defRPr/>
              </a:pPr>
              <a:t>‹#›</a:t>
            </a:fld>
            <a:endParaRPr lang="zh-TW" altLang="en-US"/>
          </a:p>
        </p:txBody>
      </p:sp>
    </p:spTree>
    <p:extLst>
      <p:ext uri="{BB962C8B-B14F-4D97-AF65-F5344CB8AC3E}">
        <p14:creationId xmlns:p14="http://schemas.microsoft.com/office/powerpoint/2010/main" val="357317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35C710A2-D696-4821-B863-CCCCAEE7A483}" type="datetimeFigureOut">
              <a:rPr lang="zh-TW" altLang="en-US"/>
              <a:pPr>
                <a:defRPr/>
              </a:pPr>
              <a:t>2018/3/16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39DAD62-289A-4688-B629-AC7223091556}" type="slidenum">
              <a:rPr lang="zh-TW" altLang="en-US"/>
              <a:pPr>
                <a:defRPr/>
              </a:pPr>
              <a:t>‹#›</a:t>
            </a:fld>
            <a:endParaRPr lang="zh-TW" altLang="en-US"/>
          </a:p>
        </p:txBody>
      </p:sp>
    </p:spTree>
    <p:extLst>
      <p:ext uri="{BB962C8B-B14F-4D97-AF65-F5344CB8AC3E}">
        <p14:creationId xmlns:p14="http://schemas.microsoft.com/office/powerpoint/2010/main" val="34272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D5731CC8-CFB4-4D34-A7A7-D9AF226119EB}" type="datetimeFigureOut">
              <a:rPr lang="zh-TW" altLang="en-US"/>
              <a:pPr>
                <a:defRPr/>
              </a:pPr>
              <a:t>2018/3/16</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6ADCC322-B683-446F-99CD-6FC5D3856C4F}" type="slidenum">
              <a:rPr lang="zh-TW" altLang="en-US"/>
              <a:pPr>
                <a:defRPr/>
              </a:pPr>
              <a:t>‹#›</a:t>
            </a:fld>
            <a:endParaRPr lang="zh-TW" altLang="en-US"/>
          </a:p>
        </p:txBody>
      </p:sp>
    </p:spTree>
    <p:extLst>
      <p:ext uri="{BB962C8B-B14F-4D97-AF65-F5344CB8AC3E}">
        <p14:creationId xmlns:p14="http://schemas.microsoft.com/office/powerpoint/2010/main" val="3452489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515A7885-004B-4FFB-9C7A-02D7C93A7BE2}" type="datetimeFigureOut">
              <a:rPr lang="zh-TW" altLang="en-US"/>
              <a:pPr>
                <a:defRPr/>
              </a:pPr>
              <a:t>2018/3/16</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5B796CB9-9926-4E80-881C-3AD1287CF4E5}" type="slidenum">
              <a:rPr lang="zh-TW" altLang="en-US"/>
              <a:pPr>
                <a:defRPr/>
              </a:pPr>
              <a:t>‹#›</a:t>
            </a:fld>
            <a:endParaRPr lang="zh-TW" altLang="en-US"/>
          </a:p>
        </p:txBody>
      </p:sp>
    </p:spTree>
    <p:extLst>
      <p:ext uri="{BB962C8B-B14F-4D97-AF65-F5344CB8AC3E}">
        <p14:creationId xmlns:p14="http://schemas.microsoft.com/office/powerpoint/2010/main" val="3637619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644D8C96-516C-46E8-957D-D4931B2B38DB}" type="datetimeFigureOut">
              <a:rPr lang="zh-TW" altLang="en-US"/>
              <a:pPr>
                <a:defRPr/>
              </a:pPr>
              <a:t>2018/3/16</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C3734114-1809-4B16-A677-7AD905176F10}" type="slidenum">
              <a:rPr lang="zh-TW" altLang="en-US"/>
              <a:pPr>
                <a:defRPr/>
              </a:pPr>
              <a:t>‹#›</a:t>
            </a:fld>
            <a:endParaRPr lang="zh-TW" altLang="en-US"/>
          </a:p>
        </p:txBody>
      </p:sp>
    </p:spTree>
    <p:extLst>
      <p:ext uri="{BB962C8B-B14F-4D97-AF65-F5344CB8AC3E}">
        <p14:creationId xmlns:p14="http://schemas.microsoft.com/office/powerpoint/2010/main" val="667253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4DF696A-FF56-4252-B253-9EF8527E49D6}" type="datetimeFigureOut">
              <a:rPr lang="zh-TW" altLang="en-US"/>
              <a:pPr>
                <a:defRPr/>
              </a:pPr>
              <a:t>2018/3/16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18297EF9-F9D1-48BB-B709-864F71D829C6}" type="slidenum">
              <a:rPr lang="zh-TW" altLang="en-US"/>
              <a:pPr>
                <a:defRPr/>
              </a:pPr>
              <a:t>‹#›</a:t>
            </a:fld>
            <a:endParaRPr lang="zh-TW" altLang="en-US"/>
          </a:p>
        </p:txBody>
      </p:sp>
    </p:spTree>
    <p:extLst>
      <p:ext uri="{BB962C8B-B14F-4D97-AF65-F5344CB8AC3E}">
        <p14:creationId xmlns:p14="http://schemas.microsoft.com/office/powerpoint/2010/main" val="695905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AEB1561-1E94-48F6-ACB5-3F4B8F4380F2}" type="datetimeFigureOut">
              <a:rPr lang="zh-TW" altLang="en-US"/>
              <a:pPr>
                <a:defRPr/>
              </a:pPr>
              <a:t>2018/3/16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B585B00-58AC-47C2-8ACD-C749CD4ECE12}" type="slidenum">
              <a:rPr lang="zh-TW" altLang="en-US"/>
              <a:pPr>
                <a:defRPr/>
              </a:pPr>
              <a:t>‹#›</a:t>
            </a:fld>
            <a:endParaRPr lang="zh-TW" altLang="en-US"/>
          </a:p>
        </p:txBody>
      </p:sp>
    </p:spTree>
    <p:extLst>
      <p:ext uri="{BB962C8B-B14F-4D97-AF65-F5344CB8AC3E}">
        <p14:creationId xmlns:p14="http://schemas.microsoft.com/office/powerpoint/2010/main" val="364570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defRPr>
            </a:lvl1pPr>
          </a:lstStyle>
          <a:p>
            <a:pPr>
              <a:defRPr/>
            </a:pPr>
            <a:fld id="{7CDCEEFD-103C-415D-AD75-7A0648D6829A}" type="datetimeFigureOut">
              <a:rPr lang="zh-TW" altLang="en-US"/>
              <a:pPr>
                <a:defRPr/>
              </a:pPr>
              <a:t>2018/3/16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smtClean="0">
                <a:solidFill>
                  <a:srgbClr val="898989"/>
                </a:solidFill>
              </a:defRPr>
            </a:lvl1pPr>
          </a:lstStyle>
          <a:p>
            <a:pPr>
              <a:defRPr/>
            </a:pPr>
            <a:fld id="{9A072858-1A5B-4EFC-A3C8-AD96BAFE102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youtu.be/lFJ5NbQJYs8" TargetMode="External"/><Relationship Id="rId3" Type="http://schemas.openxmlformats.org/officeDocument/2006/relationships/image" Target="../media/image19.png"/><Relationship Id="rId7"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8.jpeg"/><Relationship Id="rId7"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hyperlink" Target="https://youtu.be/W1TGqy6zZGQ" TargetMode="External"/><Relationship Id="rId4" Type="http://schemas.openxmlformats.org/officeDocument/2006/relationships/image" Target="../media/image9.jpe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8.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image" Target="../media/image7.png"/><Relationship Id="rId16"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10.png"/><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image" Target="../media/image9.jpeg"/><Relationship Id="rId9" Type="http://schemas.openxmlformats.org/officeDocument/2006/relationships/image" Target="../media/image28.jpeg"/><Relationship Id="rId1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8.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10.png"/><Relationship Id="rId10" Type="http://schemas.openxmlformats.org/officeDocument/2006/relationships/image" Target="../media/image41.jpeg"/><Relationship Id="rId4" Type="http://schemas.openxmlformats.org/officeDocument/2006/relationships/image" Target="../media/image9.jpe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8.jpeg"/><Relationship Id="rId7" Type="http://schemas.openxmlformats.org/officeDocument/2006/relationships/image" Target="../media/image45.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47.jpe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10.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hyperlink" Target="https://youtu.be/NdWjc0Zn7oc" TargetMode="External"/><Relationship Id="rId3" Type="http://schemas.openxmlformats.org/officeDocument/2006/relationships/image" Target="../media/image7.png"/><Relationship Id="rId7"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8" Type="http://schemas.openxmlformats.org/officeDocument/2006/relationships/hyperlink" Target="https://youtu.be/mOBqwWo1H5Y" TargetMode="External"/><Relationship Id="rId3" Type="http://schemas.openxmlformats.org/officeDocument/2006/relationships/image" Target="../media/image8.jpeg"/><Relationship Id="rId7" Type="http://schemas.openxmlformats.org/officeDocument/2006/relationships/image" Target="../media/image60.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10.pn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0.pn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10.pn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8.jpeg"/><Relationship Id="rId7"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www.youtube.com/watch?v=D2nkgPFuhiE" TargetMode="External"/><Relationship Id="rId5" Type="http://schemas.openxmlformats.org/officeDocument/2006/relationships/image" Target="../media/image10.pn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youtu.be/0i1grpT5eFA" TargetMode="External"/><Relationship Id="rId3" Type="http://schemas.openxmlformats.org/officeDocument/2006/relationships/image" Target="../media/image8.jpeg"/><Relationship Id="rId7" Type="http://schemas.openxmlformats.org/officeDocument/2006/relationships/hyperlink" Target="https://youtu.be/tng-fWwlooI"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youtu.be/zSrDZvhAAxI" TargetMode="External"/><Relationship Id="rId5" Type="http://schemas.openxmlformats.org/officeDocument/2006/relationships/image" Target="../media/image10.png"/><Relationship Id="rId10" Type="http://schemas.openxmlformats.org/officeDocument/2006/relationships/hyperlink" Target="https://youtu.be/PUNGOIohx14" TargetMode="External"/><Relationship Id="rId4" Type="http://schemas.openxmlformats.org/officeDocument/2006/relationships/image" Target="../media/image9.jpeg"/><Relationship Id="rId9" Type="http://schemas.openxmlformats.org/officeDocument/2006/relationships/hyperlink" Target="https://youtu.be/T0X4Ff-kYUM"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8.jpeg"/><Relationship Id="rId7" Type="http://schemas.openxmlformats.org/officeDocument/2006/relationships/image" Target="../media/image6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youtu.be/PUNGOIohx14" TargetMode="External"/><Relationship Id="rId5" Type="http://schemas.openxmlformats.org/officeDocument/2006/relationships/image" Target="../media/image10.png"/><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youtu.be/T0X4Ff-kYUM" TargetMode="Externa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jpeg"/><Relationship Id="rId7"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8.jpeg"/><Relationship Id="rId7" Type="http://schemas.openxmlformats.org/officeDocument/2006/relationships/image" Target="../media/image7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youtu.be/0i1grpT5eFA" TargetMode="External"/><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png"/><Relationship Id="rId7"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8.jpeg"/><Relationship Id="rId7" Type="http://schemas.openxmlformats.org/officeDocument/2006/relationships/image" Target="../media/image81.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youtu.be/tng-fWwlooI" TargetMode="External"/><Relationship Id="rId5" Type="http://schemas.openxmlformats.org/officeDocument/2006/relationships/image" Target="../media/image10.png"/><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8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youtu.be/zSrDZvhAAxI" TargetMode="External"/><Relationship Id="rId5" Type="http://schemas.openxmlformats.org/officeDocument/2006/relationships/image" Target="../media/image10.png"/><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vlG0wbGyrQw&amp;feature=youtu.be" TargetMode="External"/><Relationship Id="rId3" Type="http://schemas.openxmlformats.org/officeDocument/2006/relationships/image" Target="../media/image8.jpeg"/><Relationship Id="rId7"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youtu.be/vlG0wbGyrQw" TargetMode="External"/><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8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10.png"/><Relationship Id="rId4" Type="http://schemas.openxmlformats.org/officeDocument/2006/relationships/image" Target="../media/image9.jpe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89.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10.png"/><Relationship Id="rId4" Type="http://schemas.openxmlformats.org/officeDocument/2006/relationships/image" Target="../media/image9.jpe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91.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jpeg"/><Relationship Id="rId7" Type="http://schemas.openxmlformats.org/officeDocument/2006/relationships/image" Target="../media/image9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95.jpeg"/></Relationships>
</file>

<file path=ppt/slides/_rels/slide4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8.jpeg"/><Relationship Id="rId7" Type="http://schemas.openxmlformats.org/officeDocument/2006/relationships/image" Target="../media/image9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99.jpeg"/></Relationships>
</file>

<file path=ppt/slides/_rels/slide4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8.jpeg"/><Relationship Id="rId7" Type="http://schemas.openxmlformats.org/officeDocument/2006/relationships/image" Target="../media/image101.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10.png"/><Relationship Id="rId10" Type="http://schemas.openxmlformats.org/officeDocument/2006/relationships/image" Target="../media/image104.jpeg"/><Relationship Id="rId4" Type="http://schemas.openxmlformats.org/officeDocument/2006/relationships/image" Target="../media/image9.jpeg"/><Relationship Id="rId9" Type="http://schemas.openxmlformats.org/officeDocument/2006/relationships/image" Target="../media/image103.jpeg"/></Relationships>
</file>

<file path=ppt/slides/_rels/slide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jpeg"/><Relationship Id="rId7" Type="http://schemas.openxmlformats.org/officeDocument/2006/relationships/hyperlink" Target="https://youtu.be/_L1Fa_I373o"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png"/><Relationship Id="rId4" Type="http://schemas.openxmlformats.org/officeDocument/2006/relationships/image" Target="../media/image9.jpe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png"/><Relationship Id="rId4" Type="http://schemas.openxmlformats.org/officeDocument/2006/relationships/image" Target="../media/image9.jpe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0.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png"/><Relationship Id="rId4" Type="http://schemas.openxmlformats.org/officeDocument/2006/relationships/image" Target="../media/image9.jpe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0.png"/><Relationship Id="rId4" Type="http://schemas.openxmlformats.org/officeDocument/2006/relationships/image" Target="../media/image9.jpeg"/></Relationships>
</file>

<file path=ppt/slides/_rels/slide47.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8.jpeg"/><Relationship Id="rId7" Type="http://schemas.openxmlformats.org/officeDocument/2006/relationships/image" Target="../media/image11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16.jpeg"/></Relationships>
</file>

<file path=ppt/slides/_rels/slide4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8.jpeg"/><Relationship Id="rId7" Type="http://schemas.openxmlformats.org/officeDocument/2006/relationships/image" Target="../media/image10.pn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0.jpeg"/></Relationships>
</file>

<file path=ppt/slides/_rels/slide49.xml.rels><?xml version="1.0" encoding="UTF-8" standalone="yes"?>
<Relationships xmlns="http://schemas.openxmlformats.org/package/2006/relationships"><Relationship Id="rId8" Type="http://schemas.openxmlformats.org/officeDocument/2006/relationships/hyperlink" Target="https://www.youtube.com/watch?v=IMw4jmxNX2A&amp;feature=youtu.be" TargetMode="External"/><Relationship Id="rId3" Type="http://schemas.openxmlformats.org/officeDocument/2006/relationships/image" Target="../media/image8.jpeg"/><Relationship Id="rId7" Type="http://schemas.openxmlformats.org/officeDocument/2006/relationships/hyperlink" Target="https://youtu.be/IMw4jmxNX2A"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1.jp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0.pn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2.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8.jpeg"/><Relationship Id="rId7" Type="http://schemas.openxmlformats.org/officeDocument/2006/relationships/image" Target="../media/image12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29.jpeg"/></Relationships>
</file>

<file path=ppt/slides/_rels/slide5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youtu.be/MV0YzephoA4" TargetMode="External"/><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8.jpeg"/><Relationship Id="rId7" Type="http://schemas.openxmlformats.org/officeDocument/2006/relationships/slide" Target="slide1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10.png"/><Relationship Id="rId10" Type="http://schemas.openxmlformats.org/officeDocument/2006/relationships/slide" Target="slide14.xml"/><Relationship Id="rId4" Type="http://schemas.openxmlformats.org/officeDocument/2006/relationships/image" Target="../media/image9.jpeg"/><Relationship Id="rId9" Type="http://schemas.openxmlformats.org/officeDocument/2006/relationships/slide" Target="slide13.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e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9.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89000"/>
            <a:lum/>
          </a:blip>
          <a:srcRect/>
          <a:stretch>
            <a:fillRect/>
          </a:stretch>
        </a:blipFill>
        <a:effectLst/>
      </p:bgPr>
    </p:bg>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3">
            <a:clrChange>
              <a:clrFrom>
                <a:srgbClr val="FEFEFE"/>
              </a:clrFrom>
              <a:clrTo>
                <a:srgbClr val="FEFEFE">
                  <a:alpha val="0"/>
                </a:srgbClr>
              </a:clrTo>
            </a:clrChange>
            <a:lum bright="70000" contrast="-70000"/>
            <a:extLst>
              <a:ext uri="{28A0092B-C50C-407E-A947-70E740481C1C}">
                <a14:useLocalDpi xmlns:a14="http://schemas.microsoft.com/office/drawing/2010/main" val="0"/>
              </a:ext>
            </a:extLst>
          </a:blip>
          <a:srcRect l="49333" t="30149" b="24353"/>
          <a:stretch/>
        </p:blipFill>
        <p:spPr>
          <a:xfrm>
            <a:off x="2925028" y="3059256"/>
            <a:ext cx="3778943" cy="3393446"/>
          </a:xfrm>
          <a:prstGeom prst="rect">
            <a:avLst/>
          </a:prstGeom>
        </p:spPr>
      </p:pic>
      <p:sp>
        <p:nvSpPr>
          <p:cNvPr id="7" name="文字方塊 6"/>
          <p:cNvSpPr txBox="1"/>
          <p:nvPr/>
        </p:nvSpPr>
        <p:spPr>
          <a:xfrm>
            <a:off x="3375643" y="5086282"/>
            <a:ext cx="2877711" cy="954107"/>
          </a:xfrm>
          <a:prstGeom prst="rect">
            <a:avLst/>
          </a:prstGeom>
          <a:noFill/>
        </p:spPr>
        <p:txBody>
          <a:bodyPr wrap="none" rtlCol="0">
            <a:spAutoFit/>
          </a:bodyPr>
          <a:lstStyle/>
          <a:p>
            <a:pPr algn="ctr"/>
            <a:r>
              <a:rPr lang="zh-TW" altLang="en-US" sz="2800" b="1" dirty="0">
                <a:solidFill>
                  <a:schemeClr val="accent1">
                    <a:lumMod val="50000"/>
                  </a:schemeClr>
                </a:solidFill>
                <a:latin typeface="微軟正黑體" panose="020B0604030504040204" pitchFamily="34" charset="-120"/>
                <a:ea typeface="微軟正黑體" panose="020B0604030504040204" pitchFamily="34" charset="-120"/>
              </a:rPr>
              <a:t>臺</a:t>
            </a:r>
            <a:r>
              <a:rPr lang="zh-TW" altLang="en-US" sz="2800" b="1" dirty="0" smtClean="0">
                <a:solidFill>
                  <a:schemeClr val="accent1">
                    <a:lumMod val="50000"/>
                  </a:schemeClr>
                </a:solidFill>
                <a:latin typeface="微軟正黑體" panose="020B0604030504040204" pitchFamily="34" charset="-120"/>
                <a:ea typeface="微軟正黑體" panose="020B0604030504040204" pitchFamily="34" charset="-120"/>
              </a:rPr>
              <a:t>中市 鎮平國小 </a:t>
            </a:r>
            <a:endParaRPr lang="en-US" altLang="zh-TW" sz="2800" b="1" dirty="0" smtClean="0">
              <a:solidFill>
                <a:schemeClr val="accent1">
                  <a:lumMod val="50000"/>
                </a:schemeClr>
              </a:solidFill>
              <a:latin typeface="微軟正黑體" panose="020B0604030504040204" pitchFamily="34" charset="-120"/>
              <a:ea typeface="微軟正黑體" panose="020B0604030504040204" pitchFamily="34" charset="-120"/>
            </a:endParaRPr>
          </a:p>
          <a:p>
            <a:pPr algn="ctr"/>
            <a:r>
              <a:rPr lang="zh-TW" altLang="en-US" sz="2800" b="1" dirty="0" smtClean="0">
                <a:solidFill>
                  <a:schemeClr val="accent1">
                    <a:lumMod val="50000"/>
                  </a:schemeClr>
                </a:solidFill>
                <a:latin typeface="微軟正黑體" panose="020B0604030504040204" pitchFamily="34" charset="-120"/>
                <a:ea typeface="微軟正黑體" panose="020B0604030504040204" pitchFamily="34" charset="-120"/>
              </a:rPr>
              <a:t>六年一班</a:t>
            </a:r>
            <a:endParaRPr lang="en-US" altLang="zh-TW" sz="28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9" name="標題 1"/>
          <p:cNvSpPr txBox="1">
            <a:spLocks/>
          </p:cNvSpPr>
          <p:nvPr/>
        </p:nvSpPr>
        <p:spPr bwMode="auto">
          <a:xfrm>
            <a:off x="2870284" y="3059256"/>
            <a:ext cx="3888433" cy="22186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kumimoji="1" sz="4400">
                <a:solidFill>
                  <a:schemeClr val="tx1"/>
                </a:solidFill>
                <a:latin typeface="Calibri" panose="020F0502020204030204" pitchFamily="34" charset="0"/>
                <a:ea typeface="新細明體" panose="02020500000000000000" pitchFamily="18" charset="-120"/>
              </a:defRPr>
            </a:lvl9pPr>
          </a:lstStyle>
          <a:p>
            <a:r>
              <a:rPr lang="zh-TW" altLang="en-US" sz="6000" b="1" dirty="0">
                <a:ln w="19050">
                  <a:solidFill>
                    <a:schemeClr val="tx1"/>
                  </a:solidFill>
                </a:ln>
                <a:solidFill>
                  <a:schemeClr val="accent6">
                    <a:lumMod val="75000"/>
                  </a:schemeClr>
                </a:solidFill>
                <a:latin typeface="華康方圓體W7" panose="040B0709000000000000" pitchFamily="81" charset="-120"/>
                <a:ea typeface="華康方圓體W7" panose="040B0709000000000000" pitchFamily="81" charset="-120"/>
              </a:rPr>
              <a:t>鬆餅</a:t>
            </a:r>
            <a:r>
              <a:rPr lang="zh-TW" altLang="en-US" sz="6000" b="1" dirty="0" smtClean="0">
                <a:ln w="19050">
                  <a:solidFill>
                    <a:schemeClr val="tx1"/>
                  </a:solidFill>
                </a:ln>
                <a:solidFill>
                  <a:schemeClr val="accent6">
                    <a:lumMod val="75000"/>
                  </a:schemeClr>
                </a:solidFill>
                <a:latin typeface="華康方圓體W7" panose="040B0709000000000000" pitchFamily="81" charset="-120"/>
                <a:ea typeface="華康方圓體W7" panose="040B0709000000000000" pitchFamily="81" charset="-120"/>
              </a:rPr>
              <a:t>傳愛</a:t>
            </a:r>
            <a:endParaRPr lang="en-US" altLang="zh-TW" sz="6000" b="1" dirty="0" smtClean="0">
              <a:ln w="19050">
                <a:solidFill>
                  <a:schemeClr val="tx1"/>
                </a:solidFill>
              </a:ln>
              <a:solidFill>
                <a:schemeClr val="accent6">
                  <a:lumMod val="75000"/>
                </a:schemeClr>
              </a:solidFill>
              <a:latin typeface="華康方圓體W7" panose="040B0709000000000000" pitchFamily="81" charset="-120"/>
              <a:ea typeface="華康方圓體W7" panose="040B0709000000000000" pitchFamily="81" charset="-120"/>
            </a:endParaRPr>
          </a:p>
          <a:p>
            <a:r>
              <a:rPr lang="zh-TW" altLang="en-US" sz="6000" b="1" dirty="0" smtClean="0">
                <a:ln w="19050">
                  <a:solidFill>
                    <a:schemeClr val="tx1"/>
                  </a:solidFill>
                </a:ln>
                <a:solidFill>
                  <a:schemeClr val="accent6">
                    <a:lumMod val="75000"/>
                  </a:schemeClr>
                </a:solidFill>
                <a:latin typeface="華康方圓體W7" panose="040B0709000000000000" pitchFamily="81" charset="-120"/>
                <a:ea typeface="華康方圓體W7" panose="040B0709000000000000" pitchFamily="81" charset="-120"/>
              </a:rPr>
              <a:t>愛</a:t>
            </a:r>
            <a:r>
              <a:rPr lang="en-US" altLang="zh-TW" sz="6000" b="1" dirty="0" smtClean="0">
                <a:ln w="19050">
                  <a:solidFill>
                    <a:schemeClr val="tx1"/>
                  </a:solidFill>
                </a:ln>
                <a:solidFill>
                  <a:schemeClr val="accent2">
                    <a:lumMod val="75000"/>
                  </a:schemeClr>
                </a:solidFill>
                <a:latin typeface="華康方圓體W7" panose="040B0709000000000000" pitchFamily="81" charset="-120"/>
                <a:ea typeface="華康方圓體W7" panose="040B0709000000000000" pitchFamily="81" charset="-120"/>
              </a:rPr>
              <a:t>fun</a:t>
            </a:r>
            <a:r>
              <a:rPr lang="zh-TW" altLang="en-US" sz="6000" b="1" dirty="0" smtClean="0">
                <a:ln w="19050">
                  <a:solidFill>
                    <a:schemeClr val="tx1"/>
                  </a:solidFill>
                </a:ln>
                <a:solidFill>
                  <a:schemeClr val="accent6">
                    <a:lumMod val="75000"/>
                  </a:schemeClr>
                </a:solidFill>
                <a:latin typeface="華康方圓體W7" panose="040B0709000000000000" pitchFamily="81" charset="-120"/>
                <a:ea typeface="華康方圓體W7" panose="040B0709000000000000" pitchFamily="81" charset="-120"/>
              </a:rPr>
              <a:t>奇蹟</a:t>
            </a:r>
            <a:endParaRPr lang="zh-TW" altLang="en-US" sz="6000" b="1" dirty="0">
              <a:ln w="19050">
                <a:solidFill>
                  <a:schemeClr val="tx1"/>
                </a:solidFill>
              </a:ln>
              <a:solidFill>
                <a:schemeClr val="accent6">
                  <a:lumMod val="75000"/>
                </a:schemeClr>
              </a:solidFill>
              <a:latin typeface="華康方圓體W7" panose="040B0709000000000000" pitchFamily="81" charset="-120"/>
              <a:ea typeface="華康方圓體W7" panose="040B0709000000000000" pitchFamily="81"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群組 31"/>
          <p:cNvGrpSpPr/>
          <p:nvPr/>
        </p:nvGrpSpPr>
        <p:grpSpPr>
          <a:xfrm>
            <a:off x="2915816" y="189139"/>
            <a:ext cx="3096344" cy="1903098"/>
            <a:chOff x="2843808" y="1857612"/>
            <a:chExt cx="3096344" cy="1903098"/>
          </a:xfrm>
        </p:grpSpPr>
        <p:sp>
          <p:nvSpPr>
            <p:cNvPr id="33" name="爆炸 2 32"/>
            <p:cNvSpPr/>
            <p:nvPr/>
          </p:nvSpPr>
          <p:spPr>
            <a:xfrm>
              <a:off x="2843808" y="1857612"/>
              <a:ext cx="3096344" cy="1903098"/>
            </a:xfrm>
            <a:prstGeom prst="irregularSeal2">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dirty="0"/>
            </a:p>
          </p:txBody>
        </p:sp>
        <p:sp>
          <p:nvSpPr>
            <p:cNvPr id="34" name="文字方塊 33"/>
            <p:cNvSpPr txBox="1"/>
            <p:nvPr/>
          </p:nvSpPr>
          <p:spPr>
            <a:xfrm rot="20398015">
              <a:off x="3350528" y="2547551"/>
              <a:ext cx="1930337" cy="523220"/>
            </a:xfrm>
            <a:prstGeom prst="rect">
              <a:avLst/>
            </a:prstGeom>
            <a:noFill/>
          </p:spPr>
          <p:txBody>
            <a:bodyPr wrap="none" rtlCol="0">
              <a:spAutoFit/>
            </a:bodyPr>
            <a:lstStyle/>
            <a:p>
              <a:pPr algn="ctr"/>
              <a:r>
                <a:rPr lang="zh-TW" altLang="en-US" sz="2800" b="1" dirty="0" smtClean="0">
                  <a:solidFill>
                    <a:schemeClr val="bg1"/>
                  </a:solidFill>
                  <a:latin typeface="+mj-ea"/>
                  <a:ea typeface="+mj-ea"/>
                </a:rPr>
                <a:t>解決困境</a:t>
              </a:r>
              <a:r>
                <a:rPr lang="en-US" altLang="zh-TW" sz="2800" b="1" dirty="0" smtClean="0">
                  <a:solidFill>
                    <a:schemeClr val="bg1"/>
                  </a:solidFill>
                  <a:latin typeface="+mj-ea"/>
                  <a:ea typeface="+mj-ea"/>
                </a:rPr>
                <a:t>…</a:t>
              </a:r>
              <a:endParaRPr lang="zh-TW" altLang="en-US" sz="2800" b="1" dirty="0">
                <a:solidFill>
                  <a:schemeClr val="bg1"/>
                </a:solidFill>
                <a:latin typeface="+mj-ea"/>
                <a:ea typeface="+mj-ea"/>
              </a:endParaRPr>
            </a:p>
          </p:txBody>
        </p:sp>
      </p:grpSp>
      <p:sp>
        <p:nvSpPr>
          <p:cNvPr id="35" name="文字方塊 5"/>
          <p:cNvSpPr txBox="1">
            <a:spLocks noChangeArrowheads="1"/>
          </p:cNvSpPr>
          <p:nvPr/>
        </p:nvSpPr>
        <p:spPr bwMode="auto">
          <a:xfrm>
            <a:off x="4932040" y="1486325"/>
            <a:ext cx="32403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2000" b="1" dirty="0" smtClean="0">
                <a:solidFill>
                  <a:schemeClr val="tx2">
                    <a:lumMod val="75000"/>
                  </a:schemeClr>
                </a:solidFill>
                <a:latin typeface="+mj-ea"/>
                <a:ea typeface="+mj-ea"/>
              </a:rPr>
              <a:t>我們決定</a:t>
            </a:r>
            <a:r>
              <a:rPr kumimoji="0" lang="zh-TW" altLang="en-US" sz="3600" b="1" dirty="0" smtClean="0">
                <a:solidFill>
                  <a:schemeClr val="tx2">
                    <a:lumMod val="75000"/>
                  </a:schemeClr>
                </a:solidFill>
                <a:latin typeface="+mj-ea"/>
                <a:ea typeface="+mj-ea"/>
              </a:rPr>
              <a:t>自己來</a:t>
            </a:r>
            <a:r>
              <a:rPr kumimoji="0" lang="en-US" altLang="zh-TW" sz="2000" b="1" dirty="0" smtClean="0">
                <a:solidFill>
                  <a:schemeClr val="tx2">
                    <a:lumMod val="75000"/>
                  </a:schemeClr>
                </a:solidFill>
                <a:latin typeface="+mj-ea"/>
                <a:ea typeface="+mj-ea"/>
              </a:rPr>
              <a:t>…</a:t>
            </a:r>
            <a:endParaRPr kumimoji="0" lang="zh-TW" altLang="en-US" sz="2000" b="1" dirty="0">
              <a:solidFill>
                <a:schemeClr val="tx2">
                  <a:lumMod val="75000"/>
                </a:schemeClr>
              </a:solidFill>
              <a:latin typeface="+mj-ea"/>
              <a:ea typeface="+mj-ea"/>
            </a:endParaRPr>
          </a:p>
        </p:txBody>
      </p:sp>
      <p:sp>
        <p:nvSpPr>
          <p:cNvPr id="38" name="文字方塊 5"/>
          <p:cNvSpPr txBox="1">
            <a:spLocks noChangeArrowheads="1"/>
          </p:cNvSpPr>
          <p:nvPr/>
        </p:nvSpPr>
        <p:spPr bwMode="auto">
          <a:xfrm>
            <a:off x="3545477" y="2303350"/>
            <a:ext cx="493336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2000" b="1" dirty="0" smtClean="0">
                <a:solidFill>
                  <a:schemeClr val="accent6">
                    <a:lumMod val="50000"/>
                  </a:schemeClr>
                </a:solidFill>
                <a:latin typeface="+mj-ea"/>
                <a:ea typeface="+mj-ea"/>
              </a:rPr>
              <a:t>我們靠勞力應徵</a:t>
            </a:r>
            <a:r>
              <a:rPr kumimoji="0" lang="zh-TW" altLang="en-US" sz="2000" b="1" dirty="0">
                <a:solidFill>
                  <a:schemeClr val="accent6">
                    <a:lumMod val="50000"/>
                  </a:schemeClr>
                </a:solidFill>
                <a:latin typeface="+mj-ea"/>
                <a:ea typeface="+mj-ea"/>
              </a:rPr>
              <a:t>掃</a:t>
            </a:r>
            <a:r>
              <a:rPr kumimoji="0" lang="zh-TW" altLang="en-US" sz="2000" b="1" dirty="0" smtClean="0">
                <a:solidFill>
                  <a:schemeClr val="accent6">
                    <a:lumMod val="50000"/>
                  </a:schemeClr>
                </a:solidFill>
                <a:latin typeface="+mj-ea"/>
                <a:ea typeface="+mj-ea"/>
              </a:rPr>
              <a:t>教室來換取資源回收物。</a:t>
            </a:r>
            <a:endParaRPr kumimoji="0" lang="en-US" altLang="zh-TW" sz="2000" b="1" dirty="0" smtClean="0">
              <a:solidFill>
                <a:schemeClr val="accent6">
                  <a:lumMod val="50000"/>
                </a:schemeClr>
              </a:solidFill>
              <a:latin typeface="+mj-ea"/>
              <a:ea typeface="+mj-ea"/>
            </a:endParaRPr>
          </a:p>
          <a:p>
            <a:pPr marL="0" indent="0" eaLnBrk="1" hangingPunct="1">
              <a:lnSpc>
                <a:spcPct val="150000"/>
              </a:lnSpc>
              <a:spcBef>
                <a:spcPct val="0"/>
              </a:spcBef>
              <a:buNone/>
            </a:pPr>
            <a:r>
              <a:rPr kumimoji="0" lang="zh-TW" altLang="en-US" sz="2000" b="1" dirty="0" smtClean="0">
                <a:solidFill>
                  <a:schemeClr val="accent6">
                    <a:lumMod val="50000"/>
                  </a:schemeClr>
                </a:solidFill>
                <a:latin typeface="+mj-ea"/>
                <a:ea typeface="+mj-ea"/>
              </a:rPr>
              <a:t>還到各班瘋狂搜索，翻遍校園各個角落，並找</a:t>
            </a:r>
            <a:r>
              <a:rPr kumimoji="0" lang="zh-TW" altLang="en-US" sz="2000" b="1" dirty="0">
                <a:solidFill>
                  <a:schemeClr val="accent6">
                    <a:lumMod val="50000"/>
                  </a:schemeClr>
                </a:solidFill>
                <a:latin typeface="+mj-ea"/>
                <a:ea typeface="+mj-ea"/>
              </a:rPr>
              <a:t>了隔壁班同學一起來</a:t>
            </a:r>
            <a:r>
              <a:rPr kumimoji="0" lang="zh-TW" altLang="en-US" sz="2000" b="1" dirty="0" smtClean="0">
                <a:solidFill>
                  <a:schemeClr val="accent6">
                    <a:lumMod val="50000"/>
                  </a:schemeClr>
                </a:solidFill>
                <a:latin typeface="+mj-ea"/>
                <a:ea typeface="+mj-ea"/>
              </a:rPr>
              <a:t>幫忙，一起將資源回收物運送到回收場換取鬆餅基金。</a:t>
            </a:r>
            <a:endParaRPr kumimoji="0" lang="zh-TW" altLang="en-US" sz="2000" b="1" dirty="0">
              <a:solidFill>
                <a:schemeClr val="accent6">
                  <a:lumMod val="50000"/>
                </a:schemeClr>
              </a:solidFill>
              <a:latin typeface="+mj-ea"/>
              <a:ea typeface="+mj-ea"/>
            </a:endParaRPr>
          </a:p>
        </p:txBody>
      </p:sp>
      <p:pic>
        <p:nvPicPr>
          <p:cNvPr id="2052" name="Picture 4"/>
          <p:cNvPicPr>
            <a:picLocks noChangeAspect="1" noChangeArrowheads="1"/>
          </p:cNvPicPr>
          <p:nvPr/>
        </p:nvPicPr>
        <p:blipFill>
          <a:blip r:embed="rId2"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35655" y="2603319"/>
            <a:ext cx="1213510" cy="114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38374" y="4658671"/>
            <a:ext cx="1152941" cy="93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文字方塊 5"/>
          <p:cNvSpPr txBox="1">
            <a:spLocks noChangeArrowheads="1"/>
          </p:cNvSpPr>
          <p:nvPr/>
        </p:nvSpPr>
        <p:spPr bwMode="auto">
          <a:xfrm>
            <a:off x="3540636" y="4437112"/>
            <a:ext cx="493336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2000" b="1" dirty="0" smtClean="0">
                <a:solidFill>
                  <a:schemeClr val="accent6">
                    <a:lumMod val="50000"/>
                  </a:schemeClr>
                </a:solidFill>
                <a:latin typeface="+mj-ea"/>
                <a:ea typeface="+mj-ea"/>
              </a:rPr>
              <a:t>老師、校長被我們感動，也紛紛贊助我們，支持我們的夢想。</a:t>
            </a:r>
            <a:endParaRPr kumimoji="0" lang="en-US" altLang="zh-TW" sz="2000" b="1" dirty="0" smtClean="0">
              <a:solidFill>
                <a:schemeClr val="accent6">
                  <a:lumMod val="50000"/>
                </a:schemeClr>
              </a:solidFill>
              <a:latin typeface="+mj-ea"/>
              <a:ea typeface="+mj-ea"/>
            </a:endParaRPr>
          </a:p>
          <a:p>
            <a:pPr marL="0" indent="0" eaLnBrk="1" hangingPunct="1">
              <a:lnSpc>
                <a:spcPct val="150000"/>
              </a:lnSpc>
              <a:spcBef>
                <a:spcPct val="0"/>
              </a:spcBef>
              <a:buNone/>
            </a:pPr>
            <a:r>
              <a:rPr kumimoji="0" lang="zh-TW" altLang="en-US" sz="2000" b="1" dirty="0" smtClean="0">
                <a:solidFill>
                  <a:schemeClr val="accent6">
                    <a:lumMod val="50000"/>
                  </a:schemeClr>
                </a:solidFill>
                <a:latin typeface="+mj-ea"/>
                <a:ea typeface="+mj-ea"/>
              </a:rPr>
              <a:t>回收場的老闆娘聽到我們的鬆餅傳愛的發想後，也捐了五百元做為我們的鬆餅基金呢</a:t>
            </a:r>
            <a:r>
              <a:rPr kumimoji="0" lang="en-US" altLang="zh-TW" sz="2000" b="1" dirty="0" smtClean="0">
                <a:solidFill>
                  <a:schemeClr val="accent6">
                    <a:lumMod val="50000"/>
                  </a:schemeClr>
                </a:solidFill>
                <a:latin typeface="+mj-ea"/>
                <a:ea typeface="+mj-ea"/>
              </a:rPr>
              <a:t>!</a:t>
            </a:r>
            <a:endParaRPr kumimoji="0" lang="zh-TW" altLang="en-US" sz="2000" b="1" dirty="0">
              <a:solidFill>
                <a:schemeClr val="accent6">
                  <a:lumMod val="50000"/>
                </a:schemeClr>
              </a:solidFill>
              <a:latin typeface="+mj-ea"/>
              <a:ea typeface="+mj-ea"/>
            </a:endParaRPr>
          </a:p>
        </p:txBody>
      </p:sp>
      <p:grpSp>
        <p:nvGrpSpPr>
          <p:cNvPr id="36" name="群組 35"/>
          <p:cNvGrpSpPr/>
          <p:nvPr/>
        </p:nvGrpSpPr>
        <p:grpSpPr>
          <a:xfrm>
            <a:off x="-36762" y="1358078"/>
            <a:ext cx="1629610" cy="3914067"/>
            <a:chOff x="-36762" y="1358078"/>
            <a:chExt cx="1629610" cy="3914067"/>
          </a:xfrm>
        </p:grpSpPr>
        <p:grpSp>
          <p:nvGrpSpPr>
            <p:cNvPr id="37" name="群組 36"/>
            <p:cNvGrpSpPr/>
            <p:nvPr/>
          </p:nvGrpSpPr>
          <p:grpSpPr>
            <a:xfrm>
              <a:off x="-36762" y="1358078"/>
              <a:ext cx="1626305" cy="3914067"/>
              <a:chOff x="-36762" y="1358078"/>
              <a:chExt cx="1626305" cy="3914067"/>
            </a:xfrm>
          </p:grpSpPr>
          <p:sp>
            <p:nvSpPr>
              <p:cNvPr id="41" name="文字方塊 40"/>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42" name="文字方塊 41"/>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43" name="文字方塊 42"/>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44" name="文字方塊 43"/>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33923" y="2330816"/>
                <a:ext cx="1108068" cy="904634"/>
                <a:chOff x="-24508" y="2355723"/>
                <a:chExt cx="1108068" cy="904634"/>
              </a:xfrm>
            </p:grpSpPr>
            <p:sp>
              <p:nvSpPr>
                <p:cNvPr id="58"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59" name="Picture 3" descr="C:\Users\user\AppData\Local\Microsoft\Windows\Temporary Internet Files\Content.IE5\L3Y1CV56\200px-Rubik's_cube.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群組 45"/>
              <p:cNvGrpSpPr/>
              <p:nvPr/>
            </p:nvGrpSpPr>
            <p:grpSpPr>
              <a:xfrm>
                <a:off x="-3009" y="1358078"/>
                <a:ext cx="1108068" cy="895625"/>
                <a:chOff x="0" y="1436391"/>
                <a:chExt cx="1108068" cy="895625"/>
              </a:xfrm>
            </p:grpSpPr>
            <p:sp>
              <p:nvSpPr>
                <p:cNvPr id="53"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54" name="群組 53"/>
                <p:cNvGrpSpPr/>
                <p:nvPr/>
              </p:nvGrpSpPr>
              <p:grpSpPr>
                <a:xfrm>
                  <a:off x="43996" y="1686904"/>
                  <a:ext cx="1010549" cy="476304"/>
                  <a:chOff x="163911" y="1647587"/>
                  <a:chExt cx="989618" cy="476304"/>
                </a:xfrm>
              </p:grpSpPr>
              <p:sp>
                <p:nvSpPr>
                  <p:cNvPr id="55" name="橢圓 54"/>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橢圓 55"/>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7" name="Picture 2" descr="C:\Users\user\AppData\Local\Microsoft\Windows\Temporary Internet Files\Content.IE5\L3Y1CV56\cartoon-eyes-1391699874IpT[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7" name="群組 46"/>
              <p:cNvGrpSpPr/>
              <p:nvPr/>
            </p:nvGrpSpPr>
            <p:grpSpPr>
              <a:xfrm>
                <a:off x="-31084" y="3312563"/>
                <a:ext cx="1133303" cy="895625"/>
                <a:chOff x="-28244" y="3260357"/>
                <a:chExt cx="1133303" cy="895625"/>
              </a:xfrm>
            </p:grpSpPr>
            <p:sp>
              <p:nvSpPr>
                <p:cNvPr id="51"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52" name="Picture 2" descr="C:\Users\user\AppData\Local\Microsoft\Windows\Temporary Internet Files\Content.IE5\EYHM4POW\volunteer_hands[1].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群組 47"/>
              <p:cNvGrpSpPr/>
              <p:nvPr/>
            </p:nvGrpSpPr>
            <p:grpSpPr>
              <a:xfrm>
                <a:off x="-36762" y="4285302"/>
                <a:ext cx="1108068" cy="895625"/>
                <a:chOff x="-36762" y="4285302"/>
                <a:chExt cx="1108068" cy="895625"/>
              </a:xfrm>
            </p:grpSpPr>
            <p:sp>
              <p:nvSpPr>
                <p:cNvPr id="49"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50" name="Picture 2" descr="C:\Users\user\AppData\Local\Microsoft\Windows\Temporary Internet Files\Content.IE5\L3Y1CV56\Lightbulb-Bright[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0" name="圓角矩形 39"/>
            <p:cNvSpPr/>
            <p:nvPr/>
          </p:nvSpPr>
          <p:spPr>
            <a:xfrm>
              <a:off x="-3009" y="2301700"/>
              <a:ext cx="1595857" cy="2903336"/>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61" name="Picture 2">
            <a:hlinkClick r:id="rId8"/>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1481" r="31767" b="21355"/>
          <a:stretch/>
        </p:blipFill>
        <p:spPr bwMode="auto">
          <a:xfrm>
            <a:off x="7961116" y="1351383"/>
            <a:ext cx="739117" cy="731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453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群組 78"/>
          <p:cNvGrpSpPr/>
          <p:nvPr/>
        </p:nvGrpSpPr>
        <p:grpSpPr>
          <a:xfrm>
            <a:off x="-36762" y="1358078"/>
            <a:ext cx="1629610" cy="3914067"/>
            <a:chOff x="-36762" y="1358078"/>
            <a:chExt cx="1629610" cy="3914067"/>
          </a:xfrm>
        </p:grpSpPr>
        <p:grpSp>
          <p:nvGrpSpPr>
            <p:cNvPr id="78" name="群組 77"/>
            <p:cNvGrpSpPr/>
            <p:nvPr/>
          </p:nvGrpSpPr>
          <p:grpSpPr>
            <a:xfrm>
              <a:off x="-36762" y="1358078"/>
              <a:ext cx="1626305" cy="3914067"/>
              <a:chOff x="-36762" y="1358078"/>
              <a:chExt cx="1626305" cy="3914067"/>
            </a:xfrm>
          </p:grpSpPr>
          <p:sp>
            <p:nvSpPr>
              <p:cNvPr id="11" name="文字方塊 10"/>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5" name="文字方塊 34"/>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8" name="文字方塊 37"/>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77" name="群組 76"/>
              <p:cNvGrpSpPr/>
              <p:nvPr/>
            </p:nvGrpSpPr>
            <p:grpSpPr>
              <a:xfrm>
                <a:off x="-33923" y="2330816"/>
                <a:ext cx="1108068" cy="904634"/>
                <a:chOff x="-24508" y="2355723"/>
                <a:chExt cx="1108068" cy="904634"/>
              </a:xfrm>
            </p:grpSpPr>
            <p:sp>
              <p:nvSpPr>
                <p:cNvPr id="48"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9"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群組 53"/>
              <p:cNvGrpSpPr/>
              <p:nvPr/>
            </p:nvGrpSpPr>
            <p:grpSpPr>
              <a:xfrm>
                <a:off x="-3009" y="1358078"/>
                <a:ext cx="1108068" cy="895625"/>
                <a:chOff x="0" y="1436391"/>
                <a:chExt cx="1108068" cy="895625"/>
              </a:xfrm>
            </p:grpSpPr>
            <p:sp>
              <p:nvSpPr>
                <p:cNvPr id="17"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53" name="群組 52"/>
                <p:cNvGrpSpPr/>
                <p:nvPr/>
              </p:nvGrpSpPr>
              <p:grpSpPr>
                <a:xfrm>
                  <a:off x="43996" y="1686904"/>
                  <a:ext cx="1010549" cy="476304"/>
                  <a:chOff x="163911" y="1647587"/>
                  <a:chExt cx="989618" cy="476304"/>
                </a:xfrm>
              </p:grpSpPr>
              <p:sp>
                <p:nvSpPr>
                  <p:cNvPr id="51" name="橢圓 5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橢圓 5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6" name="群組 75"/>
              <p:cNvGrpSpPr/>
              <p:nvPr/>
            </p:nvGrpSpPr>
            <p:grpSpPr>
              <a:xfrm>
                <a:off x="-31084" y="3312563"/>
                <a:ext cx="1133303" cy="895625"/>
                <a:chOff x="-28244" y="3260357"/>
                <a:chExt cx="1133303" cy="895625"/>
              </a:xfrm>
            </p:grpSpPr>
            <p:sp>
              <p:nvSpPr>
                <p:cNvPr id="49"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6"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群組 74"/>
              <p:cNvGrpSpPr/>
              <p:nvPr/>
            </p:nvGrpSpPr>
            <p:grpSpPr>
              <a:xfrm>
                <a:off x="-36762" y="4285302"/>
                <a:ext cx="1108068" cy="895625"/>
                <a:chOff x="-36762" y="4285302"/>
                <a:chExt cx="1108068" cy="895625"/>
              </a:xfrm>
            </p:grpSpPr>
            <p:sp>
              <p:nvSpPr>
                <p:cNvPr id="5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2"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4" name="圓角矩形 73"/>
            <p:cNvSpPr/>
            <p:nvPr/>
          </p:nvSpPr>
          <p:spPr>
            <a:xfrm>
              <a:off x="-3009" y="2301700"/>
              <a:ext cx="1595857" cy="2903336"/>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1" name="橢圓形圖說文字 80"/>
          <p:cNvSpPr/>
          <p:nvPr/>
        </p:nvSpPr>
        <p:spPr>
          <a:xfrm rot="21096440">
            <a:off x="2731105" y="603414"/>
            <a:ext cx="3179070" cy="1073780"/>
          </a:xfrm>
          <a:prstGeom prst="wedgeEllipseCallout">
            <a:avLst>
              <a:gd name="adj1" fmla="val -51939"/>
              <a:gd name="adj2" fmla="val 49947"/>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打從心裡的改變</a:t>
            </a:r>
            <a:r>
              <a:rPr lang="en-US" altLang="zh-TW" sz="2000" b="1" dirty="0" smtClean="0">
                <a:solidFill>
                  <a:schemeClr val="bg1"/>
                </a:solidFill>
                <a:latin typeface="微軟正黑體" panose="020B0604030504040204" pitchFamily="34" charset="-120"/>
                <a:ea typeface="微軟正黑體" panose="020B0604030504040204" pitchFamily="34" charset="-120"/>
              </a:rPr>
              <a:t>…</a:t>
            </a:r>
          </a:p>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於是我們</a:t>
            </a:r>
            <a:r>
              <a:rPr lang="zh-TW" altLang="en-US" sz="2000" b="1" dirty="0">
                <a:solidFill>
                  <a:schemeClr val="bg1"/>
                </a:solidFill>
                <a:latin typeface="微軟正黑體" panose="020B0604030504040204" pitchFamily="34" charset="-120"/>
                <a:ea typeface="微軟正黑體" panose="020B0604030504040204" pitchFamily="34" charset="-120"/>
              </a:rPr>
              <a:t>開始</a:t>
            </a:r>
            <a:r>
              <a:rPr lang="zh-TW" altLang="en-US" sz="2000" b="1" dirty="0" smtClean="0">
                <a:solidFill>
                  <a:schemeClr val="bg1"/>
                </a:solidFill>
                <a:latin typeface="微軟正黑體" panose="020B0604030504040204" pitchFamily="34" charset="-120"/>
                <a:ea typeface="微軟正黑體" panose="020B0604030504040204" pitchFamily="34" charset="-120"/>
              </a:rPr>
              <a:t>規劃</a:t>
            </a:r>
            <a:endParaRPr lang="en-US" altLang="zh-TW" sz="20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公益行動</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1964881" y="2073304"/>
            <a:ext cx="2063339" cy="757159"/>
            <a:chOff x="2020450" y="2176824"/>
            <a:chExt cx="2063339" cy="757159"/>
          </a:xfrm>
        </p:grpSpPr>
        <p:sp>
          <p:nvSpPr>
            <p:cNvPr id="2" name="圓角矩形 1"/>
            <p:cNvSpPr/>
            <p:nvPr/>
          </p:nvSpPr>
          <p:spPr>
            <a:xfrm>
              <a:off x="2020450" y="2176824"/>
              <a:ext cx="1656184" cy="75715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dirty="0">
                  <a:latin typeface="+mn-ea"/>
                </a:rPr>
                <a:t>製作鬆</a:t>
              </a:r>
              <a:r>
                <a:rPr lang="zh-TW" altLang="en-US" dirty="0" smtClean="0">
                  <a:latin typeface="+mn-ea"/>
                </a:rPr>
                <a:t>餅卷</a:t>
              </a:r>
              <a:endParaRPr lang="zh-TW" altLang="en-US" dirty="0">
                <a:latin typeface="+mn-ea"/>
              </a:endParaRPr>
            </a:p>
          </p:txBody>
        </p:sp>
        <p:sp>
          <p:nvSpPr>
            <p:cNvPr id="4" name="向右箭號 3"/>
            <p:cNvSpPr/>
            <p:nvPr/>
          </p:nvSpPr>
          <p:spPr>
            <a:xfrm>
              <a:off x="3759085" y="2357376"/>
              <a:ext cx="324704" cy="44768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sp>
        <p:nvSpPr>
          <p:cNvPr id="40" name="文字方塊 5"/>
          <p:cNvSpPr txBox="1">
            <a:spLocks noChangeArrowheads="1"/>
          </p:cNvSpPr>
          <p:nvPr/>
        </p:nvSpPr>
        <p:spPr bwMode="auto">
          <a:xfrm>
            <a:off x="4076893" y="2146216"/>
            <a:ext cx="4623174"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zh-TW" sz="1800" b="1" dirty="0">
                <a:solidFill>
                  <a:schemeClr val="bg2">
                    <a:lumMod val="25000"/>
                  </a:schemeClr>
                </a:solidFill>
                <a:latin typeface="微軟正黑體" panose="020B0604030504040204" pitchFamily="34" charset="-120"/>
                <a:ea typeface="微軟正黑體" panose="020B0604030504040204" pitchFamily="34" charset="-120"/>
              </a:rPr>
              <a:t>「</a:t>
            </a:r>
            <a:r>
              <a:rPr kumimoji="0" lang="zh-TW" altLang="en-US" sz="1800" dirty="0" smtClean="0">
                <a:latin typeface="微軟正黑體" panose="020B0604030504040204" pitchFamily="34" charset="-120"/>
                <a:ea typeface="微軟正黑體" panose="020B0604030504040204" pitchFamily="34" charset="-120"/>
                <a:sym typeface="Wingdings 2" panose="05020102010507070707" pitchFamily="18" charset="2"/>
              </a:rPr>
              <a:t>美工組</a:t>
            </a:r>
            <a:r>
              <a:rPr kumimoji="0" lang="zh-TW" altLang="zh-TW" sz="1800" b="1" dirty="0">
                <a:solidFill>
                  <a:schemeClr val="bg2">
                    <a:lumMod val="25000"/>
                  </a:schemeClr>
                </a:solidFill>
                <a:latin typeface="微軟正黑體" panose="020B0604030504040204" pitchFamily="34" charset="-120"/>
                <a:ea typeface="微軟正黑體" panose="020B0604030504040204" pitchFamily="34" charset="-120"/>
              </a:rPr>
              <a:t>」</a:t>
            </a:r>
            <a:r>
              <a:rPr kumimoji="0" lang="zh-TW" altLang="en-US" sz="1800" dirty="0" smtClean="0">
                <a:latin typeface="微軟正黑體" panose="020B0604030504040204" pitchFamily="34" charset="-120"/>
                <a:ea typeface="微軟正黑體" panose="020B0604030504040204" pitchFamily="34" charset="-120"/>
                <a:sym typeface="Wingdings 2" panose="05020102010507070707" pitchFamily="18" charset="2"/>
              </a:rPr>
              <a:t>開始製作一張張精美的鬆餅卷，並發送到每位老師手中做為鼓勵學生的獎勵卷。</a:t>
            </a:r>
            <a:endParaRPr kumimoji="0" lang="zh-TW" altLang="en-US" sz="1800" dirty="0">
              <a:latin typeface="微軟正黑體" panose="020B0604030504040204" pitchFamily="34" charset="-120"/>
              <a:ea typeface="微軟正黑體" panose="020B0604030504040204" pitchFamily="34" charset="-120"/>
            </a:endParaRPr>
          </a:p>
        </p:txBody>
      </p:sp>
      <p:grpSp>
        <p:nvGrpSpPr>
          <p:cNvPr id="13" name="群組 12"/>
          <p:cNvGrpSpPr/>
          <p:nvPr/>
        </p:nvGrpSpPr>
        <p:grpSpPr>
          <a:xfrm>
            <a:off x="2792973" y="3372443"/>
            <a:ext cx="5379427" cy="3224909"/>
            <a:chOff x="3962338" y="3500384"/>
            <a:chExt cx="5045559" cy="3022653"/>
          </a:xfrm>
        </p:grpSpPr>
        <p:pic>
          <p:nvPicPr>
            <p:cNvPr id="47" name="圖片 46"/>
            <p:cNvPicPr>
              <a:picLocks noChangeAspect="1"/>
            </p:cNvPicPr>
            <p:nvPr/>
          </p:nvPicPr>
          <p:blipFill rotWithShape="1">
            <a:blip r:embed="rId6" cstate="print">
              <a:extLst>
                <a:ext uri="{28A0092B-C50C-407E-A947-70E740481C1C}">
                  <a14:useLocalDpi xmlns:a14="http://schemas.microsoft.com/office/drawing/2010/main" val="0"/>
                </a:ext>
              </a:extLst>
            </a:blip>
            <a:srcRect l="11042" r="7524" b="10120"/>
            <a:stretch/>
          </p:blipFill>
          <p:spPr>
            <a:xfrm>
              <a:off x="3962338" y="3508857"/>
              <a:ext cx="2481358" cy="1540507"/>
            </a:xfrm>
            <a:prstGeom prst="rect">
              <a:avLst/>
            </a:prstGeom>
            <a:ln w="19050">
              <a:solidFill>
                <a:schemeClr val="bg1"/>
              </a:solidFill>
            </a:ln>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8480" y="3500384"/>
              <a:ext cx="2619417" cy="1548980"/>
            </a:xfrm>
            <a:prstGeom prst="rect">
              <a:avLst/>
            </a:prstGeom>
            <a:ln w="19050">
              <a:solidFill>
                <a:schemeClr val="bg1"/>
              </a:solidFill>
            </a:ln>
          </p:spPr>
        </p:pic>
        <p:pic>
          <p:nvPicPr>
            <p:cNvPr id="10" name="圖片 9"/>
            <p:cNvPicPr>
              <a:picLocks noChangeAspect="1"/>
            </p:cNvPicPr>
            <p:nvPr/>
          </p:nvPicPr>
          <p:blipFill rotWithShape="1">
            <a:blip r:embed="rId8" cstate="print">
              <a:extLst>
                <a:ext uri="{28A0092B-C50C-407E-A947-70E740481C1C}">
                  <a14:useLocalDpi xmlns:a14="http://schemas.microsoft.com/office/drawing/2010/main" val="0"/>
                </a:ext>
              </a:extLst>
            </a:blip>
            <a:srcRect l="3706" t="-2609" r="4059" b="2609"/>
            <a:stretch/>
          </p:blipFill>
          <p:spPr>
            <a:xfrm>
              <a:off x="3962339" y="5040819"/>
              <a:ext cx="2481358" cy="1458794"/>
            </a:xfrm>
            <a:prstGeom prst="rect">
              <a:avLst/>
            </a:prstGeom>
            <a:ln w="19050">
              <a:solidFill>
                <a:schemeClr val="bg1"/>
              </a:solidFill>
            </a:ln>
          </p:spPr>
        </p:pic>
        <p:pic>
          <p:nvPicPr>
            <p:cNvPr id="8" name="圖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8480" y="5049615"/>
              <a:ext cx="2619417" cy="1473422"/>
            </a:xfrm>
            <a:prstGeom prst="rect">
              <a:avLst/>
            </a:prstGeom>
            <a:ln w="19050">
              <a:solidFill>
                <a:schemeClr val="bg1"/>
              </a:solidFill>
            </a:ln>
          </p:spPr>
        </p:pic>
      </p:grpSp>
      <p:pic>
        <p:nvPicPr>
          <p:cNvPr id="37" name="Picture 2">
            <a:hlinkClick r:id="rId10"/>
          </p:cNvPr>
          <p:cNvPicPr>
            <a:picLocks noChangeAspect="1" noChangeArrowheads="1"/>
          </p:cNvPicPr>
          <p:nvPr/>
        </p:nvPicPr>
        <p:blipFill rotWithShape="1">
          <a:blip r:embed="rId11"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31481" r="31767" b="21355"/>
          <a:stretch/>
        </p:blipFill>
        <p:spPr bwMode="auto">
          <a:xfrm>
            <a:off x="7961116" y="1358078"/>
            <a:ext cx="739117" cy="731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4094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536935" y="6170928"/>
            <a:ext cx="1676503" cy="560990"/>
          </a:xfrm>
          <a:prstGeom prst="rect">
            <a:avLst/>
          </a:prstGeom>
          <a:solidFill>
            <a:schemeClr val="bg1"/>
          </a:solid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9" name="群組 78"/>
          <p:cNvGrpSpPr/>
          <p:nvPr/>
        </p:nvGrpSpPr>
        <p:grpSpPr>
          <a:xfrm>
            <a:off x="-36762" y="1358078"/>
            <a:ext cx="1629610" cy="3914067"/>
            <a:chOff x="-36762" y="1358078"/>
            <a:chExt cx="1629610" cy="3914067"/>
          </a:xfrm>
        </p:grpSpPr>
        <p:grpSp>
          <p:nvGrpSpPr>
            <p:cNvPr id="78" name="群組 77"/>
            <p:cNvGrpSpPr/>
            <p:nvPr/>
          </p:nvGrpSpPr>
          <p:grpSpPr>
            <a:xfrm>
              <a:off x="-36762" y="1358078"/>
              <a:ext cx="1626305" cy="3914067"/>
              <a:chOff x="-36762" y="1358078"/>
              <a:chExt cx="1626305" cy="3914067"/>
            </a:xfrm>
          </p:grpSpPr>
          <p:sp>
            <p:nvSpPr>
              <p:cNvPr id="11" name="文字方塊 10"/>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5" name="文字方塊 34"/>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8" name="文字方塊 37"/>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77" name="群組 76"/>
              <p:cNvGrpSpPr/>
              <p:nvPr/>
            </p:nvGrpSpPr>
            <p:grpSpPr>
              <a:xfrm>
                <a:off x="-33923" y="2330816"/>
                <a:ext cx="1108068" cy="904634"/>
                <a:chOff x="-24508" y="2355723"/>
                <a:chExt cx="1108068" cy="904634"/>
              </a:xfrm>
            </p:grpSpPr>
            <p:sp>
              <p:nvSpPr>
                <p:cNvPr id="48"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9"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群組 53"/>
              <p:cNvGrpSpPr/>
              <p:nvPr/>
            </p:nvGrpSpPr>
            <p:grpSpPr>
              <a:xfrm>
                <a:off x="-3009" y="1358078"/>
                <a:ext cx="1108068" cy="895625"/>
                <a:chOff x="0" y="1436391"/>
                <a:chExt cx="1108068" cy="895625"/>
              </a:xfrm>
            </p:grpSpPr>
            <p:sp>
              <p:nvSpPr>
                <p:cNvPr id="17"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53" name="群組 52"/>
                <p:cNvGrpSpPr/>
                <p:nvPr/>
              </p:nvGrpSpPr>
              <p:grpSpPr>
                <a:xfrm>
                  <a:off x="43996" y="1686904"/>
                  <a:ext cx="1010549" cy="476304"/>
                  <a:chOff x="163911" y="1647587"/>
                  <a:chExt cx="989618" cy="476304"/>
                </a:xfrm>
              </p:grpSpPr>
              <p:sp>
                <p:nvSpPr>
                  <p:cNvPr id="51" name="橢圓 5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橢圓 5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6" name="群組 75"/>
              <p:cNvGrpSpPr/>
              <p:nvPr/>
            </p:nvGrpSpPr>
            <p:grpSpPr>
              <a:xfrm>
                <a:off x="-31084" y="3312563"/>
                <a:ext cx="1133303" cy="895625"/>
                <a:chOff x="-28244" y="3260357"/>
                <a:chExt cx="1133303" cy="895625"/>
              </a:xfrm>
            </p:grpSpPr>
            <p:sp>
              <p:nvSpPr>
                <p:cNvPr id="49"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6"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群組 74"/>
              <p:cNvGrpSpPr/>
              <p:nvPr/>
            </p:nvGrpSpPr>
            <p:grpSpPr>
              <a:xfrm>
                <a:off x="-36762" y="4285302"/>
                <a:ext cx="1108068" cy="895625"/>
                <a:chOff x="-36762" y="4285302"/>
                <a:chExt cx="1108068" cy="895625"/>
              </a:xfrm>
            </p:grpSpPr>
            <p:sp>
              <p:nvSpPr>
                <p:cNvPr id="5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2"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4" name="圓角矩形 73"/>
            <p:cNvSpPr/>
            <p:nvPr/>
          </p:nvSpPr>
          <p:spPr>
            <a:xfrm>
              <a:off x="-3009" y="2301700"/>
              <a:ext cx="1595857" cy="2903336"/>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1" name="橢圓形圖說文字 80"/>
          <p:cNvSpPr/>
          <p:nvPr/>
        </p:nvSpPr>
        <p:spPr>
          <a:xfrm rot="21096440">
            <a:off x="2731105" y="603414"/>
            <a:ext cx="3179070" cy="1073780"/>
          </a:xfrm>
          <a:prstGeom prst="wedgeEllipseCallout">
            <a:avLst>
              <a:gd name="adj1" fmla="val -51939"/>
              <a:gd name="adj2" fmla="val 49947"/>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打從心裡的改變</a:t>
            </a:r>
            <a:r>
              <a:rPr lang="en-US" altLang="zh-TW" sz="2000" b="1" dirty="0" smtClean="0">
                <a:solidFill>
                  <a:schemeClr val="bg1"/>
                </a:solidFill>
                <a:latin typeface="微軟正黑體" panose="020B0604030504040204" pitchFamily="34" charset="-120"/>
                <a:ea typeface="微軟正黑體" panose="020B0604030504040204" pitchFamily="34" charset="-120"/>
              </a:rPr>
              <a:t>…</a:t>
            </a:r>
          </a:p>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我們</a:t>
            </a:r>
            <a:r>
              <a:rPr lang="zh-TW" altLang="en-US" sz="2000" b="1" dirty="0">
                <a:solidFill>
                  <a:schemeClr val="bg1"/>
                </a:solidFill>
                <a:latin typeface="微軟正黑體" panose="020B0604030504040204" pitchFamily="34" charset="-120"/>
                <a:ea typeface="微軟正黑體" panose="020B0604030504040204" pitchFamily="34" charset="-120"/>
              </a:rPr>
              <a:t>開始</a:t>
            </a:r>
            <a:r>
              <a:rPr lang="zh-TW" altLang="en-US" sz="2000" b="1" dirty="0" smtClean="0">
                <a:solidFill>
                  <a:schemeClr val="bg1"/>
                </a:solidFill>
                <a:latin typeface="微軟正黑體" panose="020B0604030504040204" pitchFamily="34" charset="-120"/>
                <a:ea typeface="微軟正黑體" panose="020B0604030504040204" pitchFamily="34" charset="-120"/>
              </a:rPr>
              <a:t>規劃</a:t>
            </a:r>
            <a:endParaRPr lang="en-US" altLang="zh-TW" sz="20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公益行動</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1887575" y="2141925"/>
            <a:ext cx="2063339" cy="757159"/>
            <a:chOff x="2020450" y="5502638"/>
            <a:chExt cx="2063339" cy="757159"/>
          </a:xfrm>
        </p:grpSpPr>
        <p:sp>
          <p:nvSpPr>
            <p:cNvPr id="28" name="圓角矩形 27"/>
            <p:cNvSpPr/>
            <p:nvPr/>
          </p:nvSpPr>
          <p:spPr>
            <a:xfrm>
              <a:off x="2020450" y="5502638"/>
              <a:ext cx="1656184" cy="75715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dirty="0" smtClean="0">
                  <a:latin typeface="+mn-ea"/>
                </a:rPr>
                <a:t>結合戲劇演出</a:t>
              </a:r>
              <a:endParaRPr lang="en-US" altLang="zh-TW" dirty="0" smtClean="0">
                <a:latin typeface="+mn-ea"/>
              </a:endParaRPr>
            </a:p>
          </p:txBody>
        </p:sp>
        <p:sp>
          <p:nvSpPr>
            <p:cNvPr id="37" name="向右箭號 36"/>
            <p:cNvSpPr/>
            <p:nvPr/>
          </p:nvSpPr>
          <p:spPr>
            <a:xfrm>
              <a:off x="3759085" y="5657373"/>
              <a:ext cx="324704" cy="44768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sp>
        <p:nvSpPr>
          <p:cNvPr id="42" name="文字方塊 5"/>
          <p:cNvSpPr txBox="1">
            <a:spLocks noChangeArrowheads="1"/>
          </p:cNvSpPr>
          <p:nvPr/>
        </p:nvSpPr>
        <p:spPr bwMode="auto">
          <a:xfrm>
            <a:off x="4067944" y="1872224"/>
            <a:ext cx="4680520" cy="128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1800" dirty="0" smtClean="0">
                <a:latin typeface="微軟正黑體" panose="020B0604030504040204" pitchFamily="34" charset="-120"/>
                <a:ea typeface="微軟正黑體" panose="020B0604030504040204" pitchFamily="34" charset="-120"/>
              </a:rPr>
              <a:t>規劃</a:t>
            </a:r>
            <a:r>
              <a:rPr kumimoji="0" lang="zh-TW" altLang="zh-TW" sz="1800" b="1" dirty="0" smtClean="0">
                <a:solidFill>
                  <a:schemeClr val="bg2">
                    <a:lumMod val="25000"/>
                  </a:schemeClr>
                </a:solidFill>
                <a:latin typeface="微軟正黑體" panose="020B0604030504040204" pitchFamily="34" charset="-120"/>
                <a:ea typeface="微軟正黑體" panose="020B0604030504040204" pitchFamily="34" charset="-120"/>
              </a:rPr>
              <a:t>「</a:t>
            </a:r>
            <a:r>
              <a:rPr kumimoji="0" lang="zh-TW" altLang="en-US" sz="1800" dirty="0">
                <a:latin typeface="微軟正黑體" panose="020B0604030504040204" pitchFamily="34" charset="-120"/>
                <a:ea typeface="微軟正黑體" panose="020B0604030504040204" pitchFamily="34" charset="-120"/>
              </a:rPr>
              <a:t>鬆餅故事屋</a:t>
            </a:r>
            <a:r>
              <a:rPr kumimoji="0" lang="zh-TW" altLang="zh-TW" sz="1800" b="1" dirty="0" smtClean="0">
                <a:solidFill>
                  <a:schemeClr val="bg2">
                    <a:lumMod val="25000"/>
                  </a:schemeClr>
                </a:solidFill>
                <a:latin typeface="微軟正黑體" panose="020B0604030504040204" pitchFamily="34" charset="-120"/>
                <a:ea typeface="微軟正黑體" panose="020B0604030504040204" pitchFamily="34" charset="-120"/>
              </a:rPr>
              <a:t>」</a:t>
            </a:r>
            <a:r>
              <a:rPr kumimoji="0" lang="zh-TW" altLang="en-US" sz="1800" dirty="0" smtClean="0">
                <a:latin typeface="微軟正黑體" panose="020B0604030504040204" pitchFamily="34" charset="-120"/>
                <a:ea typeface="微軟正黑體" panose="020B0604030504040204" pitchFamily="34" charset="-120"/>
              </a:rPr>
              <a:t>行動劇來擴大宣傳，我們編劇本、做道具、設計有獎徵答題目、還有一連串的彩排。</a:t>
            </a:r>
            <a:endParaRPr kumimoji="0" lang="en-US" altLang="zh-TW" sz="1800" dirty="0" smtClean="0">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5247222" y="3338329"/>
            <a:ext cx="1821472" cy="2943165"/>
            <a:chOff x="4308372" y="3501008"/>
            <a:chExt cx="1906876" cy="2943165"/>
          </a:xfrm>
        </p:grpSpPr>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4484" y="5376692"/>
              <a:ext cx="1897744" cy="1067481"/>
            </a:xfrm>
            <a:prstGeom prst="rect">
              <a:avLst/>
            </a:prstGeom>
            <a:ln w="19050">
              <a:solidFill>
                <a:schemeClr val="bg1"/>
              </a:solidFill>
            </a:ln>
          </p:spPr>
        </p:pic>
        <p:pic>
          <p:nvPicPr>
            <p:cNvPr id="41" name="圖片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4484" y="4413892"/>
              <a:ext cx="1900764" cy="1069179"/>
            </a:xfrm>
            <a:prstGeom prst="rect">
              <a:avLst/>
            </a:prstGeom>
            <a:ln w="19050">
              <a:solidFill>
                <a:schemeClr val="bg1"/>
              </a:solidFill>
            </a:ln>
          </p:spPr>
        </p:pic>
        <p:pic>
          <p:nvPicPr>
            <p:cNvPr id="6" name="圖片 5"/>
            <p:cNvPicPr>
              <a:picLocks noChangeAspect="1"/>
            </p:cNvPicPr>
            <p:nvPr/>
          </p:nvPicPr>
          <p:blipFill rotWithShape="1">
            <a:blip r:embed="rId8" cstate="print">
              <a:extLst>
                <a:ext uri="{28A0092B-C50C-407E-A947-70E740481C1C}">
                  <a14:useLocalDpi xmlns:a14="http://schemas.microsoft.com/office/drawing/2010/main" val="0"/>
                </a:ext>
              </a:extLst>
            </a:blip>
            <a:srcRect t="33463"/>
            <a:stretch/>
          </p:blipFill>
          <p:spPr>
            <a:xfrm>
              <a:off x="4308372" y="3501008"/>
              <a:ext cx="1897629" cy="946973"/>
            </a:xfrm>
            <a:prstGeom prst="rect">
              <a:avLst/>
            </a:prstGeom>
            <a:ln w="19050">
              <a:solidFill>
                <a:schemeClr val="bg1"/>
              </a:solidFill>
            </a:ln>
          </p:spPr>
        </p:pic>
      </p:grpSp>
      <p:grpSp>
        <p:nvGrpSpPr>
          <p:cNvPr id="15" name="群組 14"/>
          <p:cNvGrpSpPr/>
          <p:nvPr/>
        </p:nvGrpSpPr>
        <p:grpSpPr>
          <a:xfrm>
            <a:off x="1545926" y="3174794"/>
            <a:ext cx="1668610" cy="2943609"/>
            <a:chOff x="5731108" y="3800118"/>
            <a:chExt cx="1786542" cy="2943609"/>
          </a:xfrm>
        </p:grpSpPr>
        <p:pic>
          <p:nvPicPr>
            <p:cNvPr id="10" name="圖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1108" y="5739459"/>
              <a:ext cx="1785366" cy="1004268"/>
            </a:xfrm>
            <a:prstGeom prst="rect">
              <a:avLst/>
            </a:prstGeom>
            <a:ln w="12700">
              <a:solidFill>
                <a:schemeClr val="bg1"/>
              </a:solidFill>
            </a:ln>
          </p:spPr>
        </p:pic>
        <p:pic>
          <p:nvPicPr>
            <p:cNvPr id="13" name="圖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32284" y="4777701"/>
              <a:ext cx="1785366" cy="1004268"/>
            </a:xfrm>
            <a:prstGeom prst="rect">
              <a:avLst/>
            </a:prstGeom>
            <a:ln w="12700">
              <a:solidFill>
                <a:schemeClr val="bg1"/>
              </a:solidFill>
            </a:ln>
          </p:spPr>
        </p:pic>
        <p:pic>
          <p:nvPicPr>
            <p:cNvPr id="14" name="圖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32284" y="3800118"/>
              <a:ext cx="1785366" cy="973295"/>
            </a:xfrm>
            <a:prstGeom prst="rect">
              <a:avLst/>
            </a:prstGeom>
            <a:ln w="12700">
              <a:solidFill>
                <a:schemeClr val="bg1"/>
              </a:solidFill>
            </a:ln>
          </p:spPr>
        </p:pic>
      </p:grpSp>
      <p:grpSp>
        <p:nvGrpSpPr>
          <p:cNvPr id="20" name="群組 19"/>
          <p:cNvGrpSpPr/>
          <p:nvPr/>
        </p:nvGrpSpPr>
        <p:grpSpPr>
          <a:xfrm>
            <a:off x="3344960" y="3688470"/>
            <a:ext cx="1705131" cy="2950079"/>
            <a:chOff x="2042092" y="3788399"/>
            <a:chExt cx="1717189" cy="2950079"/>
          </a:xfrm>
        </p:grpSpPr>
        <p:pic>
          <p:nvPicPr>
            <p:cNvPr id="8" name="圖片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42092" y="4791002"/>
              <a:ext cx="1710729" cy="962285"/>
            </a:xfrm>
            <a:prstGeom prst="rect">
              <a:avLst/>
            </a:prstGeom>
            <a:ln w="12700">
              <a:solidFill>
                <a:schemeClr val="bg1"/>
              </a:solidFill>
            </a:ln>
          </p:spPr>
        </p:pic>
        <p:pic>
          <p:nvPicPr>
            <p:cNvPr id="18" name="圖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57182" y="5781047"/>
              <a:ext cx="1702099" cy="957431"/>
            </a:xfrm>
            <a:prstGeom prst="rect">
              <a:avLst/>
            </a:prstGeom>
            <a:ln w="12700">
              <a:solidFill>
                <a:schemeClr val="bg1"/>
              </a:solidFill>
            </a:ln>
          </p:spPr>
        </p:pic>
        <p:pic>
          <p:nvPicPr>
            <p:cNvPr id="19" name="圖片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42093" y="3788399"/>
              <a:ext cx="1705132" cy="959136"/>
            </a:xfrm>
            <a:prstGeom prst="rect">
              <a:avLst/>
            </a:prstGeom>
            <a:ln w="12700">
              <a:solidFill>
                <a:schemeClr val="bg1"/>
              </a:solidFill>
            </a:ln>
          </p:spPr>
        </p:pic>
      </p:grpSp>
      <p:grpSp>
        <p:nvGrpSpPr>
          <p:cNvPr id="23" name="群組 22"/>
          <p:cNvGrpSpPr/>
          <p:nvPr/>
        </p:nvGrpSpPr>
        <p:grpSpPr>
          <a:xfrm>
            <a:off x="7236296" y="3710374"/>
            <a:ext cx="1729883" cy="2941106"/>
            <a:chOff x="7205879" y="3790438"/>
            <a:chExt cx="1832308" cy="2941106"/>
          </a:xfrm>
        </p:grpSpPr>
        <p:pic>
          <p:nvPicPr>
            <p:cNvPr id="4" name="圖片 3"/>
            <p:cNvPicPr>
              <a:picLocks noChangeAspect="1"/>
            </p:cNvPicPr>
            <p:nvPr/>
          </p:nvPicPr>
          <p:blipFill rotWithShape="1">
            <a:blip r:embed="rId15" cstate="print">
              <a:extLst>
                <a:ext uri="{28A0092B-C50C-407E-A947-70E740481C1C}">
                  <a14:useLocalDpi xmlns:a14="http://schemas.microsoft.com/office/drawing/2010/main" val="0"/>
                </a:ext>
              </a:extLst>
            </a:blip>
            <a:srcRect t="15620" r="23749" b="12902"/>
            <a:stretch/>
          </p:blipFill>
          <p:spPr>
            <a:xfrm>
              <a:off x="7205879" y="3790438"/>
              <a:ext cx="1832308" cy="936225"/>
            </a:xfrm>
            <a:prstGeom prst="rect">
              <a:avLst/>
            </a:prstGeom>
            <a:ln w="12700">
              <a:solidFill>
                <a:schemeClr val="bg1"/>
              </a:solidFill>
            </a:ln>
          </p:spPr>
        </p:pic>
        <p:pic>
          <p:nvPicPr>
            <p:cNvPr id="21" name="圖片 20"/>
            <p:cNvPicPr>
              <a:picLocks noChangeAspect="1"/>
            </p:cNvPicPr>
            <p:nvPr/>
          </p:nvPicPr>
          <p:blipFill rotWithShape="1">
            <a:blip r:embed="rId16" cstate="print">
              <a:extLst>
                <a:ext uri="{28A0092B-C50C-407E-A947-70E740481C1C}">
                  <a14:useLocalDpi xmlns:a14="http://schemas.microsoft.com/office/drawing/2010/main" val="0"/>
                </a:ext>
              </a:extLst>
            </a:blip>
            <a:srcRect t="23020" b="8951"/>
            <a:stretch/>
          </p:blipFill>
          <p:spPr>
            <a:xfrm>
              <a:off x="7207570" y="5770441"/>
              <a:ext cx="1830617" cy="961103"/>
            </a:xfrm>
            <a:prstGeom prst="rect">
              <a:avLst/>
            </a:prstGeom>
            <a:ln w="12700">
              <a:solidFill>
                <a:schemeClr val="bg1"/>
              </a:solidFill>
            </a:ln>
          </p:spPr>
        </p:pic>
        <p:pic>
          <p:nvPicPr>
            <p:cNvPr id="22" name="圖片 21"/>
            <p:cNvPicPr>
              <a:picLocks noChangeAspect="1"/>
            </p:cNvPicPr>
            <p:nvPr/>
          </p:nvPicPr>
          <p:blipFill rotWithShape="1">
            <a:blip r:embed="rId17" cstate="print">
              <a:extLst>
                <a:ext uri="{28A0092B-C50C-407E-A947-70E740481C1C}">
                  <a14:useLocalDpi xmlns:a14="http://schemas.microsoft.com/office/drawing/2010/main" val="0"/>
                </a:ext>
              </a:extLst>
            </a:blip>
            <a:srcRect l="10188" t="40902"/>
            <a:stretch/>
          </p:blipFill>
          <p:spPr>
            <a:xfrm>
              <a:off x="7207087" y="4742398"/>
              <a:ext cx="1831100" cy="1026466"/>
            </a:xfrm>
            <a:prstGeom prst="rect">
              <a:avLst/>
            </a:prstGeom>
            <a:ln w="12700">
              <a:solidFill>
                <a:schemeClr val="bg1"/>
              </a:solidFill>
            </a:ln>
          </p:spPr>
        </p:pic>
      </p:grpSp>
      <p:sp>
        <p:nvSpPr>
          <p:cNvPr id="55" name="文字方塊 1"/>
          <p:cNvSpPr txBox="1">
            <a:spLocks noChangeArrowheads="1"/>
          </p:cNvSpPr>
          <p:nvPr/>
        </p:nvSpPr>
        <p:spPr bwMode="auto">
          <a:xfrm>
            <a:off x="1536935" y="6147143"/>
            <a:ext cx="16765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600" dirty="0" smtClean="0">
                <a:solidFill>
                  <a:schemeClr val="accent3">
                    <a:lumMod val="50000"/>
                  </a:schemeClr>
                </a:solidFill>
                <a:latin typeface="+mj-ea"/>
                <a:ea typeface="+mj-ea"/>
              </a:rPr>
              <a:t>編劇本、設計有獎徵答題目</a:t>
            </a:r>
            <a:endParaRPr lang="zh-TW" altLang="en-US" sz="1600" dirty="0">
              <a:solidFill>
                <a:schemeClr val="accent3">
                  <a:lumMod val="50000"/>
                </a:schemeClr>
              </a:solidFill>
              <a:latin typeface="+mj-ea"/>
              <a:ea typeface="+mj-ea"/>
            </a:endParaRPr>
          </a:p>
        </p:txBody>
      </p:sp>
      <p:sp>
        <p:nvSpPr>
          <p:cNvPr id="58" name="矩形 57"/>
          <p:cNvSpPr/>
          <p:nvPr/>
        </p:nvSpPr>
        <p:spPr>
          <a:xfrm>
            <a:off x="5253060" y="6317452"/>
            <a:ext cx="1806801" cy="414466"/>
          </a:xfrm>
          <a:prstGeom prst="rect">
            <a:avLst/>
          </a:prstGeom>
          <a:solidFill>
            <a:schemeClr val="bg1"/>
          </a:solid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p:nvSpPr>
        <p:spPr>
          <a:xfrm>
            <a:off x="7237892" y="2943062"/>
            <a:ext cx="1676503" cy="714099"/>
          </a:xfrm>
          <a:prstGeom prst="rect">
            <a:avLst/>
          </a:prstGeom>
          <a:solidFill>
            <a:schemeClr val="bg1"/>
          </a:solid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p:nvSpPr>
        <p:spPr>
          <a:xfrm>
            <a:off x="3366112" y="3308360"/>
            <a:ext cx="1565930" cy="353082"/>
          </a:xfrm>
          <a:prstGeom prst="rect">
            <a:avLst/>
          </a:prstGeom>
          <a:solidFill>
            <a:schemeClr val="bg1"/>
          </a:solid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文字方塊 1"/>
          <p:cNvSpPr txBox="1">
            <a:spLocks noChangeArrowheads="1"/>
          </p:cNvSpPr>
          <p:nvPr/>
        </p:nvSpPr>
        <p:spPr bwMode="auto">
          <a:xfrm>
            <a:off x="3390195" y="3327893"/>
            <a:ext cx="15418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600" dirty="0" smtClean="0">
                <a:solidFill>
                  <a:schemeClr val="accent3">
                    <a:lumMod val="50000"/>
                  </a:schemeClr>
                </a:solidFill>
                <a:latin typeface="+mj-ea"/>
                <a:ea typeface="+mj-ea"/>
              </a:rPr>
              <a:t>     製作</a:t>
            </a:r>
            <a:r>
              <a:rPr lang="zh-TW" altLang="en-US" sz="1600" dirty="0">
                <a:solidFill>
                  <a:schemeClr val="accent3">
                    <a:lumMod val="50000"/>
                  </a:schemeClr>
                </a:solidFill>
                <a:latin typeface="+mj-ea"/>
                <a:ea typeface="+mj-ea"/>
              </a:rPr>
              <a:t>道具</a:t>
            </a:r>
          </a:p>
        </p:txBody>
      </p:sp>
      <p:sp>
        <p:nvSpPr>
          <p:cNvPr id="61" name="文字方塊 1"/>
          <p:cNvSpPr txBox="1">
            <a:spLocks noChangeArrowheads="1"/>
          </p:cNvSpPr>
          <p:nvPr/>
        </p:nvSpPr>
        <p:spPr bwMode="auto">
          <a:xfrm>
            <a:off x="5382618" y="6355408"/>
            <a:ext cx="15418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600" dirty="0" smtClean="0">
                <a:solidFill>
                  <a:schemeClr val="accent3">
                    <a:lumMod val="50000"/>
                  </a:schemeClr>
                </a:solidFill>
                <a:latin typeface="+mj-ea"/>
                <a:ea typeface="+mj-ea"/>
              </a:rPr>
              <a:t>    場地布置</a:t>
            </a:r>
            <a:endParaRPr lang="zh-TW" altLang="en-US" sz="1600" dirty="0">
              <a:solidFill>
                <a:schemeClr val="accent3">
                  <a:lumMod val="50000"/>
                </a:schemeClr>
              </a:solidFill>
              <a:latin typeface="+mj-ea"/>
              <a:ea typeface="+mj-ea"/>
            </a:endParaRPr>
          </a:p>
        </p:txBody>
      </p:sp>
      <p:sp>
        <p:nvSpPr>
          <p:cNvPr id="62" name="文字方塊 1"/>
          <p:cNvSpPr txBox="1">
            <a:spLocks noChangeArrowheads="1"/>
          </p:cNvSpPr>
          <p:nvPr/>
        </p:nvSpPr>
        <p:spPr bwMode="auto">
          <a:xfrm>
            <a:off x="7305220" y="3011368"/>
            <a:ext cx="15418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600" dirty="0" smtClean="0">
                <a:solidFill>
                  <a:schemeClr val="accent3">
                    <a:lumMod val="50000"/>
                  </a:schemeClr>
                </a:solidFill>
                <a:latin typeface="+mj-ea"/>
                <a:ea typeface="+mj-ea"/>
              </a:rPr>
              <a:t>角色分配、一次次的彩排</a:t>
            </a:r>
            <a:endParaRPr lang="zh-TW" altLang="en-US" sz="1600" dirty="0">
              <a:solidFill>
                <a:schemeClr val="accent3">
                  <a:lumMod val="50000"/>
                </a:schemeClr>
              </a:solidFill>
              <a:latin typeface="+mj-ea"/>
              <a:ea typeface="+mj-ea"/>
            </a:endParaRPr>
          </a:p>
        </p:txBody>
      </p:sp>
    </p:spTree>
    <p:extLst>
      <p:ext uri="{BB962C8B-B14F-4D97-AF65-F5344CB8AC3E}">
        <p14:creationId xmlns:p14="http://schemas.microsoft.com/office/powerpoint/2010/main" val="34819062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群組 78"/>
          <p:cNvGrpSpPr/>
          <p:nvPr/>
        </p:nvGrpSpPr>
        <p:grpSpPr>
          <a:xfrm>
            <a:off x="-36762" y="1358078"/>
            <a:ext cx="1629610" cy="3914067"/>
            <a:chOff x="-36762" y="1358078"/>
            <a:chExt cx="1629610" cy="3914067"/>
          </a:xfrm>
        </p:grpSpPr>
        <p:grpSp>
          <p:nvGrpSpPr>
            <p:cNvPr id="78" name="群組 77"/>
            <p:cNvGrpSpPr/>
            <p:nvPr/>
          </p:nvGrpSpPr>
          <p:grpSpPr>
            <a:xfrm>
              <a:off x="-36762" y="1358078"/>
              <a:ext cx="1626305" cy="3914067"/>
              <a:chOff x="-36762" y="1358078"/>
              <a:chExt cx="1626305" cy="3914067"/>
            </a:xfrm>
          </p:grpSpPr>
          <p:sp>
            <p:nvSpPr>
              <p:cNvPr id="11" name="文字方塊 10"/>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5" name="文字方塊 34"/>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8" name="文字方塊 37"/>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77" name="群組 76"/>
              <p:cNvGrpSpPr/>
              <p:nvPr/>
            </p:nvGrpSpPr>
            <p:grpSpPr>
              <a:xfrm>
                <a:off x="-33923" y="2330816"/>
                <a:ext cx="1108068" cy="904634"/>
                <a:chOff x="-24508" y="2355723"/>
                <a:chExt cx="1108068" cy="904634"/>
              </a:xfrm>
            </p:grpSpPr>
            <p:sp>
              <p:nvSpPr>
                <p:cNvPr id="48"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9"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群組 53"/>
              <p:cNvGrpSpPr/>
              <p:nvPr/>
            </p:nvGrpSpPr>
            <p:grpSpPr>
              <a:xfrm>
                <a:off x="-3009" y="1358078"/>
                <a:ext cx="1108068" cy="895625"/>
                <a:chOff x="0" y="1436391"/>
                <a:chExt cx="1108068" cy="895625"/>
              </a:xfrm>
            </p:grpSpPr>
            <p:sp>
              <p:nvSpPr>
                <p:cNvPr id="17"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53" name="群組 52"/>
                <p:cNvGrpSpPr/>
                <p:nvPr/>
              </p:nvGrpSpPr>
              <p:grpSpPr>
                <a:xfrm>
                  <a:off x="43996" y="1686904"/>
                  <a:ext cx="1010549" cy="476304"/>
                  <a:chOff x="163911" y="1647587"/>
                  <a:chExt cx="989618" cy="476304"/>
                </a:xfrm>
              </p:grpSpPr>
              <p:sp>
                <p:nvSpPr>
                  <p:cNvPr id="51" name="橢圓 5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橢圓 5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6" name="群組 75"/>
              <p:cNvGrpSpPr/>
              <p:nvPr/>
            </p:nvGrpSpPr>
            <p:grpSpPr>
              <a:xfrm>
                <a:off x="-31084" y="3312563"/>
                <a:ext cx="1133303" cy="895625"/>
                <a:chOff x="-28244" y="3260357"/>
                <a:chExt cx="1133303" cy="895625"/>
              </a:xfrm>
            </p:grpSpPr>
            <p:sp>
              <p:nvSpPr>
                <p:cNvPr id="49"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6"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群組 74"/>
              <p:cNvGrpSpPr/>
              <p:nvPr/>
            </p:nvGrpSpPr>
            <p:grpSpPr>
              <a:xfrm>
                <a:off x="-36762" y="4285302"/>
                <a:ext cx="1108068" cy="895625"/>
                <a:chOff x="-36762" y="4285302"/>
                <a:chExt cx="1108068" cy="895625"/>
              </a:xfrm>
            </p:grpSpPr>
            <p:sp>
              <p:nvSpPr>
                <p:cNvPr id="5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2"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4" name="圓角矩形 73"/>
            <p:cNvSpPr/>
            <p:nvPr/>
          </p:nvSpPr>
          <p:spPr>
            <a:xfrm>
              <a:off x="-3009" y="2301700"/>
              <a:ext cx="1595857" cy="2903336"/>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1" name="橢圓形圖說文字 80"/>
          <p:cNvSpPr/>
          <p:nvPr/>
        </p:nvSpPr>
        <p:spPr>
          <a:xfrm rot="21096440">
            <a:off x="2731105" y="603414"/>
            <a:ext cx="3179070" cy="1073780"/>
          </a:xfrm>
          <a:prstGeom prst="wedgeEllipseCallout">
            <a:avLst>
              <a:gd name="adj1" fmla="val -51939"/>
              <a:gd name="adj2" fmla="val 49947"/>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打從心裡的改變</a:t>
            </a:r>
            <a:r>
              <a:rPr lang="en-US" altLang="zh-TW" sz="2000" b="1" dirty="0" smtClean="0">
                <a:solidFill>
                  <a:schemeClr val="bg1"/>
                </a:solidFill>
                <a:latin typeface="微軟正黑體" panose="020B0604030504040204" pitchFamily="34" charset="-120"/>
                <a:ea typeface="微軟正黑體" panose="020B0604030504040204" pitchFamily="34" charset="-120"/>
              </a:rPr>
              <a:t>…</a:t>
            </a:r>
          </a:p>
          <a:p>
            <a:pPr algn="ctr"/>
            <a:r>
              <a:rPr lang="zh-TW" altLang="en-US" sz="2000" b="1" dirty="0">
                <a:solidFill>
                  <a:schemeClr val="bg1"/>
                </a:solidFill>
                <a:latin typeface="微軟正黑體" panose="020B0604030504040204" pitchFamily="34" charset="-120"/>
                <a:ea typeface="微軟正黑體" panose="020B0604030504040204" pitchFamily="34" charset="-120"/>
              </a:rPr>
              <a:t>於是我們開始</a:t>
            </a:r>
            <a:r>
              <a:rPr lang="zh-TW" altLang="en-US" sz="2000" b="1" dirty="0" smtClean="0">
                <a:solidFill>
                  <a:schemeClr val="bg1"/>
                </a:solidFill>
                <a:latin typeface="微軟正黑體" panose="020B0604030504040204" pitchFamily="34" charset="-120"/>
                <a:ea typeface="微軟正黑體" panose="020B0604030504040204" pitchFamily="34" charset="-120"/>
              </a:rPr>
              <a:t>規劃</a:t>
            </a:r>
            <a:endParaRPr lang="en-US" altLang="zh-TW" sz="20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公益行動</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1979712" y="2132856"/>
            <a:ext cx="2053387" cy="757159"/>
            <a:chOff x="2020450" y="4394034"/>
            <a:chExt cx="2053387" cy="757159"/>
          </a:xfrm>
        </p:grpSpPr>
        <p:sp>
          <p:nvSpPr>
            <p:cNvPr id="27" name="圓角矩形 26"/>
            <p:cNvSpPr/>
            <p:nvPr/>
          </p:nvSpPr>
          <p:spPr>
            <a:xfrm>
              <a:off x="2020450" y="4394034"/>
              <a:ext cx="1656184" cy="75715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dirty="0" smtClean="0">
                  <a:latin typeface="+mn-ea"/>
                </a:rPr>
                <a:t>請求人力支援</a:t>
              </a:r>
              <a:endParaRPr lang="en-US" altLang="zh-TW" dirty="0" smtClean="0">
                <a:latin typeface="+mn-ea"/>
              </a:endParaRPr>
            </a:p>
          </p:txBody>
        </p:sp>
        <p:sp>
          <p:nvSpPr>
            <p:cNvPr id="34" name="向右箭號 33"/>
            <p:cNvSpPr/>
            <p:nvPr/>
          </p:nvSpPr>
          <p:spPr>
            <a:xfrm>
              <a:off x="3749133" y="4548769"/>
              <a:ext cx="324704" cy="44768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sp>
        <p:nvSpPr>
          <p:cNvPr id="40" name="文字方塊 5"/>
          <p:cNvSpPr txBox="1">
            <a:spLocks noChangeArrowheads="1"/>
          </p:cNvSpPr>
          <p:nvPr/>
        </p:nvSpPr>
        <p:spPr bwMode="auto">
          <a:xfrm>
            <a:off x="4139952" y="2113236"/>
            <a:ext cx="468052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1800" dirty="0" smtClean="0">
                <a:latin typeface="微軟正黑體" panose="020B0604030504040204" pitchFamily="34" charset="-120"/>
                <a:ea typeface="微軟正黑體" panose="020B0604030504040204" pitchFamily="34" charset="-120"/>
                <a:sym typeface="Wingdings 2" panose="05020102010507070707" pitchFamily="18" charset="2"/>
              </a:rPr>
              <a:t>又要烤鬆餅，又要演出，人手不足，怎麼辦</a:t>
            </a:r>
            <a:r>
              <a:rPr kumimoji="0" lang="en-US" altLang="zh-TW" sz="1800" dirty="0" smtClean="0">
                <a:latin typeface="微軟正黑體" panose="020B0604030504040204" pitchFamily="34" charset="-120"/>
                <a:ea typeface="微軟正黑體" panose="020B0604030504040204" pitchFamily="34" charset="-120"/>
                <a:sym typeface="Wingdings 2" panose="05020102010507070707" pitchFamily="18" charset="2"/>
              </a:rPr>
              <a:t>?</a:t>
            </a:r>
          </a:p>
          <a:p>
            <a:pPr marL="0" indent="0" eaLnBrk="1" hangingPunct="1">
              <a:lnSpc>
                <a:spcPct val="150000"/>
              </a:lnSpc>
              <a:spcBef>
                <a:spcPct val="0"/>
              </a:spcBef>
              <a:buNone/>
            </a:pPr>
            <a:r>
              <a:rPr kumimoji="0" lang="zh-TW" altLang="en-US" sz="1800" dirty="0" smtClean="0">
                <a:latin typeface="微軟正黑體" panose="020B0604030504040204" pitchFamily="34" charset="-120"/>
                <a:ea typeface="微軟正黑體" panose="020B0604030504040204" pitchFamily="34" charset="-120"/>
                <a:sym typeface="Wingdings 2" panose="05020102010507070707" pitchFamily="18" charset="2"/>
              </a:rPr>
              <a:t>我們爭取同學年老師的支持，邀請六年級各班同學們一起響應。</a:t>
            </a:r>
            <a:endParaRPr kumimoji="0" lang="en-US" altLang="zh-TW" sz="1800" dirty="0">
              <a:latin typeface="微軟正黑體" panose="020B0604030504040204" pitchFamily="34" charset="-120"/>
              <a:ea typeface="微軟正黑體" panose="020B0604030504040204" pitchFamily="34" charset="-120"/>
              <a:sym typeface="Wingdings 2" panose="05020102010507070707" pitchFamily="18" charset="2"/>
            </a:endParaRPr>
          </a:p>
        </p:txBody>
      </p:sp>
      <p:pic>
        <p:nvPicPr>
          <p:cNvPr id="4" name="圖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6101" y="5057036"/>
            <a:ext cx="2004676" cy="1503507"/>
          </a:xfrm>
          <a:prstGeom prst="rect">
            <a:avLst/>
          </a:prstGeom>
          <a:ln w="19050">
            <a:solidFill>
              <a:schemeClr val="bg1"/>
            </a:solidFill>
          </a:ln>
        </p:spPr>
      </p:pic>
      <p:pic>
        <p:nvPicPr>
          <p:cNvPr id="6" name="圖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4334" y="5357393"/>
            <a:ext cx="1937413" cy="1453060"/>
          </a:xfrm>
          <a:prstGeom prst="rect">
            <a:avLst/>
          </a:prstGeom>
          <a:ln w="19050">
            <a:solidFill>
              <a:schemeClr val="bg1"/>
            </a:solidFill>
          </a:ln>
        </p:spPr>
      </p:pic>
      <p:pic>
        <p:nvPicPr>
          <p:cNvPr id="7" name="圖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3565" y="3502431"/>
            <a:ext cx="2014327" cy="1510745"/>
          </a:xfrm>
          <a:prstGeom prst="rect">
            <a:avLst/>
          </a:prstGeom>
          <a:ln w="19050">
            <a:solidFill>
              <a:schemeClr val="bg1"/>
            </a:solidFill>
          </a:ln>
        </p:spPr>
      </p:pic>
      <p:pic>
        <p:nvPicPr>
          <p:cNvPr id="8" name="圖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70747" y="3973725"/>
            <a:ext cx="2025036" cy="1518777"/>
          </a:xfrm>
          <a:prstGeom prst="rect">
            <a:avLst/>
          </a:prstGeom>
          <a:ln w="19050">
            <a:solidFill>
              <a:schemeClr val="bg1"/>
            </a:solidFill>
          </a:ln>
        </p:spPr>
      </p:pic>
      <p:pic>
        <p:nvPicPr>
          <p:cNvPr id="9" name="圖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9888" y="5013176"/>
            <a:ext cx="2032813" cy="1524610"/>
          </a:xfrm>
          <a:prstGeom prst="rect">
            <a:avLst/>
          </a:prstGeom>
          <a:ln w="19050">
            <a:solidFill>
              <a:schemeClr val="bg1"/>
            </a:solidFill>
          </a:ln>
        </p:spPr>
      </p:pic>
      <p:pic>
        <p:nvPicPr>
          <p:cNvPr id="10" name="圖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2927" y="3451554"/>
            <a:ext cx="2190172" cy="1642629"/>
          </a:xfrm>
          <a:prstGeom prst="rect">
            <a:avLst/>
          </a:prstGeom>
          <a:ln w="19050">
            <a:solidFill>
              <a:schemeClr val="bg1"/>
            </a:solidFill>
          </a:ln>
        </p:spPr>
      </p:pic>
      <p:pic>
        <p:nvPicPr>
          <p:cNvPr id="2" name="圖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20272" y="5302933"/>
            <a:ext cx="2010027" cy="1507520"/>
          </a:xfrm>
          <a:prstGeom prst="rect">
            <a:avLst/>
          </a:prstGeom>
          <a:ln w="19050">
            <a:solidFill>
              <a:schemeClr val="bg1"/>
            </a:solidFill>
          </a:ln>
        </p:spPr>
      </p:pic>
    </p:spTree>
    <p:extLst>
      <p:ext uri="{BB962C8B-B14F-4D97-AF65-F5344CB8AC3E}">
        <p14:creationId xmlns:p14="http://schemas.microsoft.com/office/powerpoint/2010/main" val="2265743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群組 78"/>
          <p:cNvGrpSpPr/>
          <p:nvPr/>
        </p:nvGrpSpPr>
        <p:grpSpPr>
          <a:xfrm>
            <a:off x="-36762" y="1358078"/>
            <a:ext cx="1629610" cy="3914067"/>
            <a:chOff x="-36762" y="1358078"/>
            <a:chExt cx="1629610" cy="3914067"/>
          </a:xfrm>
        </p:grpSpPr>
        <p:grpSp>
          <p:nvGrpSpPr>
            <p:cNvPr id="78" name="群組 77"/>
            <p:cNvGrpSpPr/>
            <p:nvPr/>
          </p:nvGrpSpPr>
          <p:grpSpPr>
            <a:xfrm>
              <a:off x="-36762" y="1358078"/>
              <a:ext cx="1626305" cy="3914067"/>
              <a:chOff x="-36762" y="1358078"/>
              <a:chExt cx="1626305" cy="3914067"/>
            </a:xfrm>
          </p:grpSpPr>
          <p:sp>
            <p:nvSpPr>
              <p:cNvPr id="11" name="文字方塊 10"/>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5" name="文字方塊 34"/>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8" name="文字方塊 37"/>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77" name="群組 76"/>
              <p:cNvGrpSpPr/>
              <p:nvPr/>
            </p:nvGrpSpPr>
            <p:grpSpPr>
              <a:xfrm>
                <a:off x="-33923" y="2330816"/>
                <a:ext cx="1108068" cy="904634"/>
                <a:chOff x="-24508" y="2355723"/>
                <a:chExt cx="1108068" cy="904634"/>
              </a:xfrm>
            </p:grpSpPr>
            <p:sp>
              <p:nvSpPr>
                <p:cNvPr id="48"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9"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群組 53"/>
              <p:cNvGrpSpPr/>
              <p:nvPr/>
            </p:nvGrpSpPr>
            <p:grpSpPr>
              <a:xfrm>
                <a:off x="-3009" y="1358078"/>
                <a:ext cx="1108068" cy="895625"/>
                <a:chOff x="0" y="1436391"/>
                <a:chExt cx="1108068" cy="895625"/>
              </a:xfrm>
            </p:grpSpPr>
            <p:sp>
              <p:nvSpPr>
                <p:cNvPr id="17"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53" name="群組 52"/>
                <p:cNvGrpSpPr/>
                <p:nvPr/>
              </p:nvGrpSpPr>
              <p:grpSpPr>
                <a:xfrm>
                  <a:off x="43996" y="1686904"/>
                  <a:ext cx="1010549" cy="476304"/>
                  <a:chOff x="163911" y="1647587"/>
                  <a:chExt cx="989618" cy="476304"/>
                </a:xfrm>
              </p:grpSpPr>
              <p:sp>
                <p:nvSpPr>
                  <p:cNvPr id="51" name="橢圓 5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橢圓 5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6" name="群組 75"/>
              <p:cNvGrpSpPr/>
              <p:nvPr/>
            </p:nvGrpSpPr>
            <p:grpSpPr>
              <a:xfrm>
                <a:off x="-31084" y="3312563"/>
                <a:ext cx="1133303" cy="895625"/>
                <a:chOff x="-28244" y="3260357"/>
                <a:chExt cx="1133303" cy="895625"/>
              </a:xfrm>
            </p:grpSpPr>
            <p:sp>
              <p:nvSpPr>
                <p:cNvPr id="49"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6"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群組 74"/>
              <p:cNvGrpSpPr/>
              <p:nvPr/>
            </p:nvGrpSpPr>
            <p:grpSpPr>
              <a:xfrm>
                <a:off x="-36762" y="4285302"/>
                <a:ext cx="1108068" cy="895625"/>
                <a:chOff x="-36762" y="4285302"/>
                <a:chExt cx="1108068" cy="895625"/>
              </a:xfrm>
            </p:grpSpPr>
            <p:sp>
              <p:nvSpPr>
                <p:cNvPr id="5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2"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4" name="圓角矩形 73"/>
            <p:cNvSpPr/>
            <p:nvPr/>
          </p:nvSpPr>
          <p:spPr>
            <a:xfrm>
              <a:off x="-3009" y="2301700"/>
              <a:ext cx="1595857" cy="2903336"/>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1" name="橢圓形圖說文字 80"/>
          <p:cNvSpPr/>
          <p:nvPr/>
        </p:nvSpPr>
        <p:spPr>
          <a:xfrm rot="21096440">
            <a:off x="2731105" y="603414"/>
            <a:ext cx="3179070" cy="1073780"/>
          </a:xfrm>
          <a:prstGeom prst="wedgeEllipseCallout">
            <a:avLst>
              <a:gd name="adj1" fmla="val -51939"/>
              <a:gd name="adj2" fmla="val 49947"/>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打從心裡的改變</a:t>
            </a:r>
            <a:r>
              <a:rPr lang="en-US" altLang="zh-TW" sz="2000" b="1" dirty="0" smtClean="0">
                <a:solidFill>
                  <a:schemeClr val="bg1"/>
                </a:solidFill>
                <a:latin typeface="微軟正黑體" panose="020B0604030504040204" pitchFamily="34" charset="-120"/>
                <a:ea typeface="微軟正黑體" panose="020B0604030504040204" pitchFamily="34" charset="-120"/>
              </a:rPr>
              <a:t>…</a:t>
            </a:r>
          </a:p>
          <a:p>
            <a:pPr algn="ctr"/>
            <a:r>
              <a:rPr lang="zh-TW" altLang="en-US" sz="2000" b="1" dirty="0">
                <a:solidFill>
                  <a:schemeClr val="bg1"/>
                </a:solidFill>
                <a:latin typeface="微軟正黑體" panose="020B0604030504040204" pitchFamily="34" charset="-120"/>
                <a:ea typeface="微軟正黑體" panose="020B0604030504040204" pitchFamily="34" charset="-120"/>
              </a:rPr>
              <a:t>於是我們開始</a:t>
            </a:r>
            <a:r>
              <a:rPr lang="zh-TW" altLang="en-US" sz="2000" b="1" dirty="0" smtClean="0">
                <a:solidFill>
                  <a:schemeClr val="bg1"/>
                </a:solidFill>
                <a:latin typeface="微軟正黑體" panose="020B0604030504040204" pitchFamily="34" charset="-120"/>
                <a:ea typeface="微軟正黑體" panose="020B0604030504040204" pitchFamily="34" charset="-120"/>
              </a:rPr>
              <a:t>規劃</a:t>
            </a:r>
            <a:endParaRPr lang="en-US" altLang="zh-TW" sz="20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公益行動</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1979712" y="2132856"/>
            <a:ext cx="2053387" cy="757159"/>
            <a:chOff x="2020450" y="4394034"/>
            <a:chExt cx="2053387" cy="757159"/>
          </a:xfrm>
        </p:grpSpPr>
        <p:sp>
          <p:nvSpPr>
            <p:cNvPr id="27" name="圓角矩形 26"/>
            <p:cNvSpPr/>
            <p:nvPr/>
          </p:nvSpPr>
          <p:spPr>
            <a:xfrm>
              <a:off x="2020450" y="4394034"/>
              <a:ext cx="1656184" cy="75715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dirty="0">
                  <a:latin typeface="+mn-ea"/>
                </a:rPr>
                <a:t>擴大宣傳活動</a:t>
              </a:r>
              <a:endParaRPr lang="en-US" altLang="zh-TW" dirty="0" smtClean="0">
                <a:latin typeface="+mn-ea"/>
              </a:endParaRPr>
            </a:p>
          </p:txBody>
        </p:sp>
        <p:sp>
          <p:nvSpPr>
            <p:cNvPr id="34" name="向右箭號 33"/>
            <p:cNvSpPr/>
            <p:nvPr/>
          </p:nvSpPr>
          <p:spPr>
            <a:xfrm>
              <a:off x="3749133" y="4548769"/>
              <a:ext cx="324704" cy="44768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0641" y="2947384"/>
            <a:ext cx="2411600" cy="1808700"/>
          </a:xfrm>
          <a:prstGeom prst="rect">
            <a:avLst/>
          </a:prstGeom>
          <a:ln w="19050">
            <a:solidFill>
              <a:schemeClr val="bg1"/>
            </a:solidFill>
          </a:ln>
        </p:spPr>
      </p:pic>
      <p:pic>
        <p:nvPicPr>
          <p:cNvPr id="6" name="圖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3832" y="2955409"/>
            <a:ext cx="2400899" cy="1800675"/>
          </a:xfrm>
          <a:prstGeom prst="rect">
            <a:avLst/>
          </a:prstGeom>
          <a:ln w="19050">
            <a:solidFill>
              <a:schemeClr val="bg1"/>
            </a:solidFill>
          </a:ln>
        </p:spPr>
      </p:pic>
      <p:sp>
        <p:nvSpPr>
          <p:cNvPr id="37" name="文字方塊 5"/>
          <p:cNvSpPr txBox="1">
            <a:spLocks noChangeArrowheads="1"/>
          </p:cNvSpPr>
          <p:nvPr/>
        </p:nvSpPr>
        <p:spPr bwMode="auto">
          <a:xfrm>
            <a:off x="4091257" y="1966685"/>
            <a:ext cx="46805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1800" dirty="0" smtClean="0">
                <a:latin typeface="微軟正黑體" panose="020B0604030504040204" pitchFamily="34" charset="-120"/>
                <a:ea typeface="微軟正黑體" panose="020B0604030504040204" pitchFamily="34" charset="-120"/>
                <a:sym typeface="Wingdings 2" panose="05020102010507070707" pitchFamily="18" charset="2"/>
              </a:rPr>
              <a:t>利用教師晨會，宣傳鬆餅故事屋的活動，請老師們把訊息帶回班上。</a:t>
            </a:r>
            <a:endParaRPr kumimoji="0" lang="en-US" altLang="zh-TW" sz="1800" dirty="0">
              <a:latin typeface="微軟正黑體" panose="020B0604030504040204" pitchFamily="34" charset="-120"/>
              <a:ea typeface="微軟正黑體" panose="020B0604030504040204" pitchFamily="34" charset="-120"/>
              <a:sym typeface="Wingdings 2" panose="05020102010507070707" pitchFamily="18" charset="2"/>
            </a:endParaRPr>
          </a:p>
        </p:txBody>
      </p:sp>
      <p:pic>
        <p:nvPicPr>
          <p:cNvPr id="7" name="圖片 6"/>
          <p:cNvPicPr>
            <a:picLocks noChangeAspect="1"/>
          </p:cNvPicPr>
          <p:nvPr/>
        </p:nvPicPr>
        <p:blipFill rotWithShape="1">
          <a:blip r:embed="rId8" cstate="print">
            <a:extLst>
              <a:ext uri="{28A0092B-C50C-407E-A947-70E740481C1C}">
                <a14:useLocalDpi xmlns:a14="http://schemas.microsoft.com/office/drawing/2010/main" val="0"/>
              </a:ext>
            </a:extLst>
          </a:blip>
          <a:srcRect r="28913" b="5831"/>
          <a:stretch/>
        </p:blipFill>
        <p:spPr>
          <a:xfrm>
            <a:off x="4212507" y="4733114"/>
            <a:ext cx="2461325" cy="1835216"/>
          </a:xfrm>
          <a:prstGeom prst="rect">
            <a:avLst/>
          </a:prstGeom>
          <a:ln w="19050">
            <a:solidFill>
              <a:schemeClr val="bg1"/>
            </a:solidFill>
          </a:ln>
        </p:spPr>
      </p:pic>
      <p:pic>
        <p:nvPicPr>
          <p:cNvPr id="8" name="圖片 7"/>
          <p:cNvPicPr>
            <a:picLocks noChangeAspect="1"/>
          </p:cNvPicPr>
          <p:nvPr/>
        </p:nvPicPr>
        <p:blipFill rotWithShape="1">
          <a:blip r:embed="rId9" cstate="print">
            <a:extLst>
              <a:ext uri="{28A0092B-C50C-407E-A947-70E740481C1C}">
                <a14:useLocalDpi xmlns:a14="http://schemas.microsoft.com/office/drawing/2010/main" val="0"/>
              </a:ext>
            </a:extLst>
          </a:blip>
          <a:srcRect l="6743" t="17963" r="12903" b="15720"/>
          <a:stretch/>
        </p:blipFill>
        <p:spPr>
          <a:xfrm>
            <a:off x="1813427" y="2918251"/>
            <a:ext cx="2503388" cy="3673049"/>
          </a:xfrm>
          <a:prstGeom prst="rect">
            <a:avLst/>
          </a:prstGeom>
          <a:ln w="19050">
            <a:solidFill>
              <a:schemeClr val="bg1"/>
            </a:solidFill>
          </a:ln>
        </p:spPr>
      </p:pic>
      <p:sp>
        <p:nvSpPr>
          <p:cNvPr id="40" name="文字方塊 5"/>
          <p:cNvSpPr txBox="1">
            <a:spLocks noChangeArrowheads="1"/>
          </p:cNvSpPr>
          <p:nvPr/>
        </p:nvSpPr>
        <p:spPr bwMode="auto">
          <a:xfrm>
            <a:off x="6732241" y="4772144"/>
            <a:ext cx="23424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1800" dirty="0" smtClean="0">
                <a:latin typeface="微軟正黑體" panose="020B0604030504040204" pitchFamily="34" charset="-120"/>
                <a:ea typeface="微軟正黑體" panose="020B0604030504040204" pitchFamily="34" charset="-120"/>
                <a:sym typeface="Wingdings 2" panose="05020102010507070707" pitchFamily="18" charset="2"/>
              </a:rPr>
              <a:t>還設計</a:t>
            </a:r>
            <a:r>
              <a:rPr kumimoji="0" lang="zh-TW" altLang="en-US" sz="1800" dirty="0">
                <a:latin typeface="微軟正黑體" panose="020B0604030504040204" pitchFamily="34" charset="-120"/>
                <a:ea typeface="微軟正黑體" panose="020B0604030504040204" pitchFamily="34" charset="-120"/>
                <a:sym typeface="Wingdings 2" panose="05020102010507070707" pitchFamily="18" charset="2"/>
              </a:rPr>
              <a:t>宣傳單，邀請大家一起響應。</a:t>
            </a:r>
            <a:endParaRPr kumimoji="0" lang="en-US" altLang="zh-TW" sz="1800" dirty="0">
              <a:latin typeface="微軟正黑體" panose="020B0604030504040204" pitchFamily="34" charset="-120"/>
              <a:ea typeface="微軟正黑體" panose="020B0604030504040204" pitchFamily="34" charset="-120"/>
              <a:sym typeface="Wingdings 2" panose="05020102010507070707" pitchFamily="18" charset="2"/>
            </a:endParaRPr>
          </a:p>
        </p:txBody>
      </p:sp>
    </p:spTree>
    <p:extLst>
      <p:ext uri="{BB962C8B-B14F-4D97-AF65-F5344CB8AC3E}">
        <p14:creationId xmlns:p14="http://schemas.microsoft.com/office/powerpoint/2010/main" val="1590926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187624" y="3763291"/>
            <a:ext cx="1846518" cy="769441"/>
          </a:xfrm>
          <a:prstGeom prst="rect">
            <a:avLst/>
          </a:prstGeom>
          <a:noFill/>
        </p:spPr>
        <p:txBody>
          <a:bodyPr wrap="square" rtlCol="0">
            <a:spAutoFit/>
          </a:bodyPr>
          <a:lstStyle/>
          <a:p>
            <a:r>
              <a:rPr lang="zh-TW" altLang="en-US" sz="4400" b="1" dirty="0">
                <a:solidFill>
                  <a:srgbClr val="00B0F0"/>
                </a:solidFill>
                <a:latin typeface="微軟正黑體" panose="020B0604030504040204" pitchFamily="34" charset="-120"/>
                <a:ea typeface="微軟正黑體" panose="020B0604030504040204" pitchFamily="34" charset="-120"/>
              </a:rPr>
              <a:t>超</a:t>
            </a:r>
            <a:r>
              <a:rPr lang="zh-TW" altLang="en-US" sz="3200" b="1" dirty="0">
                <a:solidFill>
                  <a:srgbClr val="FFC000"/>
                </a:solidFill>
                <a:latin typeface="微軟正黑體" panose="020B0604030504040204" pitchFamily="34" charset="-120"/>
                <a:ea typeface="微軟正黑體" panose="020B0604030504040204" pitchFamily="34" charset="-120"/>
              </a:rPr>
              <a:t>越</a:t>
            </a:r>
            <a:r>
              <a:rPr lang="zh-TW" altLang="en-US" sz="4400" b="1" dirty="0" smtClean="0">
                <a:solidFill>
                  <a:srgbClr val="00B0F0"/>
                </a:solidFill>
                <a:latin typeface="微軟正黑體" panose="020B0604030504040204" pitchFamily="34" charset="-120"/>
                <a:ea typeface="微軟正黑體" panose="020B0604030504040204" pitchFamily="34" charset="-120"/>
              </a:rPr>
              <a:t>力</a:t>
            </a:r>
            <a:endParaRPr lang="zh-TW" altLang="en-US" sz="2800" b="1" dirty="0">
              <a:solidFill>
                <a:srgbClr val="00B0F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3413018" y="2876499"/>
            <a:ext cx="4499950" cy="923330"/>
          </a:xfrm>
          <a:prstGeom prst="rect">
            <a:avLst/>
          </a:prstGeom>
          <a:noFill/>
          <a:ln>
            <a:solidFill>
              <a:schemeClr val="bg1">
                <a:lumMod val="85000"/>
              </a:schemeClr>
            </a:solidFill>
          </a:ln>
        </p:spPr>
        <p:txBody>
          <a:bodyPr wrap="none" rtlCol="0">
            <a:spAutoFit/>
          </a:bodyPr>
          <a:lstStyle/>
          <a:p>
            <a:r>
              <a:rPr lang="zh-TW" altLang="en-US" sz="3600" b="1" dirty="0" smtClean="0">
                <a:solidFill>
                  <a:srgbClr val="00B0F0"/>
                </a:solidFill>
                <a:latin typeface="微軟正黑體" panose="020B0604030504040204" pitchFamily="34" charset="-120"/>
                <a:ea typeface="微軟正黑體" panose="020B0604030504040204" pitchFamily="34" charset="-120"/>
              </a:rPr>
              <a:t>評分二 ：</a:t>
            </a:r>
            <a:r>
              <a:rPr lang="zh-TW" altLang="en-US" sz="3600" b="1" dirty="0" smtClean="0">
                <a:solidFill>
                  <a:schemeClr val="bg1">
                    <a:lumMod val="50000"/>
                  </a:schemeClr>
                </a:solidFill>
                <a:latin typeface="微軟正黑體" panose="020B0604030504040204" pitchFamily="34" charset="-120"/>
                <a:ea typeface="微軟正黑體" panose="020B0604030504040204" pitchFamily="34" charset="-120"/>
              </a:rPr>
              <a:t>影響性</a:t>
            </a:r>
            <a:r>
              <a:rPr lang="en-US" altLang="zh-TW" sz="3600" b="1" dirty="0">
                <a:solidFill>
                  <a:srgbClr val="FF3300"/>
                </a:solidFill>
                <a:latin typeface="微軟正黑體" panose="020B0604030504040204" pitchFamily="34" charset="-120"/>
                <a:ea typeface="微軟正黑體" panose="020B0604030504040204" pitchFamily="34" charset="-120"/>
              </a:rPr>
              <a:t>3</a:t>
            </a:r>
            <a:r>
              <a:rPr lang="en-US" altLang="zh-TW" sz="3600" b="1" dirty="0" smtClean="0">
                <a:solidFill>
                  <a:srgbClr val="FF3300"/>
                </a:solidFill>
                <a:latin typeface="微軟正黑體" panose="020B0604030504040204" pitchFamily="34" charset="-120"/>
                <a:ea typeface="微軟正黑體" panose="020B0604030504040204" pitchFamily="34" charset="-120"/>
              </a:rPr>
              <a:t>0%</a:t>
            </a:r>
          </a:p>
          <a:p>
            <a:pPr algn="ctr"/>
            <a:r>
              <a:rPr lang="zh-TW" altLang="zh-TW" dirty="0" smtClean="0"/>
              <a:t>突</a:t>
            </a:r>
            <a:r>
              <a:rPr lang="zh-TW" altLang="en-US" dirty="0" smtClean="0"/>
              <a:t>  </a:t>
            </a:r>
            <a:r>
              <a:rPr lang="zh-TW" altLang="zh-TW" dirty="0" smtClean="0"/>
              <a:t>破</a:t>
            </a:r>
            <a:r>
              <a:rPr lang="zh-TW" altLang="en-US" dirty="0" smtClean="0"/>
              <a:t>  </a:t>
            </a:r>
            <a:r>
              <a:rPr lang="zh-TW" altLang="zh-TW" dirty="0" smtClean="0"/>
              <a:t>自</a:t>
            </a:r>
            <a:r>
              <a:rPr lang="zh-TW" altLang="en-US" dirty="0" smtClean="0"/>
              <a:t>  </a:t>
            </a:r>
            <a:r>
              <a:rPr lang="zh-TW" altLang="zh-TW" dirty="0" smtClean="0"/>
              <a:t>我</a:t>
            </a:r>
            <a:r>
              <a:rPr lang="zh-TW" altLang="en-US" dirty="0" smtClean="0"/>
              <a:t>  </a:t>
            </a:r>
            <a:r>
              <a:rPr lang="zh-TW" altLang="zh-TW" dirty="0" smtClean="0"/>
              <a:t>，</a:t>
            </a:r>
            <a:r>
              <a:rPr lang="zh-TW" altLang="en-US" dirty="0" smtClean="0"/>
              <a:t>  </a:t>
            </a:r>
            <a:r>
              <a:rPr lang="zh-TW" altLang="zh-TW" dirty="0" smtClean="0"/>
              <a:t>實</a:t>
            </a:r>
            <a:r>
              <a:rPr lang="zh-TW" altLang="en-US" dirty="0" smtClean="0"/>
              <a:t>  </a:t>
            </a:r>
            <a:r>
              <a:rPr lang="zh-TW" altLang="zh-TW" dirty="0" smtClean="0"/>
              <a:t>現</a:t>
            </a:r>
            <a:r>
              <a:rPr lang="zh-TW" altLang="en-US" dirty="0" smtClean="0"/>
              <a:t>  </a:t>
            </a:r>
            <a:r>
              <a:rPr lang="zh-TW" altLang="zh-TW" dirty="0" smtClean="0"/>
              <a:t>夢</a:t>
            </a:r>
            <a:r>
              <a:rPr lang="zh-TW" altLang="en-US" dirty="0" smtClean="0"/>
              <a:t>  </a:t>
            </a:r>
            <a:r>
              <a:rPr lang="zh-TW" altLang="zh-TW" dirty="0" smtClean="0"/>
              <a:t>想</a:t>
            </a:r>
            <a:r>
              <a:rPr lang="zh-TW" altLang="en-US" dirty="0" smtClean="0"/>
              <a:t>  </a:t>
            </a:r>
            <a:r>
              <a:rPr lang="zh-TW" altLang="zh-TW" dirty="0" smtClean="0"/>
              <a:t>。</a:t>
            </a:r>
            <a:endParaRPr lang="zh-TW" altLang="zh-TW" dirty="0"/>
          </a:p>
        </p:txBody>
      </p:sp>
      <p:sp>
        <p:nvSpPr>
          <p:cNvPr id="7" name="文字方塊 6"/>
          <p:cNvSpPr txBox="1"/>
          <p:nvPr/>
        </p:nvSpPr>
        <p:spPr>
          <a:xfrm>
            <a:off x="3413018" y="3905671"/>
            <a:ext cx="4801314" cy="1027461"/>
          </a:xfrm>
          <a:prstGeom prst="rect">
            <a:avLst/>
          </a:prstGeom>
          <a:noFill/>
        </p:spPr>
        <p:txBody>
          <a:bodyPr wrap="square" rtlCol="0">
            <a:spAutoFit/>
          </a:bodyPr>
          <a:lstStyle/>
          <a:p>
            <a:pPr>
              <a:lnSpc>
                <a:spcPct val="150000"/>
              </a:lnSpc>
            </a:pPr>
            <a:r>
              <a:rPr lang="zh-TW" altLang="zh-TW" sz="1400" dirty="0" smtClean="0"/>
              <a:t>評估公益行動執行的內容、方式，以及有無透過公益行動</a:t>
            </a:r>
            <a:r>
              <a:rPr lang="zh-TW" altLang="zh-TW" sz="1400" b="1" dirty="0" smtClean="0"/>
              <a:t>突破現況，解決問題</a:t>
            </a:r>
            <a:r>
              <a:rPr lang="zh-TW" altLang="zh-TW" sz="1400" dirty="0" smtClean="0"/>
              <a:t>，實現公益夢想。讓此行動對孩子、學校、家庭、社區或整個社會</a:t>
            </a:r>
            <a:r>
              <a:rPr lang="zh-TW" altLang="zh-TW" sz="1400" b="1" dirty="0" smtClean="0"/>
              <a:t>創造出正面的影響力</a:t>
            </a:r>
            <a:r>
              <a:rPr lang="zh-TW" altLang="zh-TW" sz="1400" dirty="0" smtClean="0"/>
              <a:t>。</a:t>
            </a:r>
            <a:endParaRPr lang="zh-TW" altLang="en-US" sz="1400" dirty="0"/>
          </a:p>
        </p:txBody>
      </p:sp>
      <p:pic>
        <p:nvPicPr>
          <p:cNvPr id="9"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005" y="1861172"/>
            <a:ext cx="1986137" cy="2065583"/>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412800" y="5085184"/>
            <a:ext cx="7200800" cy="1200329"/>
          </a:xfrm>
          <a:prstGeom prst="rect">
            <a:avLst/>
          </a:prstGeom>
        </p:spPr>
        <p:txBody>
          <a:bodyPr wrap="square">
            <a:spAutoFit/>
          </a:bodyPr>
          <a:lstStyle/>
          <a:p>
            <a:r>
              <a:rPr lang="zh-TW" altLang="en-US" dirty="0" smtClean="0">
                <a:solidFill>
                  <a:srgbClr val="4F81BD"/>
                </a:solidFill>
                <a:latin typeface="+mj-ea"/>
                <a:ea typeface="+mj-ea"/>
              </a:rPr>
              <a:t>有了</a:t>
            </a:r>
            <a:r>
              <a:rPr lang="zh-TW" altLang="en-US" dirty="0">
                <a:solidFill>
                  <a:srgbClr val="4F81BD"/>
                </a:solidFill>
                <a:latin typeface="+mj-ea"/>
                <a:ea typeface="+mj-ea"/>
              </a:rPr>
              <a:t>第一筆小資金後，孩子們開始展開「鬆餅故事屋」行動劇，也成功引來校長、會長、師長們，還有全校小朋友熱烈的響應。除此之外，還邀請大家一起吃鬆餅做公益，發起一塊鬆餅十塊錢的公益行動。因為小小的發想，讓愛心越做越大。</a:t>
            </a:r>
          </a:p>
        </p:txBody>
      </p:sp>
    </p:spTree>
    <p:extLst>
      <p:ext uri="{BB962C8B-B14F-4D97-AF65-F5344CB8AC3E}">
        <p14:creationId xmlns:p14="http://schemas.microsoft.com/office/powerpoint/2010/main" val="1790008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t="8240"/>
          <a:stretch/>
        </p:blipFill>
        <p:spPr>
          <a:xfrm>
            <a:off x="1921536" y="4237764"/>
            <a:ext cx="3713014" cy="2555291"/>
          </a:xfrm>
          <a:prstGeom prst="rect">
            <a:avLst/>
          </a:prstGeom>
          <a:ln w="19050">
            <a:solidFill>
              <a:schemeClr val="bg1"/>
            </a:solidFill>
          </a:ln>
        </p:spPr>
      </p:pic>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l="6780"/>
          <a:stretch/>
        </p:blipFill>
        <p:spPr>
          <a:xfrm>
            <a:off x="4980192" y="2288186"/>
            <a:ext cx="3792128" cy="2288219"/>
          </a:xfrm>
          <a:prstGeom prst="rect">
            <a:avLst/>
          </a:prstGeom>
          <a:ln w="19050">
            <a:solidFill>
              <a:schemeClr val="bg1"/>
            </a:solidFill>
          </a:ln>
        </p:spPr>
      </p:pic>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橢圓 2"/>
          <p:cNvSpPr/>
          <p:nvPr/>
        </p:nvSpPr>
        <p:spPr>
          <a:xfrm>
            <a:off x="2411760" y="733287"/>
            <a:ext cx="4464496" cy="127810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32" name="文字方塊 31"/>
          <p:cNvSpPr txBox="1"/>
          <p:nvPr/>
        </p:nvSpPr>
        <p:spPr>
          <a:xfrm>
            <a:off x="2657137" y="874071"/>
            <a:ext cx="3973742" cy="1015663"/>
          </a:xfrm>
          <a:prstGeom prst="rect">
            <a:avLst/>
          </a:prstGeom>
          <a:noFill/>
        </p:spPr>
        <p:txBody>
          <a:bodyPr wrap="square" rtlCol="0">
            <a:spAutoFit/>
          </a:bodyPr>
          <a:lstStyle/>
          <a:p>
            <a:pPr algn="ctr"/>
            <a:r>
              <a:rPr lang="zh-TW" altLang="en-US" sz="2000" b="1" dirty="0">
                <a:solidFill>
                  <a:schemeClr val="bg1"/>
                </a:solidFill>
                <a:latin typeface="+mn-ea"/>
                <a:ea typeface="+mn-ea"/>
              </a:rPr>
              <a:t>有了第一筆小資金後</a:t>
            </a:r>
            <a:r>
              <a:rPr lang="zh-TW" altLang="en-US" sz="2000" b="1" dirty="0" smtClean="0">
                <a:solidFill>
                  <a:schemeClr val="bg1"/>
                </a:solidFill>
                <a:latin typeface="+mn-ea"/>
                <a:ea typeface="+mn-ea"/>
              </a:rPr>
              <a:t>，</a:t>
            </a:r>
            <a:endParaRPr lang="en-US" altLang="zh-TW" sz="2000" b="1" dirty="0" smtClean="0">
              <a:solidFill>
                <a:schemeClr val="bg1"/>
              </a:solidFill>
              <a:latin typeface="+mn-ea"/>
              <a:ea typeface="+mn-ea"/>
            </a:endParaRPr>
          </a:p>
          <a:p>
            <a:pPr algn="ctr"/>
            <a:r>
              <a:rPr lang="zh-TW" altLang="en-US" sz="2000" b="1" dirty="0" smtClean="0">
                <a:solidFill>
                  <a:schemeClr val="bg1"/>
                </a:solidFill>
                <a:latin typeface="+mn-ea"/>
                <a:ea typeface="+mn-ea"/>
              </a:rPr>
              <a:t>我們開始展開</a:t>
            </a:r>
            <a:endParaRPr lang="en-US" altLang="zh-TW" sz="2000" b="1" dirty="0" smtClean="0">
              <a:solidFill>
                <a:schemeClr val="bg1"/>
              </a:solidFill>
              <a:latin typeface="+mn-ea"/>
              <a:ea typeface="+mn-ea"/>
            </a:endParaRPr>
          </a:p>
          <a:p>
            <a:pPr algn="ctr"/>
            <a:r>
              <a:rPr lang="zh-TW" altLang="zh-TW" sz="2000" b="1" dirty="0" smtClean="0">
                <a:solidFill>
                  <a:schemeClr val="bg1"/>
                </a:solidFill>
                <a:latin typeface="+mn-ea"/>
                <a:ea typeface="+mn-ea"/>
              </a:rPr>
              <a:t>「</a:t>
            </a:r>
            <a:r>
              <a:rPr lang="zh-TW" altLang="en-US" sz="2000" b="1" dirty="0">
                <a:solidFill>
                  <a:schemeClr val="bg1"/>
                </a:solidFill>
                <a:latin typeface="+mn-ea"/>
                <a:ea typeface="+mn-ea"/>
              </a:rPr>
              <a:t>鬆餅故事屋</a:t>
            </a:r>
            <a:r>
              <a:rPr lang="zh-TW" altLang="zh-TW" sz="2000" b="1" dirty="0">
                <a:solidFill>
                  <a:schemeClr val="bg1"/>
                </a:solidFill>
                <a:latin typeface="+mn-ea"/>
                <a:ea typeface="+mn-ea"/>
              </a:rPr>
              <a:t>」</a:t>
            </a:r>
            <a:r>
              <a:rPr lang="zh-TW" altLang="en-US" sz="2000" b="1" dirty="0" smtClean="0">
                <a:solidFill>
                  <a:schemeClr val="bg1"/>
                </a:solidFill>
                <a:latin typeface="+mn-ea"/>
                <a:ea typeface="+mn-ea"/>
              </a:rPr>
              <a:t>行動劇</a:t>
            </a:r>
            <a:endParaRPr lang="zh-TW" altLang="en-US" sz="2000" b="1" dirty="0">
              <a:solidFill>
                <a:schemeClr val="bg1"/>
              </a:solidFill>
              <a:latin typeface="+mn-ea"/>
              <a:ea typeface="+mn-ea"/>
            </a:endParaRPr>
          </a:p>
        </p:txBody>
      </p:sp>
      <p:sp>
        <p:nvSpPr>
          <p:cNvPr id="34" name="橢圓形圖說文字 33"/>
          <p:cNvSpPr/>
          <p:nvPr/>
        </p:nvSpPr>
        <p:spPr>
          <a:xfrm rot="21356362">
            <a:off x="1826975" y="2489624"/>
            <a:ext cx="2978346" cy="1694590"/>
          </a:xfrm>
          <a:prstGeom prst="wedgeEllipseCallout">
            <a:avLst>
              <a:gd name="adj1" fmla="val 14158"/>
              <a:gd name="adj2" fmla="val 67072"/>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3" name="橢圓形圖說文字 32"/>
          <p:cNvSpPr/>
          <p:nvPr/>
        </p:nvSpPr>
        <p:spPr>
          <a:xfrm rot="21356362">
            <a:off x="1809961" y="2489625"/>
            <a:ext cx="2978346" cy="1694590"/>
          </a:xfrm>
          <a:prstGeom prst="wedgeEllipseCallout">
            <a:avLst>
              <a:gd name="adj1" fmla="val 57406"/>
              <a:gd name="adj2" fmla="val 12362"/>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5" name="文字方塊 1"/>
          <p:cNvSpPr txBox="1">
            <a:spLocks noChangeArrowheads="1"/>
          </p:cNvSpPr>
          <p:nvPr/>
        </p:nvSpPr>
        <p:spPr bwMode="auto">
          <a:xfrm rot="21300272">
            <a:off x="2122325" y="2799103"/>
            <a:ext cx="245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a:solidFill>
                  <a:schemeClr val="accent3">
                    <a:lumMod val="50000"/>
                  </a:schemeClr>
                </a:solidFill>
                <a:latin typeface="+mj-ea"/>
                <a:ea typeface="+mj-ea"/>
              </a:rPr>
              <a:t>將</a:t>
            </a:r>
            <a:r>
              <a:rPr lang="zh-TW" altLang="en-US" sz="1800" b="1" dirty="0" smtClean="0">
                <a:solidFill>
                  <a:schemeClr val="accent3">
                    <a:lumMod val="50000"/>
                  </a:schemeClr>
                </a:solidFill>
                <a:latin typeface="+mj-ea"/>
                <a:ea typeface="+mj-ea"/>
              </a:rPr>
              <a:t>品德教育融入鬆餅故事屋行動劇，</a:t>
            </a:r>
            <a:r>
              <a:rPr lang="zh-TW" altLang="en-US" sz="1800" b="1" dirty="0">
                <a:solidFill>
                  <a:schemeClr val="accent3">
                    <a:lumMod val="50000"/>
                  </a:schemeClr>
                </a:solidFill>
                <a:latin typeface="+mj-ea"/>
                <a:ea typeface="+mj-ea"/>
              </a:rPr>
              <a:t>台上認真演出，台下</a:t>
            </a:r>
            <a:r>
              <a:rPr lang="zh-TW" altLang="en-US" sz="1800" b="1" dirty="0" smtClean="0">
                <a:solidFill>
                  <a:schemeClr val="accent3">
                    <a:lumMod val="50000"/>
                  </a:schemeClr>
                </a:solidFill>
                <a:latin typeface="+mj-ea"/>
                <a:ea typeface="+mj-ea"/>
              </a:rPr>
              <a:t>熱情響應</a:t>
            </a:r>
            <a:r>
              <a:rPr lang="en-US" altLang="zh-TW" sz="1800" b="1" dirty="0" smtClean="0">
                <a:solidFill>
                  <a:schemeClr val="accent3">
                    <a:lumMod val="50000"/>
                  </a:schemeClr>
                </a:solidFill>
                <a:latin typeface="+mj-ea"/>
                <a:ea typeface="+mj-ea"/>
              </a:rPr>
              <a:t>!</a:t>
            </a:r>
            <a:endParaRPr lang="zh-TW" altLang="en-US" sz="1800" b="1" dirty="0">
              <a:solidFill>
                <a:schemeClr val="accent3">
                  <a:lumMod val="50000"/>
                </a:schemeClr>
              </a:solidFill>
              <a:latin typeface="+mj-ea"/>
              <a:ea typeface="+mj-ea"/>
            </a:endParaRPr>
          </a:p>
        </p:txBody>
      </p:sp>
      <p:sp>
        <p:nvSpPr>
          <p:cNvPr id="8" name="圓角矩形 7"/>
          <p:cNvSpPr/>
          <p:nvPr/>
        </p:nvSpPr>
        <p:spPr>
          <a:xfrm>
            <a:off x="5834924" y="4941168"/>
            <a:ext cx="2976184" cy="1656184"/>
          </a:xfrm>
          <a:prstGeom prst="roundRect">
            <a:avLst>
              <a:gd name="adj" fmla="val 9828"/>
            </a:avLst>
          </a:prstGeom>
          <a:solidFill>
            <a:schemeClr val="bg1"/>
          </a:solid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accent3">
                    <a:lumMod val="50000"/>
                  </a:schemeClr>
                </a:solidFill>
                <a:latin typeface="+mj-ea"/>
                <a:ea typeface="+mj-ea"/>
              </a:rPr>
              <a:t>地點：弘學樓夢幻天堂</a:t>
            </a:r>
            <a:endParaRPr lang="en-US" altLang="zh-TW" b="1" dirty="0">
              <a:solidFill>
                <a:schemeClr val="accent3">
                  <a:lumMod val="50000"/>
                </a:schemeClr>
              </a:solidFill>
              <a:latin typeface="+mj-ea"/>
              <a:ea typeface="+mj-ea"/>
            </a:endParaRPr>
          </a:p>
          <a:p>
            <a:r>
              <a:rPr lang="zh-TW" altLang="en-US" b="1" dirty="0">
                <a:solidFill>
                  <a:schemeClr val="accent3">
                    <a:lumMod val="50000"/>
                  </a:schemeClr>
                </a:solidFill>
                <a:latin typeface="+mj-ea"/>
                <a:ea typeface="+mj-ea"/>
              </a:rPr>
              <a:t>日期</a:t>
            </a:r>
            <a:r>
              <a:rPr lang="zh-TW" altLang="en-US" b="1" dirty="0" smtClean="0">
                <a:solidFill>
                  <a:schemeClr val="accent3">
                    <a:lumMod val="50000"/>
                  </a:schemeClr>
                </a:solidFill>
                <a:latin typeface="+mj-ea"/>
                <a:ea typeface="+mj-ea"/>
              </a:rPr>
              <a:t>：</a:t>
            </a:r>
            <a:r>
              <a:rPr lang="en-US" altLang="zh-TW" b="1" dirty="0" smtClean="0">
                <a:solidFill>
                  <a:schemeClr val="accent3">
                    <a:lumMod val="50000"/>
                  </a:schemeClr>
                </a:solidFill>
                <a:latin typeface="+mj-ea"/>
                <a:ea typeface="+mj-ea"/>
              </a:rPr>
              <a:t>2018/1/17(</a:t>
            </a:r>
            <a:r>
              <a:rPr lang="zh-TW" altLang="en-US" b="1" dirty="0" smtClean="0">
                <a:solidFill>
                  <a:schemeClr val="accent3">
                    <a:lumMod val="50000"/>
                  </a:schemeClr>
                </a:solidFill>
                <a:latin typeface="+mj-ea"/>
                <a:ea typeface="+mj-ea"/>
              </a:rPr>
              <a:t>三</a:t>
            </a:r>
            <a:r>
              <a:rPr lang="en-US" altLang="zh-TW" b="1" dirty="0" smtClean="0">
                <a:solidFill>
                  <a:schemeClr val="accent3">
                    <a:lumMod val="50000"/>
                  </a:schemeClr>
                </a:solidFill>
                <a:latin typeface="+mj-ea"/>
                <a:ea typeface="+mj-ea"/>
              </a:rPr>
              <a:t>)            </a:t>
            </a:r>
            <a:r>
              <a:rPr lang="zh-TW" altLang="en-US" b="1" dirty="0" smtClean="0">
                <a:solidFill>
                  <a:schemeClr val="accent3">
                    <a:lumMod val="50000"/>
                  </a:schemeClr>
                </a:solidFill>
                <a:latin typeface="+mj-ea"/>
                <a:ea typeface="+mj-ea"/>
              </a:rPr>
              <a:t> </a:t>
            </a:r>
            <a:endParaRPr lang="en-US" altLang="zh-TW" b="1" dirty="0" smtClean="0">
              <a:solidFill>
                <a:schemeClr val="accent3">
                  <a:lumMod val="50000"/>
                </a:schemeClr>
              </a:solidFill>
              <a:latin typeface="+mj-ea"/>
              <a:ea typeface="+mj-ea"/>
            </a:endParaRPr>
          </a:p>
          <a:p>
            <a:r>
              <a:rPr lang="zh-TW" altLang="en-US" b="1" dirty="0">
                <a:solidFill>
                  <a:schemeClr val="accent3">
                    <a:lumMod val="50000"/>
                  </a:schemeClr>
                </a:solidFill>
                <a:latin typeface="+mj-ea"/>
                <a:ea typeface="+mj-ea"/>
              </a:rPr>
              <a:t> </a:t>
            </a:r>
            <a:r>
              <a:rPr lang="zh-TW" altLang="en-US" b="1" dirty="0" smtClean="0">
                <a:solidFill>
                  <a:schemeClr val="accent3">
                    <a:lumMod val="50000"/>
                  </a:schemeClr>
                </a:solidFill>
                <a:latin typeface="+mj-ea"/>
                <a:ea typeface="+mj-ea"/>
              </a:rPr>
              <a:t>           </a:t>
            </a:r>
            <a:r>
              <a:rPr lang="en-US" altLang="zh-TW" b="1" dirty="0" smtClean="0">
                <a:solidFill>
                  <a:schemeClr val="accent3">
                    <a:lumMod val="50000"/>
                  </a:schemeClr>
                </a:solidFill>
                <a:latin typeface="+mj-ea"/>
                <a:ea typeface="+mj-ea"/>
              </a:rPr>
              <a:t>2018/1/18(</a:t>
            </a:r>
            <a:r>
              <a:rPr lang="zh-TW" altLang="en-US" b="1" dirty="0" smtClean="0">
                <a:solidFill>
                  <a:schemeClr val="accent3">
                    <a:lumMod val="50000"/>
                  </a:schemeClr>
                </a:solidFill>
                <a:latin typeface="+mj-ea"/>
                <a:ea typeface="+mj-ea"/>
              </a:rPr>
              <a:t>四</a:t>
            </a:r>
            <a:r>
              <a:rPr lang="en-US" altLang="zh-TW" b="1" dirty="0" smtClean="0">
                <a:solidFill>
                  <a:schemeClr val="accent3">
                    <a:lumMod val="50000"/>
                  </a:schemeClr>
                </a:solidFill>
                <a:latin typeface="+mj-ea"/>
                <a:ea typeface="+mj-ea"/>
              </a:rPr>
              <a:t>)</a:t>
            </a:r>
          </a:p>
          <a:p>
            <a:r>
              <a:rPr lang="zh-TW" altLang="en-US" b="1" dirty="0">
                <a:solidFill>
                  <a:schemeClr val="accent3">
                    <a:lumMod val="50000"/>
                  </a:schemeClr>
                </a:solidFill>
                <a:latin typeface="+mj-ea"/>
              </a:rPr>
              <a:t>時間： </a:t>
            </a:r>
            <a:r>
              <a:rPr lang="en-US" altLang="zh-TW" b="1" dirty="0" smtClean="0">
                <a:solidFill>
                  <a:schemeClr val="accent3">
                    <a:lumMod val="50000"/>
                  </a:schemeClr>
                </a:solidFill>
                <a:latin typeface="+mj-ea"/>
                <a:ea typeface="+mj-ea"/>
              </a:rPr>
              <a:t>10:10-10:30</a:t>
            </a:r>
            <a:endParaRPr lang="zh-TW" altLang="en-US" b="1" dirty="0">
              <a:solidFill>
                <a:schemeClr val="accent3">
                  <a:lumMod val="50000"/>
                </a:schemeClr>
              </a:solidFill>
              <a:latin typeface="+mj-ea"/>
              <a:ea typeface="+mj-ea"/>
            </a:endParaRPr>
          </a:p>
          <a:p>
            <a:r>
              <a:rPr lang="en-US" altLang="zh-TW" b="1" dirty="0" smtClean="0">
                <a:solidFill>
                  <a:schemeClr val="accent3">
                    <a:lumMod val="50000"/>
                  </a:schemeClr>
                </a:solidFill>
                <a:latin typeface="+mj-ea"/>
                <a:ea typeface="+mj-ea"/>
              </a:rPr>
              <a:t>             (</a:t>
            </a:r>
            <a:r>
              <a:rPr lang="zh-TW" altLang="en-US" b="1" dirty="0" smtClean="0">
                <a:solidFill>
                  <a:schemeClr val="accent3">
                    <a:lumMod val="50000"/>
                  </a:schemeClr>
                </a:solidFill>
                <a:latin typeface="+mj-ea"/>
                <a:ea typeface="+mj-ea"/>
              </a:rPr>
              <a:t>第二節下課</a:t>
            </a:r>
            <a:r>
              <a:rPr lang="en-US" altLang="zh-TW" b="1" dirty="0" smtClean="0">
                <a:solidFill>
                  <a:schemeClr val="accent3">
                    <a:lumMod val="50000"/>
                  </a:schemeClr>
                </a:solidFill>
                <a:latin typeface="+mj-ea"/>
                <a:ea typeface="+mj-ea"/>
              </a:rPr>
              <a:t>)</a:t>
            </a:r>
            <a:endParaRPr lang="zh-TW" altLang="en-US" b="1" dirty="0">
              <a:solidFill>
                <a:schemeClr val="accent3">
                  <a:lumMod val="50000"/>
                </a:schemeClr>
              </a:solidFill>
              <a:latin typeface="+mj-ea"/>
              <a:ea typeface="+mj-ea"/>
            </a:endParaRPr>
          </a:p>
        </p:txBody>
      </p:sp>
    </p:spTree>
    <p:extLst>
      <p:ext uri="{BB962C8B-B14F-4D97-AF65-F5344CB8AC3E}">
        <p14:creationId xmlns:p14="http://schemas.microsoft.com/office/powerpoint/2010/main" val="4103391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21805"/>
          <a:stretch/>
        </p:blipFill>
        <p:spPr>
          <a:xfrm>
            <a:off x="1907704" y="3388464"/>
            <a:ext cx="3275856" cy="2356522"/>
          </a:xfrm>
          <a:prstGeom prst="rect">
            <a:avLst/>
          </a:prstGeom>
        </p:spPr>
      </p:pic>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橢圓 2"/>
          <p:cNvSpPr/>
          <p:nvPr/>
        </p:nvSpPr>
        <p:spPr>
          <a:xfrm>
            <a:off x="2411760" y="733287"/>
            <a:ext cx="4464496" cy="127810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32" name="文字方塊 31"/>
          <p:cNvSpPr txBox="1"/>
          <p:nvPr/>
        </p:nvSpPr>
        <p:spPr>
          <a:xfrm>
            <a:off x="2657137" y="874071"/>
            <a:ext cx="3973742" cy="1015663"/>
          </a:xfrm>
          <a:prstGeom prst="rect">
            <a:avLst/>
          </a:prstGeom>
          <a:noFill/>
        </p:spPr>
        <p:txBody>
          <a:bodyPr wrap="square" rtlCol="0">
            <a:spAutoFit/>
          </a:bodyPr>
          <a:lstStyle/>
          <a:p>
            <a:pPr algn="ctr"/>
            <a:r>
              <a:rPr lang="zh-TW" altLang="en-US" sz="2000" b="1" dirty="0">
                <a:solidFill>
                  <a:schemeClr val="bg1"/>
                </a:solidFill>
                <a:latin typeface="+mn-ea"/>
                <a:ea typeface="+mn-ea"/>
              </a:rPr>
              <a:t>有了第一筆小資金後</a:t>
            </a:r>
            <a:r>
              <a:rPr lang="zh-TW" altLang="en-US" sz="2000" b="1" dirty="0" smtClean="0">
                <a:solidFill>
                  <a:schemeClr val="bg1"/>
                </a:solidFill>
                <a:latin typeface="+mn-ea"/>
                <a:ea typeface="+mn-ea"/>
              </a:rPr>
              <a:t>，</a:t>
            </a:r>
            <a:endParaRPr lang="en-US" altLang="zh-TW" sz="2000" b="1" dirty="0" smtClean="0">
              <a:solidFill>
                <a:schemeClr val="bg1"/>
              </a:solidFill>
              <a:latin typeface="+mn-ea"/>
              <a:ea typeface="+mn-ea"/>
            </a:endParaRPr>
          </a:p>
          <a:p>
            <a:pPr algn="ctr"/>
            <a:r>
              <a:rPr lang="zh-TW" altLang="en-US" sz="2000" b="1" dirty="0" smtClean="0">
                <a:solidFill>
                  <a:schemeClr val="bg1"/>
                </a:solidFill>
                <a:latin typeface="+mn-ea"/>
                <a:ea typeface="+mn-ea"/>
              </a:rPr>
              <a:t>我們開始展開</a:t>
            </a:r>
            <a:endParaRPr lang="en-US" altLang="zh-TW" sz="2000" b="1" dirty="0" smtClean="0">
              <a:solidFill>
                <a:schemeClr val="bg1"/>
              </a:solidFill>
              <a:latin typeface="+mn-ea"/>
              <a:ea typeface="+mn-ea"/>
            </a:endParaRPr>
          </a:p>
          <a:p>
            <a:pPr algn="ctr"/>
            <a:r>
              <a:rPr lang="zh-TW" altLang="zh-TW" sz="2000" b="1" dirty="0" smtClean="0">
                <a:solidFill>
                  <a:schemeClr val="bg1"/>
                </a:solidFill>
                <a:latin typeface="+mn-ea"/>
                <a:ea typeface="+mn-ea"/>
              </a:rPr>
              <a:t>「</a:t>
            </a:r>
            <a:r>
              <a:rPr lang="zh-TW" altLang="en-US" sz="2000" b="1" dirty="0">
                <a:solidFill>
                  <a:schemeClr val="bg1"/>
                </a:solidFill>
                <a:latin typeface="+mn-ea"/>
                <a:ea typeface="+mn-ea"/>
              </a:rPr>
              <a:t>鬆餅故事屋</a:t>
            </a:r>
            <a:r>
              <a:rPr lang="zh-TW" altLang="zh-TW" sz="2000" b="1" dirty="0">
                <a:solidFill>
                  <a:schemeClr val="bg1"/>
                </a:solidFill>
                <a:latin typeface="+mn-ea"/>
                <a:ea typeface="+mn-ea"/>
              </a:rPr>
              <a:t>」</a:t>
            </a:r>
            <a:r>
              <a:rPr lang="zh-TW" altLang="en-US" sz="2000" b="1" dirty="0" smtClean="0">
                <a:solidFill>
                  <a:schemeClr val="bg1"/>
                </a:solidFill>
                <a:latin typeface="+mn-ea"/>
                <a:ea typeface="+mn-ea"/>
              </a:rPr>
              <a:t>行動劇</a:t>
            </a:r>
            <a:endParaRPr lang="zh-TW" altLang="en-US" sz="2000" b="1" dirty="0">
              <a:solidFill>
                <a:schemeClr val="bg1"/>
              </a:solidFill>
              <a:latin typeface="+mn-ea"/>
              <a:ea typeface="+mn-ea"/>
            </a:endParaRPr>
          </a:p>
        </p:txBody>
      </p:sp>
      <p:pic>
        <p:nvPicPr>
          <p:cNvPr id="5" name="圖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4048" y="2114065"/>
            <a:ext cx="3994704" cy="2996028"/>
          </a:xfrm>
          <a:prstGeom prst="rect">
            <a:avLst/>
          </a:prstGeom>
          <a:ln w="19050">
            <a:solidFill>
              <a:schemeClr val="bg1"/>
            </a:solidFill>
          </a:ln>
        </p:spPr>
      </p:pic>
      <p:sp>
        <p:nvSpPr>
          <p:cNvPr id="33" name="橢圓形圖說文字 32"/>
          <p:cNvSpPr/>
          <p:nvPr/>
        </p:nvSpPr>
        <p:spPr>
          <a:xfrm>
            <a:off x="5868144" y="5250426"/>
            <a:ext cx="3024336" cy="1409083"/>
          </a:xfrm>
          <a:prstGeom prst="wedgeEllipseCallout">
            <a:avLst>
              <a:gd name="adj1" fmla="val 1004"/>
              <a:gd name="adj2" fmla="val -74199"/>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6" name="文字方塊 1"/>
          <p:cNvSpPr txBox="1">
            <a:spLocks noChangeArrowheads="1"/>
          </p:cNvSpPr>
          <p:nvPr/>
        </p:nvSpPr>
        <p:spPr bwMode="auto">
          <a:xfrm>
            <a:off x="6300192" y="5493302"/>
            <a:ext cx="21602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a:solidFill>
                  <a:schemeClr val="accent3">
                    <a:lumMod val="50000"/>
                  </a:schemeClr>
                </a:solidFill>
                <a:latin typeface="+mj-ea"/>
              </a:rPr>
              <a:t>想不到</a:t>
            </a:r>
            <a:r>
              <a:rPr lang="zh-TW" altLang="en-US" sz="1800" b="1" dirty="0" smtClean="0">
                <a:solidFill>
                  <a:schemeClr val="accent3">
                    <a:lumMod val="50000"/>
                  </a:schemeClr>
                </a:solidFill>
                <a:latin typeface="+mj-ea"/>
              </a:rPr>
              <a:t>空前絕後</a:t>
            </a:r>
            <a:r>
              <a:rPr lang="zh-TW" altLang="en-US" sz="1800" b="1" dirty="0">
                <a:solidFill>
                  <a:schemeClr val="accent3">
                    <a:lumMod val="50000"/>
                  </a:schemeClr>
                </a:solidFill>
                <a:latin typeface="+mj-ea"/>
              </a:rPr>
              <a:t>的熱烈</a:t>
            </a:r>
            <a:r>
              <a:rPr lang="en-US" altLang="zh-TW" sz="1800" b="1" dirty="0" smtClean="0">
                <a:solidFill>
                  <a:schemeClr val="accent3">
                    <a:lumMod val="50000"/>
                  </a:schemeClr>
                </a:solidFill>
                <a:latin typeface="+mj-ea"/>
              </a:rPr>
              <a:t>!!</a:t>
            </a:r>
            <a:r>
              <a:rPr lang="zh-TW" altLang="en-US" sz="1800" b="1" dirty="0" smtClean="0">
                <a:solidFill>
                  <a:schemeClr val="accent3">
                    <a:lumMod val="50000"/>
                  </a:schemeClr>
                </a:solidFill>
                <a:latin typeface="+mj-ea"/>
                <a:ea typeface="+mj-ea"/>
              </a:rPr>
              <a:t>人潮擠爆夢幻天堂</a:t>
            </a:r>
            <a:r>
              <a:rPr lang="en-US" altLang="zh-TW" sz="1800" b="1" dirty="0" smtClean="0">
                <a:solidFill>
                  <a:schemeClr val="accent3">
                    <a:lumMod val="50000"/>
                  </a:schemeClr>
                </a:solidFill>
                <a:latin typeface="+mj-ea"/>
                <a:ea typeface="+mj-ea"/>
              </a:rPr>
              <a:t>!</a:t>
            </a:r>
            <a:endParaRPr lang="zh-TW" altLang="en-US" sz="1800" b="1" dirty="0">
              <a:solidFill>
                <a:schemeClr val="accent3">
                  <a:lumMod val="50000"/>
                </a:schemeClr>
              </a:solidFill>
              <a:latin typeface="+mj-ea"/>
              <a:ea typeface="+mj-ea"/>
            </a:endParaRPr>
          </a:p>
        </p:txBody>
      </p:sp>
    </p:spTree>
    <p:extLst>
      <p:ext uri="{BB962C8B-B14F-4D97-AF65-F5344CB8AC3E}">
        <p14:creationId xmlns:p14="http://schemas.microsoft.com/office/powerpoint/2010/main" val="2520543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t="23080" r="19904"/>
          <a:stretch/>
        </p:blipFill>
        <p:spPr>
          <a:xfrm>
            <a:off x="3347864" y="2492896"/>
            <a:ext cx="5541755" cy="3991498"/>
          </a:xfrm>
          <a:prstGeom prst="rect">
            <a:avLst/>
          </a:prstGeom>
        </p:spPr>
      </p:pic>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橢圓 2"/>
          <p:cNvSpPr/>
          <p:nvPr/>
        </p:nvSpPr>
        <p:spPr>
          <a:xfrm>
            <a:off x="2411760" y="733287"/>
            <a:ext cx="4464496" cy="127810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34" name="橢圓形圖說文字 33"/>
          <p:cNvSpPr/>
          <p:nvPr/>
        </p:nvSpPr>
        <p:spPr>
          <a:xfrm rot="20809798">
            <a:off x="1598149" y="2878667"/>
            <a:ext cx="2146300" cy="1235604"/>
          </a:xfrm>
          <a:prstGeom prst="wedgeEllipseCallout">
            <a:avLst>
              <a:gd name="adj1" fmla="val 21218"/>
              <a:gd name="adj2" fmla="val 103151"/>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5" name="文字方塊 1"/>
          <p:cNvSpPr txBox="1">
            <a:spLocks noChangeArrowheads="1"/>
          </p:cNvSpPr>
          <p:nvPr/>
        </p:nvSpPr>
        <p:spPr bwMode="auto">
          <a:xfrm rot="20599530">
            <a:off x="1724422" y="3100489"/>
            <a:ext cx="19002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smtClean="0">
                <a:solidFill>
                  <a:schemeClr val="accent3">
                    <a:lumMod val="50000"/>
                  </a:schemeClr>
                </a:solidFill>
                <a:latin typeface="+mj-ea"/>
                <a:ea typeface="+mj-ea"/>
              </a:rPr>
              <a:t>校長、前後任會長也都一起來響應支持</a:t>
            </a:r>
            <a:r>
              <a:rPr lang="en-US" altLang="zh-TW" sz="1800" b="1" dirty="0" smtClean="0">
                <a:solidFill>
                  <a:schemeClr val="accent3">
                    <a:lumMod val="50000"/>
                  </a:schemeClr>
                </a:solidFill>
                <a:latin typeface="+mj-ea"/>
                <a:ea typeface="+mj-ea"/>
              </a:rPr>
              <a:t>!</a:t>
            </a:r>
            <a:endParaRPr lang="zh-TW" altLang="en-US" sz="1800" b="1" dirty="0">
              <a:solidFill>
                <a:schemeClr val="accent3">
                  <a:lumMod val="50000"/>
                </a:schemeClr>
              </a:solidFill>
              <a:latin typeface="+mj-ea"/>
              <a:ea typeface="+mj-ea"/>
            </a:endParaRPr>
          </a:p>
        </p:txBody>
      </p:sp>
      <p:sp>
        <p:nvSpPr>
          <p:cNvPr id="36" name="文字方塊 35"/>
          <p:cNvSpPr txBox="1"/>
          <p:nvPr/>
        </p:nvSpPr>
        <p:spPr>
          <a:xfrm>
            <a:off x="2657137" y="874071"/>
            <a:ext cx="3973742" cy="1015663"/>
          </a:xfrm>
          <a:prstGeom prst="rect">
            <a:avLst/>
          </a:prstGeom>
          <a:noFill/>
        </p:spPr>
        <p:txBody>
          <a:bodyPr wrap="square" rtlCol="0">
            <a:spAutoFit/>
          </a:bodyPr>
          <a:lstStyle/>
          <a:p>
            <a:pPr algn="ctr"/>
            <a:r>
              <a:rPr lang="zh-TW" altLang="en-US" sz="2000" b="1" dirty="0">
                <a:solidFill>
                  <a:schemeClr val="bg1"/>
                </a:solidFill>
                <a:latin typeface="+mn-ea"/>
                <a:ea typeface="+mn-ea"/>
              </a:rPr>
              <a:t>有了第一筆小資金後</a:t>
            </a:r>
            <a:r>
              <a:rPr lang="zh-TW" altLang="en-US" sz="2000" b="1" dirty="0" smtClean="0">
                <a:solidFill>
                  <a:schemeClr val="bg1"/>
                </a:solidFill>
                <a:latin typeface="+mn-ea"/>
                <a:ea typeface="+mn-ea"/>
              </a:rPr>
              <a:t>，</a:t>
            </a:r>
            <a:endParaRPr lang="en-US" altLang="zh-TW" sz="2000" b="1" dirty="0" smtClean="0">
              <a:solidFill>
                <a:schemeClr val="bg1"/>
              </a:solidFill>
              <a:latin typeface="+mn-ea"/>
              <a:ea typeface="+mn-ea"/>
            </a:endParaRPr>
          </a:p>
          <a:p>
            <a:pPr algn="ctr"/>
            <a:r>
              <a:rPr lang="zh-TW" altLang="en-US" sz="2000" b="1" dirty="0" smtClean="0">
                <a:solidFill>
                  <a:schemeClr val="bg1"/>
                </a:solidFill>
                <a:latin typeface="+mn-ea"/>
                <a:ea typeface="+mn-ea"/>
              </a:rPr>
              <a:t>我們開始展開</a:t>
            </a:r>
            <a:endParaRPr lang="en-US" altLang="zh-TW" sz="2000" b="1" dirty="0" smtClean="0">
              <a:solidFill>
                <a:schemeClr val="bg1"/>
              </a:solidFill>
              <a:latin typeface="+mn-ea"/>
              <a:ea typeface="+mn-ea"/>
            </a:endParaRPr>
          </a:p>
          <a:p>
            <a:pPr algn="ctr"/>
            <a:r>
              <a:rPr lang="zh-TW" altLang="zh-TW" sz="2000" b="1" dirty="0" smtClean="0">
                <a:solidFill>
                  <a:schemeClr val="bg1"/>
                </a:solidFill>
                <a:latin typeface="+mn-ea"/>
                <a:ea typeface="+mn-ea"/>
              </a:rPr>
              <a:t>「</a:t>
            </a:r>
            <a:r>
              <a:rPr lang="zh-TW" altLang="en-US" sz="2000" b="1" dirty="0">
                <a:solidFill>
                  <a:schemeClr val="bg1"/>
                </a:solidFill>
                <a:latin typeface="+mn-ea"/>
                <a:ea typeface="+mn-ea"/>
              </a:rPr>
              <a:t>鬆餅故事屋</a:t>
            </a:r>
            <a:r>
              <a:rPr lang="zh-TW" altLang="zh-TW" sz="2000" b="1" dirty="0">
                <a:solidFill>
                  <a:schemeClr val="bg1"/>
                </a:solidFill>
                <a:latin typeface="+mn-ea"/>
                <a:ea typeface="+mn-ea"/>
              </a:rPr>
              <a:t>」</a:t>
            </a:r>
            <a:r>
              <a:rPr lang="zh-TW" altLang="en-US" sz="2000" b="1" dirty="0" smtClean="0">
                <a:solidFill>
                  <a:schemeClr val="bg1"/>
                </a:solidFill>
                <a:latin typeface="+mn-ea"/>
                <a:ea typeface="+mn-ea"/>
              </a:rPr>
              <a:t>行動劇</a:t>
            </a:r>
            <a:endParaRPr lang="zh-TW" altLang="en-US" sz="2000" b="1" dirty="0">
              <a:solidFill>
                <a:schemeClr val="bg1"/>
              </a:solidFill>
              <a:latin typeface="+mn-ea"/>
              <a:ea typeface="+mn-ea"/>
            </a:endParaRPr>
          </a:p>
        </p:txBody>
      </p:sp>
    </p:spTree>
    <p:extLst>
      <p:ext uri="{BB962C8B-B14F-4D97-AF65-F5344CB8AC3E}">
        <p14:creationId xmlns:p14="http://schemas.microsoft.com/office/powerpoint/2010/main" val="2696073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圖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671" y="1977857"/>
            <a:ext cx="3989952" cy="2992464"/>
          </a:xfrm>
          <a:prstGeom prst="rect">
            <a:avLst/>
          </a:prstGeom>
        </p:spPr>
      </p:pic>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橢圓 2"/>
          <p:cNvSpPr/>
          <p:nvPr/>
        </p:nvSpPr>
        <p:spPr>
          <a:xfrm>
            <a:off x="2411760" y="733287"/>
            <a:ext cx="4464496" cy="127810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32" name="文字方塊 31"/>
          <p:cNvSpPr txBox="1"/>
          <p:nvPr/>
        </p:nvSpPr>
        <p:spPr>
          <a:xfrm>
            <a:off x="2657137" y="874071"/>
            <a:ext cx="3973742" cy="1015663"/>
          </a:xfrm>
          <a:prstGeom prst="rect">
            <a:avLst/>
          </a:prstGeom>
          <a:noFill/>
        </p:spPr>
        <p:txBody>
          <a:bodyPr wrap="square" rtlCol="0">
            <a:spAutoFit/>
          </a:bodyPr>
          <a:lstStyle/>
          <a:p>
            <a:pPr algn="ctr"/>
            <a:r>
              <a:rPr lang="zh-TW" altLang="en-US" sz="2000" b="1" dirty="0">
                <a:solidFill>
                  <a:schemeClr val="bg1"/>
                </a:solidFill>
                <a:latin typeface="+mn-ea"/>
                <a:ea typeface="+mn-ea"/>
              </a:rPr>
              <a:t>有了第一筆小資金後</a:t>
            </a:r>
            <a:r>
              <a:rPr lang="zh-TW" altLang="en-US" sz="2000" b="1" dirty="0" smtClean="0">
                <a:solidFill>
                  <a:schemeClr val="bg1"/>
                </a:solidFill>
                <a:latin typeface="+mn-ea"/>
                <a:ea typeface="+mn-ea"/>
              </a:rPr>
              <a:t>，</a:t>
            </a:r>
            <a:endParaRPr lang="en-US" altLang="zh-TW" sz="2000" b="1" dirty="0" smtClean="0">
              <a:solidFill>
                <a:schemeClr val="bg1"/>
              </a:solidFill>
              <a:latin typeface="+mn-ea"/>
              <a:ea typeface="+mn-ea"/>
            </a:endParaRPr>
          </a:p>
          <a:p>
            <a:pPr algn="ctr"/>
            <a:r>
              <a:rPr lang="zh-TW" altLang="en-US" sz="2000" b="1" dirty="0" smtClean="0">
                <a:solidFill>
                  <a:schemeClr val="bg1"/>
                </a:solidFill>
                <a:latin typeface="+mn-ea"/>
                <a:ea typeface="+mn-ea"/>
              </a:rPr>
              <a:t>我們開始展開</a:t>
            </a:r>
            <a:endParaRPr lang="en-US" altLang="zh-TW" sz="2000" b="1" dirty="0" smtClean="0">
              <a:solidFill>
                <a:schemeClr val="bg1"/>
              </a:solidFill>
              <a:latin typeface="+mn-ea"/>
              <a:ea typeface="+mn-ea"/>
            </a:endParaRPr>
          </a:p>
          <a:p>
            <a:pPr algn="ctr"/>
            <a:r>
              <a:rPr lang="zh-TW" altLang="zh-TW" sz="2000" b="1" dirty="0" smtClean="0">
                <a:solidFill>
                  <a:schemeClr val="bg1"/>
                </a:solidFill>
                <a:latin typeface="+mn-ea"/>
                <a:ea typeface="+mn-ea"/>
              </a:rPr>
              <a:t>「</a:t>
            </a:r>
            <a:r>
              <a:rPr lang="zh-TW" altLang="en-US" sz="2000" b="1" dirty="0">
                <a:solidFill>
                  <a:schemeClr val="bg1"/>
                </a:solidFill>
                <a:latin typeface="+mn-ea"/>
                <a:ea typeface="+mn-ea"/>
              </a:rPr>
              <a:t>鬆餅故事屋</a:t>
            </a:r>
            <a:r>
              <a:rPr lang="zh-TW" altLang="zh-TW" sz="2000" b="1" dirty="0">
                <a:solidFill>
                  <a:schemeClr val="bg1"/>
                </a:solidFill>
                <a:latin typeface="+mn-ea"/>
                <a:ea typeface="+mn-ea"/>
              </a:rPr>
              <a:t>」</a:t>
            </a:r>
            <a:r>
              <a:rPr lang="zh-TW" altLang="en-US" sz="2000" b="1" dirty="0" smtClean="0">
                <a:solidFill>
                  <a:schemeClr val="bg1"/>
                </a:solidFill>
                <a:latin typeface="+mn-ea"/>
                <a:ea typeface="+mn-ea"/>
              </a:rPr>
              <a:t>行動劇</a:t>
            </a:r>
            <a:endParaRPr lang="zh-TW" altLang="en-US" sz="2000" b="1" dirty="0">
              <a:solidFill>
                <a:schemeClr val="bg1"/>
              </a:solidFill>
              <a:latin typeface="+mn-ea"/>
              <a:ea typeface="+mn-ea"/>
            </a:endParaRPr>
          </a:p>
        </p:txBody>
      </p:sp>
      <p:pic>
        <p:nvPicPr>
          <p:cNvPr id="6" name="圖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3611" y="3876639"/>
            <a:ext cx="3821052" cy="2865789"/>
          </a:xfrm>
          <a:prstGeom prst="rect">
            <a:avLst/>
          </a:prstGeom>
          <a:ln w="19050">
            <a:solidFill>
              <a:schemeClr val="bg1"/>
            </a:solidFill>
          </a:ln>
        </p:spPr>
      </p:pic>
      <p:sp>
        <p:nvSpPr>
          <p:cNvPr id="34" name="橢圓形圖說文字 33"/>
          <p:cNvSpPr/>
          <p:nvPr/>
        </p:nvSpPr>
        <p:spPr>
          <a:xfrm rot="21247086">
            <a:off x="2209898" y="2368427"/>
            <a:ext cx="2468911" cy="1041400"/>
          </a:xfrm>
          <a:prstGeom prst="wedgeEllipseCallout">
            <a:avLst>
              <a:gd name="adj1" fmla="val -15121"/>
              <a:gd name="adj2" fmla="val 118061"/>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5" name="文字方塊 1"/>
          <p:cNvSpPr txBox="1">
            <a:spLocks noChangeArrowheads="1"/>
          </p:cNvSpPr>
          <p:nvPr/>
        </p:nvSpPr>
        <p:spPr bwMode="auto">
          <a:xfrm rot="21196943">
            <a:off x="2379765" y="2576441"/>
            <a:ext cx="20907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a:solidFill>
                  <a:schemeClr val="accent3">
                    <a:lumMod val="50000"/>
                  </a:schemeClr>
                </a:solidFill>
                <a:latin typeface="+mj-ea"/>
                <a:ea typeface="+mj-ea"/>
              </a:rPr>
              <a:t>看</a:t>
            </a:r>
            <a:r>
              <a:rPr lang="zh-TW" altLang="en-US" sz="1800" b="1" dirty="0" smtClean="0">
                <a:solidFill>
                  <a:schemeClr val="accent3">
                    <a:lumMod val="50000"/>
                  </a:schemeClr>
                </a:solidFill>
                <a:latin typeface="+mj-ea"/>
                <a:ea typeface="+mj-ea"/>
              </a:rPr>
              <a:t>完戲劇還有有獎徵答送鬆餅</a:t>
            </a:r>
            <a:r>
              <a:rPr lang="en-US" altLang="zh-TW" sz="1800" b="1" dirty="0" smtClean="0">
                <a:solidFill>
                  <a:schemeClr val="accent3">
                    <a:lumMod val="50000"/>
                  </a:schemeClr>
                </a:solidFill>
                <a:latin typeface="+mj-ea"/>
                <a:ea typeface="+mj-ea"/>
              </a:rPr>
              <a:t>!</a:t>
            </a:r>
            <a:endParaRPr lang="zh-TW" altLang="en-US" sz="1800" b="1" dirty="0">
              <a:solidFill>
                <a:schemeClr val="accent3">
                  <a:lumMod val="50000"/>
                </a:schemeClr>
              </a:solidFill>
              <a:latin typeface="+mj-ea"/>
              <a:ea typeface="+mj-ea"/>
            </a:endParaRPr>
          </a:p>
        </p:txBody>
      </p:sp>
      <p:sp>
        <p:nvSpPr>
          <p:cNvPr id="33" name="矩形 32"/>
          <p:cNvSpPr/>
          <p:nvPr/>
        </p:nvSpPr>
        <p:spPr>
          <a:xfrm>
            <a:off x="5654175" y="5319157"/>
            <a:ext cx="3489825" cy="923330"/>
          </a:xfrm>
          <a:prstGeom prst="rect">
            <a:avLst/>
          </a:prstGeom>
        </p:spPr>
        <p:txBody>
          <a:bodyPr wrap="square">
            <a:spAutoFit/>
          </a:bodyPr>
          <a:lstStyle/>
          <a:p>
            <a:r>
              <a:rPr lang="zh-TW" altLang="en-US" dirty="0" smtClean="0">
                <a:latin typeface="華康方圓體W7" panose="040B0709000000000000" pitchFamily="81" charset="-120"/>
                <a:ea typeface="華康方圓體W7" panose="040B0709000000000000" pitchFamily="81" charset="-120"/>
              </a:rPr>
              <a:t>鬆餅故事屋夢幻天堂演出 </a:t>
            </a:r>
            <a:endParaRPr lang="en-US" altLang="zh-TW" dirty="0" smtClean="0">
              <a:latin typeface="華康方圓體W7" panose="040B0709000000000000" pitchFamily="81" charset="-120"/>
              <a:ea typeface="華康方圓體W7" panose="040B0709000000000000" pitchFamily="81" charset="-120"/>
            </a:endParaRPr>
          </a:p>
          <a:p>
            <a:r>
              <a:rPr lang="en-US" altLang="zh-TW" dirty="0" smtClean="0">
                <a:latin typeface="華康方圓體W7" panose="040B0709000000000000" pitchFamily="81" charset="-120"/>
                <a:ea typeface="華康方圓體W7" panose="040B0709000000000000" pitchFamily="81" charset="-120"/>
              </a:rPr>
              <a:t>(</a:t>
            </a:r>
            <a:r>
              <a:rPr lang="zh-TW" altLang="en-US" dirty="0" smtClean="0">
                <a:latin typeface="華康方圓體W7" panose="040B0709000000000000" pitchFamily="81" charset="-120"/>
                <a:ea typeface="華康方圓體W7" panose="040B0709000000000000" pitchFamily="81" charset="-120"/>
              </a:rPr>
              <a:t>影片網址</a:t>
            </a:r>
            <a:r>
              <a:rPr lang="en-US" altLang="zh-TW" dirty="0" smtClean="0">
                <a:latin typeface="華康方圓體W7" panose="040B0709000000000000" pitchFamily="81" charset="-120"/>
                <a:ea typeface="華康方圓體W7" panose="040B0709000000000000" pitchFamily="81" charset="-120"/>
              </a:rPr>
              <a:t>)</a:t>
            </a:r>
            <a:r>
              <a:rPr lang="zh-TW" altLang="en-US" dirty="0" smtClean="0">
                <a:latin typeface="華康方圓體W7" panose="040B0709000000000000" pitchFamily="81" charset="-120"/>
                <a:ea typeface="華康方圓體W7" panose="040B0709000000000000" pitchFamily="81" charset="-120"/>
              </a:rPr>
              <a:t>：</a:t>
            </a:r>
            <a:endParaRPr lang="en-US" altLang="zh-TW" dirty="0" smtClean="0">
              <a:latin typeface="華康方圓體W7" panose="040B0709000000000000" pitchFamily="81" charset="-120"/>
              <a:ea typeface="華康方圓體W7" panose="040B0709000000000000" pitchFamily="81" charset="-120"/>
            </a:endParaRPr>
          </a:p>
          <a:p>
            <a:r>
              <a:rPr lang="en-US" altLang="zh-TW" dirty="0">
                <a:hlinkClick r:id="rId8"/>
              </a:rPr>
              <a:t>https://</a:t>
            </a:r>
            <a:r>
              <a:rPr lang="en-US" altLang="zh-TW" dirty="0" smtClean="0">
                <a:hlinkClick r:id="rId8"/>
              </a:rPr>
              <a:t>youtu.be/NdWjc0Zn7oc</a:t>
            </a:r>
            <a:endParaRPr lang="en-US" altLang="zh-TW" dirty="0" smtClean="0"/>
          </a:p>
        </p:txBody>
      </p:sp>
    </p:spTree>
    <p:extLst>
      <p:ext uri="{BB962C8B-B14F-4D97-AF65-F5344CB8AC3E}">
        <p14:creationId xmlns:p14="http://schemas.microsoft.com/office/powerpoint/2010/main" val="20306807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文字方塊 2"/>
          <p:cNvSpPr txBox="1">
            <a:spLocks noChangeArrowheads="1"/>
          </p:cNvSpPr>
          <p:nvPr/>
        </p:nvSpPr>
        <p:spPr bwMode="auto">
          <a:xfrm>
            <a:off x="1104908" y="4221088"/>
            <a:ext cx="803909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spcBef>
                <a:spcPct val="0"/>
              </a:spcBef>
              <a:buNone/>
            </a:pPr>
            <a:r>
              <a:rPr kumimoji="0" lang="en-US" altLang="zh-TW" sz="1800" b="1" dirty="0" smtClean="0">
                <a:latin typeface="+mn-ea"/>
                <a:ea typeface="+mn-ea"/>
              </a:rPr>
              <a:t>【</a:t>
            </a:r>
            <a:r>
              <a:rPr kumimoji="0" lang="zh-TW" altLang="en-US" sz="1800" b="1" dirty="0" smtClean="0">
                <a:latin typeface="+mn-ea"/>
                <a:ea typeface="+mn-ea"/>
              </a:rPr>
              <a:t>鎮平</a:t>
            </a:r>
            <a:r>
              <a:rPr kumimoji="0" lang="zh-TW" altLang="zh-TW" sz="1800" b="1" dirty="0" smtClean="0">
                <a:latin typeface="+mn-ea"/>
                <a:ea typeface="+mn-ea"/>
              </a:rPr>
              <a:t>國小</a:t>
            </a:r>
            <a:r>
              <a:rPr kumimoji="0" lang="en-US" altLang="zh-TW" sz="1800" b="1" dirty="0" smtClean="0">
                <a:latin typeface="+mn-ea"/>
                <a:ea typeface="+mn-ea"/>
              </a:rPr>
              <a:t>】</a:t>
            </a:r>
            <a:r>
              <a:rPr kumimoji="0" lang="zh-TW" altLang="en-US" sz="1800" dirty="0" smtClean="0">
                <a:latin typeface="+mn-ea"/>
                <a:ea typeface="+mn-ea"/>
              </a:rPr>
              <a:t>位居</a:t>
            </a:r>
            <a:r>
              <a:rPr kumimoji="0" lang="zh-TW" altLang="en-US" sz="1800" dirty="0">
                <a:latin typeface="+mn-ea"/>
                <a:ea typeface="+mn-ea"/>
              </a:rPr>
              <a:t>臺中市南屯區</a:t>
            </a:r>
            <a:r>
              <a:rPr kumimoji="0" lang="zh-TW" altLang="zh-TW" sz="1800" dirty="0">
                <a:latin typeface="+mn-ea"/>
                <a:ea typeface="+mn-ea"/>
              </a:rPr>
              <a:t>，</a:t>
            </a:r>
            <a:r>
              <a:rPr kumimoji="0" lang="zh-TW" altLang="en-US" sz="1800" dirty="0">
                <a:latin typeface="+mn-ea"/>
                <a:ea typeface="+mn-ea"/>
              </a:rPr>
              <a:t>是一所小而美的學校</a:t>
            </a:r>
            <a:r>
              <a:rPr kumimoji="0" lang="en-US" altLang="zh-TW" sz="1800" dirty="0" smtClean="0">
                <a:latin typeface="+mn-ea"/>
                <a:ea typeface="+mn-ea"/>
              </a:rPr>
              <a:t>!</a:t>
            </a:r>
            <a:r>
              <a:rPr kumimoji="0" lang="zh-TW" altLang="en-US" sz="1800" dirty="0" smtClean="0">
                <a:latin typeface="+mn-ea"/>
                <a:ea typeface="+mn-ea"/>
              </a:rPr>
              <a:t>校園</a:t>
            </a:r>
            <a:r>
              <a:rPr kumimoji="0" lang="zh-TW" altLang="en-US" sz="1800" dirty="0">
                <a:latin typeface="+mn-ea"/>
                <a:ea typeface="+mn-ea"/>
              </a:rPr>
              <a:t>綠意盎然</a:t>
            </a:r>
            <a:r>
              <a:rPr kumimoji="0" lang="zh-TW" altLang="zh-TW" sz="1800" dirty="0">
                <a:latin typeface="+mn-ea"/>
                <a:ea typeface="+mn-ea"/>
              </a:rPr>
              <a:t>，</a:t>
            </a:r>
            <a:r>
              <a:rPr kumimoji="0" lang="zh-TW" altLang="en-US" sz="1800" dirty="0">
                <a:latin typeface="+mn-ea"/>
                <a:ea typeface="+mn-ea"/>
              </a:rPr>
              <a:t>遠眺大肚山，山景美，視野好</a:t>
            </a:r>
            <a:r>
              <a:rPr kumimoji="0" lang="en-US" altLang="zh-TW" sz="1800" dirty="0" smtClean="0">
                <a:latin typeface="+mn-ea"/>
                <a:ea typeface="+mn-ea"/>
              </a:rPr>
              <a:t>!</a:t>
            </a:r>
            <a:r>
              <a:rPr kumimoji="0" lang="zh-TW" altLang="en-US" sz="1800" dirty="0" smtClean="0">
                <a:latin typeface="+mn-ea"/>
                <a:ea typeface="+mn-ea"/>
              </a:rPr>
              <a:t> 孩子們非常</a:t>
            </a:r>
            <a:r>
              <a:rPr kumimoji="0" lang="zh-TW" altLang="en-US" sz="1800" dirty="0">
                <a:latin typeface="+mn-ea"/>
                <a:ea typeface="+mn-ea"/>
              </a:rPr>
              <a:t>純樸天真</a:t>
            </a:r>
            <a:r>
              <a:rPr kumimoji="0" lang="en-US" altLang="zh-TW" sz="1800" dirty="0" smtClean="0">
                <a:latin typeface="+mn-ea"/>
                <a:ea typeface="+mn-ea"/>
              </a:rPr>
              <a:t>!</a:t>
            </a:r>
            <a:r>
              <a:rPr kumimoji="0" lang="zh-TW" altLang="zh-TW" sz="1800" dirty="0" smtClean="0">
                <a:latin typeface="+mn-ea"/>
                <a:ea typeface="+mn-ea"/>
              </a:rPr>
              <a:t>「</a:t>
            </a:r>
            <a:r>
              <a:rPr kumimoji="0" lang="zh-TW" altLang="en-US" sz="1800" dirty="0">
                <a:latin typeface="+mn-ea"/>
                <a:ea typeface="+mn-ea"/>
              </a:rPr>
              <a:t>感恩</a:t>
            </a:r>
            <a:r>
              <a:rPr kumimoji="0" lang="zh-TW" altLang="zh-TW" sz="1800" dirty="0">
                <a:latin typeface="+mn-ea"/>
                <a:ea typeface="+mn-ea"/>
              </a:rPr>
              <a:t>」</a:t>
            </a:r>
            <a:r>
              <a:rPr kumimoji="0" lang="zh-TW" altLang="en-US" sz="1800" dirty="0">
                <a:latin typeface="+mn-ea"/>
                <a:ea typeface="+mn-ea"/>
              </a:rPr>
              <a:t>為學校發展願景之一</a:t>
            </a:r>
            <a:r>
              <a:rPr kumimoji="0" lang="zh-TW" altLang="en-US" sz="1800" dirty="0" smtClean="0">
                <a:latin typeface="+mn-ea"/>
                <a:ea typeface="+mn-ea"/>
              </a:rPr>
              <a:t>，希望孩子們都能本著</a:t>
            </a:r>
            <a:r>
              <a:rPr kumimoji="0" lang="zh-TW" altLang="en-US" sz="1800" dirty="0">
                <a:latin typeface="+mn-ea"/>
                <a:ea typeface="+mn-ea"/>
              </a:rPr>
              <a:t>尊重關懷、務本求新的精神</a:t>
            </a:r>
            <a:r>
              <a:rPr kumimoji="0" lang="zh-TW" altLang="en-US" sz="1800" dirty="0" smtClean="0">
                <a:latin typeface="+mn-ea"/>
                <a:ea typeface="+mn-ea"/>
              </a:rPr>
              <a:t>，對</a:t>
            </a:r>
            <a:r>
              <a:rPr kumimoji="0" lang="zh-TW" altLang="en-US" sz="1800" dirty="0">
                <a:latin typeface="+mn-ea"/>
                <a:ea typeface="+mn-ea"/>
              </a:rPr>
              <a:t>周遭的人事物從感恩之心出發</a:t>
            </a:r>
            <a:r>
              <a:rPr kumimoji="0" lang="zh-TW" altLang="en-US" sz="1800" dirty="0" smtClean="0">
                <a:latin typeface="+mn-ea"/>
                <a:ea typeface="+mn-ea"/>
              </a:rPr>
              <a:t>，進而能身體力行進行回饋行動。這群即將畢業的孩子們，從一個烤鬆餅的活動中，感念學校師長們在這六年裡為他們所付出的點點滴滴，決定將這份愛擴大，傳遞給學弟妹們，讓這份愛的奇蹟永不止息。</a:t>
            </a:r>
            <a:endParaRPr kumimoji="0" lang="zh-TW" altLang="zh-TW" sz="1800" dirty="0">
              <a:latin typeface="+mn-ea"/>
              <a:ea typeface="+mn-ea"/>
            </a:endParaRPr>
          </a:p>
        </p:txBody>
      </p:sp>
      <p:pic>
        <p:nvPicPr>
          <p:cNvPr id="8" name="圖片 5" descr="鎮平校門.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84784"/>
            <a:ext cx="4097229" cy="256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橢圓形圖說文字 6"/>
          <p:cNvSpPr/>
          <p:nvPr/>
        </p:nvSpPr>
        <p:spPr>
          <a:xfrm rot="902194">
            <a:off x="4926839" y="1959640"/>
            <a:ext cx="3735387" cy="1630363"/>
          </a:xfrm>
          <a:prstGeom prst="wedgeEllipseCallout">
            <a:avLst>
              <a:gd name="adj1" fmla="val -21071"/>
              <a:gd name="adj2" fmla="val 69598"/>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kumimoji="0" lang="zh-TW" altLang="en-US" sz="3600" b="1" dirty="0">
                <a:solidFill>
                  <a:schemeClr val="accent6">
                    <a:lumMod val="75000"/>
                  </a:schemeClr>
                </a:solidFill>
                <a:latin typeface="標楷體" pitchFamily="65" charset="-120"/>
                <a:ea typeface="標楷體" pitchFamily="65" charset="-120"/>
              </a:rPr>
              <a:t>鬆餅</a:t>
            </a:r>
            <a:r>
              <a:rPr kumimoji="0" lang="zh-TW" altLang="en-US" sz="3600" b="1" dirty="0" smtClean="0">
                <a:solidFill>
                  <a:schemeClr val="accent6">
                    <a:lumMod val="75000"/>
                  </a:schemeClr>
                </a:solidFill>
                <a:latin typeface="標楷體" pitchFamily="65" charset="-120"/>
                <a:ea typeface="標楷體" pitchFamily="65" charset="-120"/>
              </a:rPr>
              <a:t>傳</a:t>
            </a:r>
            <a:r>
              <a:rPr kumimoji="0" lang="zh-TW" altLang="en-US" sz="3600" b="1" dirty="0">
                <a:solidFill>
                  <a:schemeClr val="accent6">
                    <a:lumMod val="75000"/>
                  </a:schemeClr>
                </a:solidFill>
                <a:latin typeface="標楷體" pitchFamily="65" charset="-120"/>
                <a:ea typeface="標楷體" pitchFamily="65" charset="-120"/>
              </a:rPr>
              <a:t>愛  </a:t>
            </a:r>
            <a:r>
              <a:rPr kumimoji="0" lang="zh-TW" altLang="en-US" sz="3600" b="1" dirty="0" smtClean="0">
                <a:solidFill>
                  <a:schemeClr val="accent6">
                    <a:lumMod val="75000"/>
                  </a:schemeClr>
                </a:solidFill>
                <a:latin typeface="標楷體" pitchFamily="65" charset="-120"/>
                <a:ea typeface="標楷體" pitchFamily="65" charset="-120"/>
              </a:rPr>
              <a:t>愛</a:t>
            </a:r>
            <a:r>
              <a:rPr kumimoji="0" lang="en-US" altLang="zh-TW" sz="3600" b="1" dirty="0" smtClean="0">
                <a:solidFill>
                  <a:schemeClr val="accent6">
                    <a:lumMod val="50000"/>
                  </a:schemeClr>
                </a:solidFill>
                <a:latin typeface="標楷體" pitchFamily="65" charset="-120"/>
                <a:ea typeface="標楷體" pitchFamily="65" charset="-120"/>
              </a:rPr>
              <a:t>fun</a:t>
            </a:r>
            <a:r>
              <a:rPr kumimoji="0" lang="zh-TW" altLang="en-US" sz="3600" b="1" dirty="0" smtClean="0">
                <a:solidFill>
                  <a:schemeClr val="accent6">
                    <a:lumMod val="75000"/>
                  </a:schemeClr>
                </a:solidFill>
                <a:latin typeface="標楷體" pitchFamily="65" charset="-120"/>
                <a:ea typeface="標楷體" pitchFamily="65" charset="-120"/>
              </a:rPr>
              <a:t>奇蹟</a:t>
            </a:r>
            <a:endParaRPr kumimoji="0" lang="zh-TW" altLang="en-US" sz="3600" b="1" dirty="0">
              <a:solidFill>
                <a:schemeClr val="accent6">
                  <a:lumMod val="75000"/>
                </a:schemeClr>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t="22086" r="16220"/>
          <a:stretch/>
        </p:blipFill>
        <p:spPr>
          <a:xfrm>
            <a:off x="2339752" y="3727609"/>
            <a:ext cx="3584087" cy="2499869"/>
          </a:xfrm>
          <a:prstGeom prst="rect">
            <a:avLst/>
          </a:prstGeom>
          <a:ln w="19050">
            <a:solidFill>
              <a:schemeClr val="bg1"/>
            </a:solidFill>
          </a:ln>
        </p:spPr>
      </p:pic>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橢圓 2"/>
          <p:cNvSpPr/>
          <p:nvPr/>
        </p:nvSpPr>
        <p:spPr>
          <a:xfrm>
            <a:off x="2411760" y="733287"/>
            <a:ext cx="4464496" cy="127810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33" name="文字方塊 32"/>
          <p:cNvSpPr txBox="1"/>
          <p:nvPr/>
        </p:nvSpPr>
        <p:spPr>
          <a:xfrm>
            <a:off x="2657137" y="874071"/>
            <a:ext cx="3973742" cy="1015663"/>
          </a:xfrm>
          <a:prstGeom prst="rect">
            <a:avLst/>
          </a:prstGeom>
          <a:noFill/>
        </p:spPr>
        <p:txBody>
          <a:bodyPr wrap="square" rtlCol="0">
            <a:spAutoFit/>
          </a:bodyPr>
          <a:lstStyle/>
          <a:p>
            <a:pPr algn="ctr"/>
            <a:r>
              <a:rPr lang="zh-TW" altLang="en-US" sz="2000" b="1" dirty="0">
                <a:solidFill>
                  <a:schemeClr val="bg1"/>
                </a:solidFill>
                <a:latin typeface="+mn-ea"/>
                <a:ea typeface="+mn-ea"/>
              </a:rPr>
              <a:t>有了第一筆小資金後</a:t>
            </a:r>
            <a:r>
              <a:rPr lang="zh-TW" altLang="en-US" sz="2000" b="1" dirty="0" smtClean="0">
                <a:solidFill>
                  <a:schemeClr val="bg1"/>
                </a:solidFill>
                <a:latin typeface="+mn-ea"/>
                <a:ea typeface="+mn-ea"/>
              </a:rPr>
              <a:t>，</a:t>
            </a:r>
            <a:endParaRPr lang="en-US" altLang="zh-TW" sz="2000" b="1" dirty="0" smtClean="0">
              <a:solidFill>
                <a:schemeClr val="bg1"/>
              </a:solidFill>
              <a:latin typeface="+mn-ea"/>
              <a:ea typeface="+mn-ea"/>
            </a:endParaRPr>
          </a:p>
          <a:p>
            <a:pPr algn="ctr"/>
            <a:r>
              <a:rPr lang="zh-TW" altLang="en-US" sz="2000" b="1" dirty="0" smtClean="0">
                <a:solidFill>
                  <a:schemeClr val="bg1"/>
                </a:solidFill>
                <a:latin typeface="+mn-ea"/>
                <a:ea typeface="+mn-ea"/>
              </a:rPr>
              <a:t>我們開始展開</a:t>
            </a:r>
            <a:endParaRPr lang="en-US" altLang="zh-TW" sz="2000" b="1" dirty="0" smtClean="0">
              <a:solidFill>
                <a:schemeClr val="bg1"/>
              </a:solidFill>
              <a:latin typeface="+mn-ea"/>
              <a:ea typeface="+mn-ea"/>
            </a:endParaRPr>
          </a:p>
          <a:p>
            <a:pPr algn="ctr"/>
            <a:r>
              <a:rPr lang="zh-TW" altLang="zh-TW" sz="2000" b="1" dirty="0" smtClean="0">
                <a:solidFill>
                  <a:schemeClr val="bg1"/>
                </a:solidFill>
                <a:latin typeface="+mn-ea"/>
                <a:ea typeface="+mn-ea"/>
              </a:rPr>
              <a:t>「</a:t>
            </a:r>
            <a:r>
              <a:rPr lang="zh-TW" altLang="en-US" sz="2000" b="1" dirty="0">
                <a:solidFill>
                  <a:schemeClr val="bg1"/>
                </a:solidFill>
                <a:latin typeface="+mn-ea"/>
                <a:ea typeface="+mn-ea"/>
              </a:rPr>
              <a:t>鬆餅故事屋</a:t>
            </a:r>
            <a:r>
              <a:rPr lang="zh-TW" altLang="zh-TW" sz="2000" b="1" dirty="0">
                <a:solidFill>
                  <a:schemeClr val="bg1"/>
                </a:solidFill>
                <a:latin typeface="+mn-ea"/>
                <a:ea typeface="+mn-ea"/>
              </a:rPr>
              <a:t>」</a:t>
            </a:r>
            <a:r>
              <a:rPr lang="zh-TW" altLang="en-US" sz="2000" b="1" dirty="0" smtClean="0">
                <a:solidFill>
                  <a:schemeClr val="bg1"/>
                </a:solidFill>
                <a:latin typeface="+mn-ea"/>
                <a:ea typeface="+mn-ea"/>
              </a:rPr>
              <a:t>行動劇</a:t>
            </a:r>
            <a:endParaRPr lang="zh-TW" altLang="en-US" sz="2000" b="1" dirty="0">
              <a:solidFill>
                <a:schemeClr val="bg1"/>
              </a:solidFill>
              <a:latin typeface="+mn-ea"/>
              <a:ea typeface="+mn-ea"/>
            </a:endParaRPr>
          </a:p>
        </p:txBody>
      </p:sp>
      <p:pic>
        <p:nvPicPr>
          <p:cNvPr id="5" name="圖片 4"/>
          <p:cNvPicPr>
            <a:picLocks noChangeAspect="1"/>
          </p:cNvPicPr>
          <p:nvPr/>
        </p:nvPicPr>
        <p:blipFill rotWithShape="1">
          <a:blip r:embed="rId7" cstate="print">
            <a:extLst>
              <a:ext uri="{28A0092B-C50C-407E-A947-70E740481C1C}">
                <a14:useLocalDpi xmlns:a14="http://schemas.microsoft.com/office/drawing/2010/main" val="0"/>
              </a:ext>
            </a:extLst>
          </a:blip>
          <a:srcRect t="34220" r="20970"/>
          <a:stretch/>
        </p:blipFill>
        <p:spPr>
          <a:xfrm>
            <a:off x="5185804" y="2019013"/>
            <a:ext cx="3380904" cy="2110536"/>
          </a:xfrm>
          <a:prstGeom prst="rect">
            <a:avLst/>
          </a:prstGeom>
          <a:ln w="19050">
            <a:solidFill>
              <a:schemeClr val="bg1"/>
            </a:solidFill>
          </a:ln>
        </p:spPr>
      </p:pic>
      <p:sp>
        <p:nvSpPr>
          <p:cNvPr id="34" name="橢圓形圖說文字 33"/>
          <p:cNvSpPr/>
          <p:nvPr/>
        </p:nvSpPr>
        <p:spPr>
          <a:xfrm>
            <a:off x="5997291" y="4413814"/>
            <a:ext cx="2183936" cy="1175425"/>
          </a:xfrm>
          <a:prstGeom prst="wedgeEllipseCallout">
            <a:avLst>
              <a:gd name="adj1" fmla="val -1"/>
              <a:gd name="adj2" fmla="val -80042"/>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5" name="文字方塊 1"/>
          <p:cNvSpPr txBox="1">
            <a:spLocks noChangeArrowheads="1"/>
          </p:cNvSpPr>
          <p:nvPr/>
        </p:nvSpPr>
        <p:spPr bwMode="auto">
          <a:xfrm>
            <a:off x="6280959" y="4654376"/>
            <a:ext cx="19002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smtClean="0">
                <a:solidFill>
                  <a:schemeClr val="accent3">
                    <a:lumMod val="50000"/>
                  </a:schemeClr>
                </a:solidFill>
                <a:latin typeface="+mj-ea"/>
                <a:ea typeface="+mj-ea"/>
              </a:rPr>
              <a:t>沒有得到鬆餅，露出失落的眼神</a:t>
            </a:r>
            <a:r>
              <a:rPr lang="en-US" altLang="zh-TW" sz="1800" b="1" dirty="0" smtClean="0">
                <a:solidFill>
                  <a:schemeClr val="accent3">
                    <a:lumMod val="50000"/>
                  </a:schemeClr>
                </a:solidFill>
                <a:latin typeface="+mj-ea"/>
                <a:ea typeface="+mj-ea"/>
              </a:rPr>
              <a:t>!</a:t>
            </a:r>
            <a:endParaRPr lang="zh-TW" altLang="en-US" sz="1800" b="1" dirty="0">
              <a:solidFill>
                <a:schemeClr val="accent3">
                  <a:lumMod val="50000"/>
                </a:schemeClr>
              </a:solidFill>
              <a:latin typeface="+mj-ea"/>
              <a:ea typeface="+mj-ea"/>
            </a:endParaRPr>
          </a:p>
        </p:txBody>
      </p:sp>
    </p:spTree>
    <p:extLst>
      <p:ext uri="{BB962C8B-B14F-4D97-AF65-F5344CB8AC3E}">
        <p14:creationId xmlns:p14="http://schemas.microsoft.com/office/powerpoint/2010/main" val="39004191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r="9558"/>
          <a:stretch/>
        </p:blipFill>
        <p:spPr>
          <a:xfrm>
            <a:off x="1942253" y="2119445"/>
            <a:ext cx="4200151" cy="2612255"/>
          </a:xfrm>
          <a:prstGeom prst="rect">
            <a:avLst/>
          </a:prstGeom>
          <a:ln w="19050">
            <a:solidFill>
              <a:schemeClr val="bg1"/>
            </a:solidFill>
          </a:ln>
        </p:spPr>
      </p:pic>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橢圓 2"/>
          <p:cNvSpPr/>
          <p:nvPr/>
        </p:nvSpPr>
        <p:spPr>
          <a:xfrm>
            <a:off x="2411760" y="733287"/>
            <a:ext cx="4464496" cy="127810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34" name="橢圓形圖說文字 33"/>
          <p:cNvSpPr/>
          <p:nvPr/>
        </p:nvSpPr>
        <p:spPr>
          <a:xfrm rot="507062">
            <a:off x="6216320" y="2297013"/>
            <a:ext cx="2732593" cy="1041400"/>
          </a:xfrm>
          <a:prstGeom prst="wedgeEllipseCallout">
            <a:avLst>
              <a:gd name="adj1" fmla="val -46083"/>
              <a:gd name="adj2" fmla="val 92985"/>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5" name="文字方塊 1"/>
          <p:cNvSpPr txBox="1">
            <a:spLocks noChangeArrowheads="1"/>
          </p:cNvSpPr>
          <p:nvPr/>
        </p:nvSpPr>
        <p:spPr bwMode="auto">
          <a:xfrm rot="853956">
            <a:off x="6561818" y="2523529"/>
            <a:ext cx="233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smtClean="0">
                <a:solidFill>
                  <a:schemeClr val="accent3">
                    <a:lumMod val="50000"/>
                  </a:schemeClr>
                </a:solidFill>
                <a:latin typeface="+mn-ea"/>
                <a:ea typeface="+mn-ea"/>
              </a:rPr>
              <a:t>發起</a:t>
            </a:r>
            <a:r>
              <a:rPr lang="zh-TW" altLang="en-US" sz="1800" b="1" dirty="0">
                <a:solidFill>
                  <a:schemeClr val="accent3">
                    <a:lumMod val="50000"/>
                  </a:schemeClr>
                </a:solidFill>
                <a:latin typeface="+mn-ea"/>
                <a:ea typeface="+mn-ea"/>
              </a:rPr>
              <a:t>一塊鬆餅</a:t>
            </a:r>
            <a:r>
              <a:rPr lang="en-US" altLang="zh-TW" sz="1800" b="1" dirty="0">
                <a:solidFill>
                  <a:schemeClr val="accent3">
                    <a:lumMod val="50000"/>
                  </a:schemeClr>
                </a:solidFill>
                <a:latin typeface="+mn-ea"/>
                <a:ea typeface="+mn-ea"/>
              </a:rPr>
              <a:t>10</a:t>
            </a:r>
            <a:r>
              <a:rPr lang="zh-TW" altLang="en-US" sz="1800" b="1" dirty="0">
                <a:solidFill>
                  <a:schemeClr val="accent3">
                    <a:lumMod val="50000"/>
                  </a:schemeClr>
                </a:solidFill>
                <a:latin typeface="+mn-ea"/>
                <a:ea typeface="+mn-ea"/>
              </a:rPr>
              <a:t>塊</a:t>
            </a:r>
            <a:r>
              <a:rPr lang="zh-TW" altLang="en-US" sz="1800" b="1" dirty="0" smtClean="0">
                <a:solidFill>
                  <a:schemeClr val="accent3">
                    <a:lumMod val="50000"/>
                  </a:schemeClr>
                </a:solidFill>
                <a:latin typeface="+mn-ea"/>
                <a:ea typeface="+mn-ea"/>
              </a:rPr>
              <a:t>錢義賣，</a:t>
            </a:r>
            <a:r>
              <a:rPr lang="zh-TW" altLang="en-US" sz="1800" b="1" dirty="0">
                <a:solidFill>
                  <a:schemeClr val="accent3">
                    <a:lumMod val="50000"/>
                  </a:schemeClr>
                </a:solidFill>
                <a:latin typeface="+mn-ea"/>
                <a:ea typeface="+mn-ea"/>
              </a:rPr>
              <a:t>一起做公益</a:t>
            </a:r>
            <a:r>
              <a:rPr lang="en-US" altLang="zh-TW" sz="1800" b="1" dirty="0">
                <a:solidFill>
                  <a:schemeClr val="accent3">
                    <a:lumMod val="50000"/>
                  </a:schemeClr>
                </a:solidFill>
                <a:latin typeface="+mn-ea"/>
                <a:ea typeface="+mn-ea"/>
              </a:rPr>
              <a:t>!</a:t>
            </a:r>
            <a:endParaRPr lang="zh-TW" altLang="en-US" sz="1800" b="1" dirty="0">
              <a:solidFill>
                <a:schemeClr val="accent3">
                  <a:lumMod val="50000"/>
                </a:schemeClr>
              </a:solidFill>
              <a:latin typeface="+mn-ea"/>
              <a:ea typeface="+mn-ea"/>
            </a:endParaRPr>
          </a:p>
        </p:txBody>
      </p:sp>
      <p:sp>
        <p:nvSpPr>
          <p:cNvPr id="33" name="文字方塊 32"/>
          <p:cNvSpPr txBox="1"/>
          <p:nvPr/>
        </p:nvSpPr>
        <p:spPr>
          <a:xfrm>
            <a:off x="2657137" y="874071"/>
            <a:ext cx="3973742" cy="1015663"/>
          </a:xfrm>
          <a:prstGeom prst="rect">
            <a:avLst/>
          </a:prstGeom>
          <a:noFill/>
        </p:spPr>
        <p:txBody>
          <a:bodyPr wrap="square" rtlCol="0">
            <a:spAutoFit/>
          </a:bodyPr>
          <a:lstStyle/>
          <a:p>
            <a:pPr algn="ctr"/>
            <a:r>
              <a:rPr lang="zh-TW" altLang="en-US" sz="2000" b="1" dirty="0">
                <a:solidFill>
                  <a:schemeClr val="bg1"/>
                </a:solidFill>
                <a:latin typeface="+mn-ea"/>
                <a:ea typeface="+mn-ea"/>
              </a:rPr>
              <a:t>有了第一筆小資金後</a:t>
            </a:r>
            <a:r>
              <a:rPr lang="zh-TW" altLang="en-US" sz="2000" b="1" dirty="0" smtClean="0">
                <a:solidFill>
                  <a:schemeClr val="bg1"/>
                </a:solidFill>
                <a:latin typeface="+mn-ea"/>
                <a:ea typeface="+mn-ea"/>
              </a:rPr>
              <a:t>，</a:t>
            </a:r>
            <a:endParaRPr lang="en-US" altLang="zh-TW" sz="2000" b="1" dirty="0" smtClean="0">
              <a:solidFill>
                <a:schemeClr val="bg1"/>
              </a:solidFill>
              <a:latin typeface="+mn-ea"/>
              <a:ea typeface="+mn-ea"/>
            </a:endParaRPr>
          </a:p>
          <a:p>
            <a:pPr algn="ctr"/>
            <a:r>
              <a:rPr lang="zh-TW" altLang="en-US" sz="2000" b="1" dirty="0" smtClean="0">
                <a:solidFill>
                  <a:schemeClr val="bg1"/>
                </a:solidFill>
                <a:latin typeface="+mn-ea"/>
                <a:ea typeface="+mn-ea"/>
              </a:rPr>
              <a:t>我們開始展開</a:t>
            </a:r>
            <a:endParaRPr lang="en-US" altLang="zh-TW" sz="2000" b="1" dirty="0" smtClean="0">
              <a:solidFill>
                <a:schemeClr val="bg1"/>
              </a:solidFill>
              <a:latin typeface="+mn-ea"/>
              <a:ea typeface="+mn-ea"/>
            </a:endParaRPr>
          </a:p>
          <a:p>
            <a:pPr algn="ctr"/>
            <a:r>
              <a:rPr lang="zh-TW" altLang="zh-TW" sz="2000" b="1" dirty="0" smtClean="0">
                <a:solidFill>
                  <a:schemeClr val="bg1"/>
                </a:solidFill>
                <a:latin typeface="+mn-ea"/>
                <a:ea typeface="+mn-ea"/>
              </a:rPr>
              <a:t>「</a:t>
            </a:r>
            <a:r>
              <a:rPr lang="zh-TW" altLang="en-US" sz="2000" b="1" dirty="0">
                <a:solidFill>
                  <a:schemeClr val="bg1"/>
                </a:solidFill>
                <a:latin typeface="+mn-ea"/>
                <a:ea typeface="+mn-ea"/>
              </a:rPr>
              <a:t>鬆餅故事屋</a:t>
            </a:r>
            <a:r>
              <a:rPr lang="zh-TW" altLang="zh-TW" sz="2000" b="1" dirty="0">
                <a:solidFill>
                  <a:schemeClr val="bg1"/>
                </a:solidFill>
                <a:latin typeface="+mn-ea"/>
                <a:ea typeface="+mn-ea"/>
              </a:rPr>
              <a:t>」</a:t>
            </a:r>
            <a:r>
              <a:rPr lang="zh-TW" altLang="en-US" sz="2000" b="1" dirty="0" smtClean="0">
                <a:solidFill>
                  <a:schemeClr val="bg1"/>
                </a:solidFill>
                <a:latin typeface="+mn-ea"/>
                <a:ea typeface="+mn-ea"/>
              </a:rPr>
              <a:t>行動劇</a:t>
            </a:r>
            <a:endParaRPr lang="zh-TW" altLang="en-US" sz="2000" b="1" dirty="0">
              <a:solidFill>
                <a:schemeClr val="bg1"/>
              </a:solidFill>
              <a:latin typeface="+mn-ea"/>
              <a:ea typeface="+mn-ea"/>
            </a:endParaRPr>
          </a:p>
        </p:txBody>
      </p:sp>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024" y="3744150"/>
            <a:ext cx="3989952" cy="2992464"/>
          </a:xfrm>
          <a:prstGeom prst="rect">
            <a:avLst/>
          </a:prstGeom>
          <a:ln w="19050">
            <a:solidFill>
              <a:schemeClr val="bg1"/>
            </a:solidFill>
          </a:ln>
        </p:spPr>
      </p:pic>
      <p:sp>
        <p:nvSpPr>
          <p:cNvPr id="36" name="橢圓形圖說文字 35"/>
          <p:cNvSpPr/>
          <p:nvPr/>
        </p:nvSpPr>
        <p:spPr>
          <a:xfrm>
            <a:off x="2219622" y="5083707"/>
            <a:ext cx="2408056" cy="1229650"/>
          </a:xfrm>
          <a:prstGeom prst="wedgeEllipseCallout">
            <a:avLst>
              <a:gd name="adj1" fmla="val 71116"/>
              <a:gd name="adj2" fmla="val -36692"/>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7" name="文字方塊 1"/>
          <p:cNvSpPr txBox="1">
            <a:spLocks noChangeArrowheads="1"/>
          </p:cNvSpPr>
          <p:nvPr/>
        </p:nvSpPr>
        <p:spPr bwMode="auto">
          <a:xfrm>
            <a:off x="2328564" y="5293980"/>
            <a:ext cx="21901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smtClean="0">
                <a:solidFill>
                  <a:schemeClr val="accent3">
                    <a:lumMod val="50000"/>
                  </a:schemeClr>
                </a:solidFill>
                <a:latin typeface="+mn-ea"/>
                <a:ea typeface="+mn-ea"/>
              </a:rPr>
              <a:t>沒有得到鬆餅卷的小朋友，也都紛紛來排隊</a:t>
            </a:r>
            <a:r>
              <a:rPr lang="zh-TW" altLang="en-US" sz="1800" b="1" dirty="0">
                <a:solidFill>
                  <a:schemeClr val="accent3">
                    <a:lumMod val="50000"/>
                  </a:schemeClr>
                </a:solidFill>
                <a:latin typeface="+mn-ea"/>
                <a:ea typeface="+mn-ea"/>
              </a:rPr>
              <a:t>響應</a:t>
            </a:r>
            <a:r>
              <a:rPr lang="zh-TW" altLang="en-US" sz="1800" b="1" dirty="0" smtClean="0">
                <a:solidFill>
                  <a:schemeClr val="accent3">
                    <a:lumMod val="50000"/>
                  </a:schemeClr>
                </a:solidFill>
                <a:latin typeface="+mn-ea"/>
                <a:ea typeface="+mn-ea"/>
              </a:rPr>
              <a:t>。</a:t>
            </a:r>
            <a:endParaRPr lang="zh-TW" altLang="en-US" sz="1800" b="1" dirty="0">
              <a:solidFill>
                <a:schemeClr val="accent3">
                  <a:lumMod val="50000"/>
                </a:schemeClr>
              </a:solidFill>
              <a:latin typeface="+mn-ea"/>
              <a:ea typeface="+mn-ea"/>
            </a:endParaRPr>
          </a:p>
        </p:txBody>
      </p:sp>
    </p:spTree>
    <p:extLst>
      <p:ext uri="{BB962C8B-B14F-4D97-AF65-F5344CB8AC3E}">
        <p14:creationId xmlns:p14="http://schemas.microsoft.com/office/powerpoint/2010/main" val="2946311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橢圓 2"/>
          <p:cNvSpPr/>
          <p:nvPr/>
        </p:nvSpPr>
        <p:spPr>
          <a:xfrm>
            <a:off x="2411760" y="733287"/>
            <a:ext cx="4464496" cy="127810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34" name="橢圓形圖說文字 33"/>
          <p:cNvSpPr/>
          <p:nvPr/>
        </p:nvSpPr>
        <p:spPr>
          <a:xfrm rot="235366">
            <a:off x="6468095" y="2021773"/>
            <a:ext cx="2408056" cy="1041400"/>
          </a:xfrm>
          <a:prstGeom prst="wedgeEllipseCallout">
            <a:avLst>
              <a:gd name="adj1" fmla="val -28881"/>
              <a:gd name="adj2" fmla="val 5756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3" name="文字方塊 1"/>
          <p:cNvSpPr txBox="1">
            <a:spLocks noChangeArrowheads="1"/>
          </p:cNvSpPr>
          <p:nvPr/>
        </p:nvSpPr>
        <p:spPr bwMode="auto">
          <a:xfrm rot="351280">
            <a:off x="6904264" y="2237615"/>
            <a:ext cx="19004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smtClean="0">
                <a:solidFill>
                  <a:schemeClr val="accent3">
                    <a:lumMod val="50000"/>
                  </a:schemeClr>
                </a:solidFill>
                <a:latin typeface="+mj-ea"/>
                <a:ea typeface="+mj-ea"/>
              </a:rPr>
              <a:t>邀請大家一起吃鬆餅做公益</a:t>
            </a:r>
            <a:r>
              <a:rPr lang="en-US" altLang="zh-TW" sz="1800" b="1" dirty="0" smtClean="0">
                <a:solidFill>
                  <a:schemeClr val="accent3">
                    <a:lumMod val="50000"/>
                  </a:schemeClr>
                </a:solidFill>
                <a:latin typeface="+mj-ea"/>
                <a:ea typeface="+mj-ea"/>
              </a:rPr>
              <a:t>!</a:t>
            </a:r>
            <a:endParaRPr lang="zh-TW" altLang="en-US" sz="1800" b="1" dirty="0">
              <a:solidFill>
                <a:schemeClr val="accent3">
                  <a:lumMod val="50000"/>
                </a:schemeClr>
              </a:solidFill>
              <a:latin typeface="+mj-ea"/>
              <a:ea typeface="+mj-ea"/>
            </a:endParaRPr>
          </a:p>
        </p:txBody>
      </p:sp>
      <p:sp>
        <p:nvSpPr>
          <p:cNvPr id="35" name="文字方塊 34"/>
          <p:cNvSpPr txBox="1"/>
          <p:nvPr/>
        </p:nvSpPr>
        <p:spPr>
          <a:xfrm>
            <a:off x="2657137" y="1011477"/>
            <a:ext cx="3973742" cy="707886"/>
          </a:xfrm>
          <a:prstGeom prst="rect">
            <a:avLst/>
          </a:prstGeom>
          <a:noFill/>
        </p:spPr>
        <p:txBody>
          <a:bodyPr wrap="square" rtlCol="0">
            <a:spAutoFit/>
          </a:bodyPr>
          <a:lstStyle/>
          <a:p>
            <a:pPr algn="ctr"/>
            <a:r>
              <a:rPr lang="zh-TW" altLang="en-US" sz="2000" b="1" dirty="0" smtClean="0">
                <a:solidFill>
                  <a:schemeClr val="bg1"/>
                </a:solidFill>
                <a:latin typeface="+mn-ea"/>
                <a:ea typeface="+mn-ea"/>
              </a:rPr>
              <a:t>義賣鬆餅活動的響應人潮太熱烈</a:t>
            </a:r>
            <a:endParaRPr lang="en-US" altLang="zh-TW" sz="2000" b="1" dirty="0" smtClean="0">
              <a:solidFill>
                <a:schemeClr val="bg1"/>
              </a:solidFill>
              <a:latin typeface="+mn-ea"/>
              <a:ea typeface="+mn-ea"/>
            </a:endParaRPr>
          </a:p>
          <a:p>
            <a:pPr algn="ctr"/>
            <a:r>
              <a:rPr lang="zh-TW" altLang="en-US" sz="2000" b="1" dirty="0" smtClean="0">
                <a:solidFill>
                  <a:schemeClr val="bg1"/>
                </a:solidFill>
                <a:latin typeface="+mn-ea"/>
                <a:ea typeface="+mn-ea"/>
              </a:rPr>
              <a:t>我們還同場加映川堂鬆餅義賣</a:t>
            </a:r>
            <a:endParaRPr lang="en-US" altLang="zh-TW" sz="2000" b="1" dirty="0" smtClean="0">
              <a:solidFill>
                <a:schemeClr val="bg1"/>
              </a:solidFill>
              <a:latin typeface="+mn-ea"/>
              <a:ea typeface="+mn-ea"/>
            </a:endParaRPr>
          </a:p>
        </p:txBody>
      </p:sp>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600" t="8073" r="16801" b="9244"/>
          <a:stretch/>
        </p:blipFill>
        <p:spPr bwMode="auto">
          <a:xfrm>
            <a:off x="1930170" y="2234097"/>
            <a:ext cx="3860577" cy="261614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2" name="橢圓形圖說文字 31"/>
          <p:cNvSpPr/>
          <p:nvPr/>
        </p:nvSpPr>
        <p:spPr>
          <a:xfrm>
            <a:off x="1937066" y="4956196"/>
            <a:ext cx="2408056" cy="953133"/>
          </a:xfrm>
          <a:prstGeom prst="wedgeEllipseCallout">
            <a:avLst>
              <a:gd name="adj1" fmla="val 33076"/>
              <a:gd name="adj2" fmla="val -61938"/>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6" name="文字方塊 1"/>
          <p:cNvSpPr txBox="1">
            <a:spLocks noChangeArrowheads="1"/>
          </p:cNvSpPr>
          <p:nvPr/>
        </p:nvSpPr>
        <p:spPr bwMode="auto">
          <a:xfrm rot="21436397">
            <a:off x="2426176" y="5087099"/>
            <a:ext cx="1691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smtClean="0">
                <a:solidFill>
                  <a:schemeClr val="accent3">
                    <a:lumMod val="50000"/>
                  </a:schemeClr>
                </a:solidFill>
                <a:latin typeface="+mj-ea"/>
                <a:ea typeface="+mj-ea"/>
              </a:rPr>
              <a:t>廣播號召全校同學</a:t>
            </a:r>
            <a:r>
              <a:rPr lang="en-US" altLang="zh-TW" sz="1800" b="1" dirty="0" smtClean="0">
                <a:solidFill>
                  <a:schemeClr val="accent3">
                    <a:lumMod val="50000"/>
                  </a:schemeClr>
                </a:solidFill>
                <a:latin typeface="+mj-ea"/>
                <a:ea typeface="+mj-ea"/>
              </a:rPr>
              <a:t>!</a:t>
            </a:r>
            <a:endParaRPr lang="zh-TW" altLang="en-US" sz="1800" b="1" dirty="0">
              <a:solidFill>
                <a:schemeClr val="accent3">
                  <a:lumMod val="50000"/>
                </a:schemeClr>
              </a:solidFill>
              <a:latin typeface="+mj-ea"/>
              <a:ea typeface="+mj-ea"/>
            </a:endParaRPr>
          </a:p>
        </p:txBody>
      </p:sp>
      <p:pic>
        <p:nvPicPr>
          <p:cNvPr id="3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125" t="6057" r="17365" b="8706"/>
          <a:stretch/>
        </p:blipFill>
        <p:spPr bwMode="auto">
          <a:xfrm>
            <a:off x="5217245" y="3170194"/>
            <a:ext cx="3592261" cy="2310372"/>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8" name="矩形 37"/>
          <p:cNvSpPr/>
          <p:nvPr/>
        </p:nvSpPr>
        <p:spPr>
          <a:xfrm>
            <a:off x="4633042" y="5916834"/>
            <a:ext cx="4176464" cy="646331"/>
          </a:xfrm>
          <a:prstGeom prst="rect">
            <a:avLst/>
          </a:prstGeom>
        </p:spPr>
        <p:txBody>
          <a:bodyPr wrap="square">
            <a:spAutoFit/>
          </a:bodyPr>
          <a:lstStyle/>
          <a:p>
            <a:r>
              <a:rPr lang="zh-TW" altLang="en-US" dirty="0" smtClean="0">
                <a:latin typeface="華康方圓體W7" panose="040B0709000000000000" pitchFamily="81" charset="-120"/>
                <a:ea typeface="華康方圓體W7" panose="040B0709000000000000" pitchFamily="81" charset="-120"/>
              </a:rPr>
              <a:t>鬆餅傳愛穿堂義賣 </a:t>
            </a:r>
            <a:r>
              <a:rPr lang="en-US" altLang="zh-TW" dirty="0" smtClean="0">
                <a:latin typeface="華康方圓體W7" panose="040B0709000000000000" pitchFamily="81" charset="-120"/>
                <a:ea typeface="華康方圓體W7" panose="040B0709000000000000" pitchFamily="81" charset="-120"/>
              </a:rPr>
              <a:t>(</a:t>
            </a:r>
            <a:r>
              <a:rPr lang="zh-TW" altLang="en-US" dirty="0" smtClean="0">
                <a:latin typeface="華康方圓體W7" panose="040B0709000000000000" pitchFamily="81" charset="-120"/>
                <a:ea typeface="華康方圓體W7" panose="040B0709000000000000" pitchFamily="81" charset="-120"/>
              </a:rPr>
              <a:t>影片網址</a:t>
            </a:r>
            <a:r>
              <a:rPr lang="en-US" altLang="zh-TW" dirty="0" smtClean="0">
                <a:latin typeface="華康方圓體W7" panose="040B0709000000000000" pitchFamily="81" charset="-120"/>
                <a:ea typeface="華康方圓體W7" panose="040B0709000000000000" pitchFamily="81" charset="-120"/>
              </a:rPr>
              <a:t>)</a:t>
            </a:r>
            <a:r>
              <a:rPr lang="zh-TW" altLang="en-US" dirty="0" smtClean="0">
                <a:latin typeface="華康方圓體W7" panose="040B0709000000000000" pitchFamily="81" charset="-120"/>
                <a:ea typeface="華康方圓體W7" panose="040B0709000000000000" pitchFamily="81" charset="-120"/>
              </a:rPr>
              <a:t>：</a:t>
            </a:r>
            <a:endParaRPr lang="en-US" altLang="zh-TW" dirty="0" smtClean="0">
              <a:latin typeface="華康方圓體W7" panose="040B0709000000000000" pitchFamily="81" charset="-120"/>
              <a:ea typeface="華康方圓體W7" panose="040B0709000000000000" pitchFamily="81" charset="-120"/>
            </a:endParaRPr>
          </a:p>
          <a:p>
            <a:r>
              <a:rPr lang="en-US" altLang="zh-TW" dirty="0">
                <a:hlinkClick r:id="rId8"/>
              </a:rPr>
              <a:t>https://</a:t>
            </a:r>
            <a:r>
              <a:rPr lang="en-US" altLang="zh-TW" dirty="0" smtClean="0">
                <a:hlinkClick r:id="rId8"/>
              </a:rPr>
              <a:t>youtu.be/mOBqwWo1H5Y</a:t>
            </a:r>
            <a:endParaRPr lang="en-US" altLang="zh-TW" dirty="0" smtClean="0"/>
          </a:p>
        </p:txBody>
      </p:sp>
    </p:spTree>
    <p:extLst>
      <p:ext uri="{BB962C8B-B14F-4D97-AF65-F5344CB8AC3E}">
        <p14:creationId xmlns:p14="http://schemas.microsoft.com/office/powerpoint/2010/main" val="14414115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橢圓 2"/>
          <p:cNvSpPr/>
          <p:nvPr/>
        </p:nvSpPr>
        <p:spPr>
          <a:xfrm>
            <a:off x="2411760" y="733287"/>
            <a:ext cx="4464496" cy="127810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34" name="橢圓形圖說文字 33"/>
          <p:cNvSpPr/>
          <p:nvPr/>
        </p:nvSpPr>
        <p:spPr>
          <a:xfrm rot="667264">
            <a:off x="6001792" y="2291705"/>
            <a:ext cx="2408056" cy="1041400"/>
          </a:xfrm>
          <a:prstGeom prst="wedgeEllipseCallout">
            <a:avLst>
              <a:gd name="adj1" fmla="val -28881"/>
              <a:gd name="adj2" fmla="val 5756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3" name="文字方塊 1"/>
          <p:cNvSpPr txBox="1">
            <a:spLocks noChangeArrowheads="1"/>
          </p:cNvSpPr>
          <p:nvPr/>
        </p:nvSpPr>
        <p:spPr bwMode="auto">
          <a:xfrm rot="783178">
            <a:off x="6255585" y="2469171"/>
            <a:ext cx="19004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smtClean="0">
                <a:solidFill>
                  <a:schemeClr val="accent3">
                    <a:lumMod val="50000"/>
                  </a:schemeClr>
                </a:solidFill>
                <a:latin typeface="+mj-ea"/>
                <a:ea typeface="+mj-ea"/>
              </a:rPr>
              <a:t>邀請大家一起吃鬆餅做公益</a:t>
            </a:r>
            <a:r>
              <a:rPr lang="en-US" altLang="zh-TW" sz="1800" b="1" dirty="0" smtClean="0">
                <a:solidFill>
                  <a:schemeClr val="accent3">
                    <a:lumMod val="50000"/>
                  </a:schemeClr>
                </a:solidFill>
                <a:latin typeface="+mj-ea"/>
                <a:ea typeface="+mj-ea"/>
              </a:rPr>
              <a:t>!</a:t>
            </a:r>
            <a:endParaRPr lang="zh-TW" altLang="en-US" sz="1800" b="1" dirty="0">
              <a:solidFill>
                <a:schemeClr val="accent3">
                  <a:lumMod val="50000"/>
                </a:schemeClr>
              </a:solidFill>
              <a:latin typeface="+mj-ea"/>
              <a:ea typeface="+mj-ea"/>
            </a:endParaRPr>
          </a:p>
        </p:txBody>
      </p:sp>
      <p:sp>
        <p:nvSpPr>
          <p:cNvPr id="35" name="文字方塊 34"/>
          <p:cNvSpPr txBox="1"/>
          <p:nvPr/>
        </p:nvSpPr>
        <p:spPr>
          <a:xfrm>
            <a:off x="2657137" y="1011477"/>
            <a:ext cx="3973742" cy="707886"/>
          </a:xfrm>
          <a:prstGeom prst="rect">
            <a:avLst/>
          </a:prstGeom>
          <a:noFill/>
        </p:spPr>
        <p:txBody>
          <a:bodyPr wrap="square" rtlCol="0">
            <a:spAutoFit/>
          </a:bodyPr>
          <a:lstStyle/>
          <a:p>
            <a:pPr algn="ctr"/>
            <a:r>
              <a:rPr lang="zh-TW" altLang="en-US" sz="2000" b="1" dirty="0" smtClean="0">
                <a:solidFill>
                  <a:schemeClr val="bg1"/>
                </a:solidFill>
                <a:latin typeface="+mn-ea"/>
                <a:ea typeface="+mn-ea"/>
              </a:rPr>
              <a:t>義賣鬆餅活動的響應人潮太熱烈</a:t>
            </a:r>
            <a:endParaRPr lang="en-US" altLang="zh-TW" sz="2000" b="1" dirty="0" smtClean="0">
              <a:solidFill>
                <a:schemeClr val="bg1"/>
              </a:solidFill>
              <a:latin typeface="+mn-ea"/>
              <a:ea typeface="+mn-ea"/>
            </a:endParaRPr>
          </a:p>
          <a:p>
            <a:pPr algn="ctr"/>
            <a:r>
              <a:rPr lang="zh-TW" altLang="en-US" sz="2000" b="1" dirty="0" smtClean="0">
                <a:solidFill>
                  <a:schemeClr val="bg1"/>
                </a:solidFill>
                <a:latin typeface="+mn-ea"/>
                <a:ea typeface="+mn-ea"/>
              </a:rPr>
              <a:t>我們還同場加映川堂鬆餅義賣</a:t>
            </a:r>
            <a:endParaRPr lang="en-US" altLang="zh-TW" sz="2000" b="1" dirty="0" smtClean="0">
              <a:solidFill>
                <a:schemeClr val="bg1"/>
              </a:solidFill>
              <a:latin typeface="+mn-ea"/>
              <a:ea typeface="+mn-ea"/>
            </a:endParaRPr>
          </a:p>
        </p:txBody>
      </p:sp>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216" t="7300" r="11716" b="6927"/>
          <a:stretch/>
        </p:blipFill>
        <p:spPr bwMode="auto">
          <a:xfrm>
            <a:off x="1835696" y="2097442"/>
            <a:ext cx="4088271" cy="2402299"/>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242" t="5744" r="7529" b="10039"/>
          <a:stretch/>
        </p:blipFill>
        <p:spPr bwMode="auto">
          <a:xfrm>
            <a:off x="5187439" y="3625904"/>
            <a:ext cx="3724431" cy="2283425"/>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8872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橢圓 2"/>
          <p:cNvSpPr/>
          <p:nvPr/>
        </p:nvSpPr>
        <p:spPr>
          <a:xfrm>
            <a:off x="2411760" y="733287"/>
            <a:ext cx="4464496" cy="127810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34" name="橢圓形圖說文字 33"/>
          <p:cNvSpPr/>
          <p:nvPr/>
        </p:nvSpPr>
        <p:spPr>
          <a:xfrm rot="667264">
            <a:off x="6008335" y="2224490"/>
            <a:ext cx="2408056" cy="1109252"/>
          </a:xfrm>
          <a:prstGeom prst="wedgeEllipseCallout">
            <a:avLst>
              <a:gd name="adj1" fmla="val -28881"/>
              <a:gd name="adj2" fmla="val 5756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3" name="文字方塊 1"/>
          <p:cNvSpPr txBox="1">
            <a:spLocks noChangeArrowheads="1"/>
          </p:cNvSpPr>
          <p:nvPr/>
        </p:nvSpPr>
        <p:spPr bwMode="auto">
          <a:xfrm rot="783178">
            <a:off x="6255585" y="2330671"/>
            <a:ext cx="19004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smtClean="0">
                <a:solidFill>
                  <a:schemeClr val="accent3">
                    <a:lumMod val="50000"/>
                  </a:schemeClr>
                </a:solidFill>
                <a:latin typeface="+mj-ea"/>
                <a:ea typeface="+mj-ea"/>
              </a:rPr>
              <a:t>訂單太大量，趕快請隔壁班同學來幫忙</a:t>
            </a:r>
            <a:r>
              <a:rPr lang="en-US" altLang="zh-TW" sz="1800" b="1" dirty="0" smtClean="0">
                <a:solidFill>
                  <a:schemeClr val="accent3">
                    <a:lumMod val="50000"/>
                  </a:schemeClr>
                </a:solidFill>
                <a:latin typeface="+mj-ea"/>
                <a:ea typeface="+mj-ea"/>
              </a:rPr>
              <a:t>!</a:t>
            </a:r>
            <a:endParaRPr lang="zh-TW" altLang="en-US" sz="1800" b="1" dirty="0">
              <a:solidFill>
                <a:schemeClr val="accent3">
                  <a:lumMod val="50000"/>
                </a:schemeClr>
              </a:solidFill>
              <a:latin typeface="+mj-ea"/>
              <a:ea typeface="+mj-ea"/>
            </a:endParaRPr>
          </a:p>
        </p:txBody>
      </p:sp>
      <p:sp>
        <p:nvSpPr>
          <p:cNvPr id="35" name="文字方塊 34"/>
          <p:cNvSpPr txBox="1"/>
          <p:nvPr/>
        </p:nvSpPr>
        <p:spPr>
          <a:xfrm>
            <a:off x="2657137" y="1011477"/>
            <a:ext cx="3973742" cy="707886"/>
          </a:xfrm>
          <a:prstGeom prst="rect">
            <a:avLst/>
          </a:prstGeom>
          <a:noFill/>
        </p:spPr>
        <p:txBody>
          <a:bodyPr wrap="square" rtlCol="0">
            <a:spAutoFit/>
          </a:bodyPr>
          <a:lstStyle/>
          <a:p>
            <a:pPr algn="ctr"/>
            <a:r>
              <a:rPr lang="zh-TW" altLang="en-US" sz="2000" b="1" dirty="0" smtClean="0">
                <a:solidFill>
                  <a:schemeClr val="bg1"/>
                </a:solidFill>
                <a:latin typeface="+mn-ea"/>
                <a:ea typeface="+mn-ea"/>
              </a:rPr>
              <a:t>義賣鬆餅活動的響應人潮太熱烈</a:t>
            </a:r>
            <a:endParaRPr lang="en-US" altLang="zh-TW" sz="2000" b="1" dirty="0" smtClean="0">
              <a:solidFill>
                <a:schemeClr val="bg1"/>
              </a:solidFill>
              <a:latin typeface="+mn-ea"/>
              <a:ea typeface="+mn-ea"/>
            </a:endParaRPr>
          </a:p>
          <a:p>
            <a:pPr algn="ctr"/>
            <a:r>
              <a:rPr lang="zh-TW" altLang="en-US" sz="2000" b="1" dirty="0" smtClean="0">
                <a:solidFill>
                  <a:schemeClr val="bg1"/>
                </a:solidFill>
                <a:latin typeface="+mn-ea"/>
                <a:ea typeface="+mn-ea"/>
              </a:rPr>
              <a:t>我們還同場加映川堂鬆餅義賣</a:t>
            </a:r>
            <a:endParaRPr lang="en-US" altLang="zh-TW" sz="2000" b="1" dirty="0" smtClean="0">
              <a:solidFill>
                <a:schemeClr val="bg1"/>
              </a:solidFill>
              <a:latin typeface="+mn-ea"/>
              <a:ea typeface="+mn-ea"/>
            </a:endParaRP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3174" t="22202" r="38494" b="30281"/>
          <a:stretch/>
        </p:blipFill>
        <p:spPr bwMode="auto">
          <a:xfrm>
            <a:off x="1779673" y="2104339"/>
            <a:ext cx="4144294" cy="229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055" t="22222" r="38742" b="29469"/>
          <a:stretch/>
        </p:blipFill>
        <p:spPr bwMode="auto">
          <a:xfrm>
            <a:off x="5011384" y="3833990"/>
            <a:ext cx="3729743" cy="2102572"/>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34792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橢圓 2"/>
          <p:cNvSpPr/>
          <p:nvPr/>
        </p:nvSpPr>
        <p:spPr>
          <a:xfrm>
            <a:off x="2411760" y="733287"/>
            <a:ext cx="4464496" cy="127810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34" name="橢圓形圖說文字 33"/>
          <p:cNvSpPr/>
          <p:nvPr/>
        </p:nvSpPr>
        <p:spPr>
          <a:xfrm rot="667264">
            <a:off x="6008335" y="2224490"/>
            <a:ext cx="2408056" cy="1109252"/>
          </a:xfrm>
          <a:prstGeom prst="wedgeEllipseCallout">
            <a:avLst>
              <a:gd name="adj1" fmla="val -28881"/>
              <a:gd name="adj2" fmla="val 5756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3" name="文字方塊 1"/>
          <p:cNvSpPr txBox="1">
            <a:spLocks noChangeArrowheads="1"/>
          </p:cNvSpPr>
          <p:nvPr/>
        </p:nvSpPr>
        <p:spPr bwMode="auto">
          <a:xfrm rot="783178">
            <a:off x="6379907" y="2350740"/>
            <a:ext cx="19004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smtClean="0">
                <a:solidFill>
                  <a:schemeClr val="accent3">
                    <a:lumMod val="50000"/>
                  </a:schemeClr>
                </a:solidFill>
                <a:latin typeface="+mj-ea"/>
                <a:ea typeface="+mj-ea"/>
              </a:rPr>
              <a:t>一邊數錢，一邊想著做公益，心裡好滿足</a:t>
            </a:r>
            <a:r>
              <a:rPr lang="en-US" altLang="zh-TW" sz="1800" b="1" dirty="0" smtClean="0">
                <a:solidFill>
                  <a:schemeClr val="accent3">
                    <a:lumMod val="50000"/>
                  </a:schemeClr>
                </a:solidFill>
                <a:latin typeface="+mj-ea"/>
                <a:ea typeface="+mj-ea"/>
              </a:rPr>
              <a:t>!</a:t>
            </a:r>
            <a:endParaRPr lang="zh-TW" altLang="en-US" sz="1800" b="1" dirty="0">
              <a:solidFill>
                <a:schemeClr val="accent3">
                  <a:lumMod val="50000"/>
                </a:schemeClr>
              </a:solidFill>
              <a:latin typeface="+mj-ea"/>
              <a:ea typeface="+mj-ea"/>
            </a:endParaRPr>
          </a:p>
        </p:txBody>
      </p:sp>
      <p:sp>
        <p:nvSpPr>
          <p:cNvPr id="2" name="矩形 1"/>
          <p:cNvSpPr/>
          <p:nvPr/>
        </p:nvSpPr>
        <p:spPr>
          <a:xfrm>
            <a:off x="1835696" y="5909329"/>
            <a:ext cx="5184576" cy="646331"/>
          </a:xfrm>
          <a:prstGeom prst="rect">
            <a:avLst/>
          </a:prstGeom>
        </p:spPr>
        <p:txBody>
          <a:bodyPr wrap="square">
            <a:spAutoFit/>
          </a:bodyPr>
          <a:lstStyle/>
          <a:p>
            <a:r>
              <a:rPr lang="zh-TW" altLang="en-US" dirty="0" smtClean="0">
                <a:latin typeface="華康方圓體W7" panose="040B0709000000000000" pitchFamily="81" charset="-120"/>
                <a:ea typeface="華康方圓體W7" panose="040B0709000000000000" pitchFamily="81" charset="-120"/>
              </a:rPr>
              <a:t>一個鬆餅 一個夢</a:t>
            </a:r>
            <a:r>
              <a:rPr lang="en-US" altLang="zh-TW" dirty="0" smtClean="0">
                <a:latin typeface="華康方圓體W7" panose="040B0709000000000000" pitchFamily="81" charset="-120"/>
                <a:ea typeface="華康方圓體W7" panose="040B0709000000000000" pitchFamily="81" charset="-120"/>
              </a:rPr>
              <a:t>(</a:t>
            </a:r>
            <a:r>
              <a:rPr lang="zh-TW" altLang="en-US" dirty="0" smtClean="0">
                <a:latin typeface="華康方圓體W7" panose="040B0709000000000000" pitchFamily="81" charset="-120"/>
                <a:ea typeface="華康方圓體W7" panose="040B0709000000000000" pitchFamily="81" charset="-120"/>
              </a:rPr>
              <a:t>影片網址</a:t>
            </a:r>
            <a:r>
              <a:rPr lang="en-US" altLang="zh-TW" dirty="0" smtClean="0">
                <a:latin typeface="華康方圓體W7" panose="040B0709000000000000" pitchFamily="81" charset="-120"/>
                <a:ea typeface="華康方圓體W7" panose="040B0709000000000000" pitchFamily="81" charset="-120"/>
              </a:rPr>
              <a:t>)</a:t>
            </a:r>
            <a:r>
              <a:rPr lang="zh-TW" altLang="en-US" dirty="0" smtClean="0">
                <a:latin typeface="華康方圓體W7" panose="040B0709000000000000" pitchFamily="81" charset="-120"/>
                <a:ea typeface="華康方圓體W7" panose="040B0709000000000000" pitchFamily="81" charset="-120"/>
              </a:rPr>
              <a:t>：</a:t>
            </a:r>
            <a:r>
              <a:rPr lang="en-US" altLang="zh-TW" dirty="0" smtClean="0">
                <a:hlinkClick r:id="rId6"/>
              </a:rPr>
              <a:t>https</a:t>
            </a:r>
            <a:r>
              <a:rPr lang="en-US" altLang="zh-TW" dirty="0">
                <a:hlinkClick r:id="rId6"/>
              </a:rPr>
              <a:t>://</a:t>
            </a:r>
            <a:r>
              <a:rPr lang="en-US" altLang="zh-TW" dirty="0" smtClean="0">
                <a:hlinkClick r:id="rId6"/>
              </a:rPr>
              <a:t>www.youtube.com/watch?v=D2nkgPFuhiE</a:t>
            </a:r>
            <a:endParaRPr lang="en-US" altLang="zh-TW" dirty="0" smtClean="0"/>
          </a:p>
        </p:txBody>
      </p:sp>
      <p:sp>
        <p:nvSpPr>
          <p:cNvPr id="35" name="文字方塊 34"/>
          <p:cNvSpPr txBox="1"/>
          <p:nvPr/>
        </p:nvSpPr>
        <p:spPr>
          <a:xfrm>
            <a:off x="2657137" y="1011477"/>
            <a:ext cx="3973742" cy="707886"/>
          </a:xfrm>
          <a:prstGeom prst="rect">
            <a:avLst/>
          </a:prstGeom>
          <a:noFill/>
        </p:spPr>
        <p:txBody>
          <a:bodyPr wrap="square" rtlCol="0">
            <a:spAutoFit/>
          </a:bodyPr>
          <a:lstStyle/>
          <a:p>
            <a:pPr algn="ctr"/>
            <a:r>
              <a:rPr lang="zh-TW" altLang="en-US" sz="2000" b="1" dirty="0" smtClean="0">
                <a:solidFill>
                  <a:schemeClr val="bg1"/>
                </a:solidFill>
                <a:latin typeface="+mn-ea"/>
                <a:ea typeface="+mn-ea"/>
              </a:rPr>
              <a:t>義賣鬆餅活動的響應人潮太熱烈</a:t>
            </a:r>
            <a:endParaRPr lang="en-US" altLang="zh-TW" sz="2000" b="1" dirty="0" smtClean="0">
              <a:solidFill>
                <a:schemeClr val="bg1"/>
              </a:solidFill>
              <a:latin typeface="+mn-ea"/>
              <a:ea typeface="+mn-ea"/>
            </a:endParaRPr>
          </a:p>
          <a:p>
            <a:pPr algn="ctr"/>
            <a:r>
              <a:rPr lang="zh-TW" altLang="en-US" sz="2000" b="1" dirty="0" smtClean="0">
                <a:solidFill>
                  <a:schemeClr val="bg1"/>
                </a:solidFill>
                <a:latin typeface="+mn-ea"/>
                <a:ea typeface="+mn-ea"/>
              </a:rPr>
              <a:t>我們還同場加映川堂鬆餅義賣</a:t>
            </a:r>
            <a:endParaRPr lang="en-US" altLang="zh-TW" sz="2000" b="1" dirty="0" smtClean="0">
              <a:solidFill>
                <a:schemeClr val="bg1"/>
              </a:solidFill>
              <a:latin typeface="+mn-ea"/>
              <a:ea typeface="+mn-ea"/>
            </a:endParaRPr>
          </a:p>
        </p:txBody>
      </p:sp>
      <p:pic>
        <p:nvPicPr>
          <p:cNvPr id="307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4327" t="21704" r="40039" b="29562"/>
          <a:stretch/>
        </p:blipFill>
        <p:spPr bwMode="auto">
          <a:xfrm>
            <a:off x="4912095" y="3749653"/>
            <a:ext cx="3928322" cy="2359849"/>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3188" t="21625" r="40860" b="30726"/>
          <a:stretch/>
        </p:blipFill>
        <p:spPr bwMode="auto">
          <a:xfrm>
            <a:off x="1691091" y="2141288"/>
            <a:ext cx="4201861" cy="2450766"/>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99632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187624" y="3595144"/>
            <a:ext cx="1846518" cy="769441"/>
          </a:xfrm>
          <a:prstGeom prst="rect">
            <a:avLst/>
          </a:prstGeom>
          <a:noFill/>
        </p:spPr>
        <p:txBody>
          <a:bodyPr wrap="square" rtlCol="0">
            <a:spAutoFit/>
          </a:bodyPr>
          <a:lstStyle/>
          <a:p>
            <a:r>
              <a:rPr lang="zh-TW" altLang="en-US" sz="4400" b="1" dirty="0">
                <a:solidFill>
                  <a:srgbClr val="00B0F0"/>
                </a:solidFill>
                <a:latin typeface="微軟正黑體" panose="020B0604030504040204" pitchFamily="34" charset="-120"/>
                <a:ea typeface="微軟正黑體" panose="020B0604030504040204" pitchFamily="34" charset="-120"/>
              </a:rPr>
              <a:t>救</a:t>
            </a:r>
            <a:r>
              <a:rPr lang="zh-TW" altLang="en-US" sz="3200" b="1" dirty="0" smtClean="0">
                <a:solidFill>
                  <a:srgbClr val="FFC000"/>
                </a:solidFill>
                <a:latin typeface="微軟正黑體" panose="020B0604030504040204" pitchFamily="34" charset="-120"/>
                <a:ea typeface="微軟正黑體" panose="020B0604030504040204" pitchFamily="34" charset="-120"/>
              </a:rPr>
              <a:t>援</a:t>
            </a:r>
            <a:r>
              <a:rPr lang="zh-TW" altLang="en-US" sz="4400" b="1" dirty="0" smtClean="0">
                <a:solidFill>
                  <a:srgbClr val="00B0F0"/>
                </a:solidFill>
                <a:latin typeface="微軟正黑體" panose="020B0604030504040204" pitchFamily="34" charset="-120"/>
                <a:ea typeface="微軟正黑體" panose="020B0604030504040204" pitchFamily="34" charset="-120"/>
              </a:rPr>
              <a:t>力</a:t>
            </a:r>
            <a:endParaRPr lang="zh-TW" altLang="en-US" sz="2800" b="1" dirty="0">
              <a:solidFill>
                <a:srgbClr val="00B0F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3413018" y="2708352"/>
            <a:ext cx="4499950" cy="923330"/>
          </a:xfrm>
          <a:prstGeom prst="rect">
            <a:avLst/>
          </a:prstGeom>
          <a:noFill/>
          <a:ln>
            <a:solidFill>
              <a:schemeClr val="bg1">
                <a:lumMod val="85000"/>
              </a:schemeClr>
            </a:solidFill>
          </a:ln>
        </p:spPr>
        <p:txBody>
          <a:bodyPr wrap="none" rtlCol="0">
            <a:spAutoFit/>
          </a:bodyPr>
          <a:lstStyle/>
          <a:p>
            <a:r>
              <a:rPr lang="zh-TW" altLang="en-US" sz="3600" b="1" dirty="0" smtClean="0">
                <a:solidFill>
                  <a:srgbClr val="00B0F0"/>
                </a:solidFill>
                <a:latin typeface="微軟正黑體" panose="020B0604030504040204" pitchFamily="34" charset="-120"/>
                <a:ea typeface="微軟正黑體" panose="020B0604030504040204" pitchFamily="34" charset="-120"/>
              </a:rPr>
              <a:t>評分</a:t>
            </a:r>
            <a:r>
              <a:rPr lang="zh-TW" altLang="en-US" sz="3600" b="1" dirty="0">
                <a:solidFill>
                  <a:srgbClr val="00B0F0"/>
                </a:solidFill>
                <a:latin typeface="微軟正黑體" panose="020B0604030504040204" pitchFamily="34" charset="-120"/>
                <a:ea typeface="微軟正黑體" panose="020B0604030504040204" pitchFamily="34" charset="-120"/>
              </a:rPr>
              <a:t>三</a:t>
            </a:r>
            <a:r>
              <a:rPr lang="zh-TW" altLang="en-US" sz="3600" b="1" dirty="0" smtClean="0">
                <a:solidFill>
                  <a:srgbClr val="00B0F0"/>
                </a:solidFill>
                <a:latin typeface="微軟正黑體" panose="020B0604030504040204" pitchFamily="34" charset="-120"/>
                <a:ea typeface="微軟正黑體" panose="020B0604030504040204" pitchFamily="34" charset="-120"/>
              </a:rPr>
              <a:t> ：</a:t>
            </a:r>
            <a:r>
              <a:rPr lang="zh-TW" altLang="en-US" sz="3600" b="1" dirty="0">
                <a:solidFill>
                  <a:schemeClr val="bg1">
                    <a:lumMod val="50000"/>
                  </a:schemeClr>
                </a:solidFill>
                <a:latin typeface="微軟正黑體" panose="020B0604030504040204" pitchFamily="34" charset="-120"/>
                <a:ea typeface="微軟正黑體" panose="020B0604030504040204" pitchFamily="34" charset="-120"/>
              </a:rPr>
              <a:t>延續</a:t>
            </a:r>
            <a:r>
              <a:rPr lang="zh-TW" altLang="en-US" sz="3600" b="1" dirty="0" smtClean="0">
                <a:solidFill>
                  <a:schemeClr val="bg1">
                    <a:lumMod val="50000"/>
                  </a:schemeClr>
                </a:solidFill>
                <a:latin typeface="微軟正黑體" panose="020B0604030504040204" pitchFamily="34" charset="-120"/>
                <a:ea typeface="微軟正黑體" panose="020B0604030504040204" pitchFamily="34" charset="-120"/>
              </a:rPr>
              <a:t>性</a:t>
            </a:r>
            <a:r>
              <a:rPr lang="en-US" altLang="zh-TW" sz="3600" b="1" dirty="0">
                <a:solidFill>
                  <a:srgbClr val="FF3300"/>
                </a:solidFill>
                <a:latin typeface="微軟正黑體" panose="020B0604030504040204" pitchFamily="34" charset="-120"/>
                <a:ea typeface="微軟正黑體" panose="020B0604030504040204" pitchFamily="34" charset="-120"/>
              </a:rPr>
              <a:t>2</a:t>
            </a:r>
            <a:r>
              <a:rPr lang="en-US" altLang="zh-TW" sz="3600" b="1" dirty="0" smtClean="0">
                <a:solidFill>
                  <a:srgbClr val="FF3300"/>
                </a:solidFill>
                <a:latin typeface="微軟正黑體" panose="020B0604030504040204" pitchFamily="34" charset="-120"/>
                <a:ea typeface="微軟正黑體" panose="020B0604030504040204" pitchFamily="34" charset="-120"/>
              </a:rPr>
              <a:t>0%</a:t>
            </a:r>
          </a:p>
          <a:p>
            <a:pPr algn="ctr"/>
            <a:r>
              <a:rPr lang="zh-TW" altLang="en-US" dirty="0" smtClean="0"/>
              <a:t>愛  </a:t>
            </a:r>
            <a:r>
              <a:rPr lang="zh-TW" altLang="en-US" dirty="0"/>
              <a:t>的</a:t>
            </a:r>
            <a:r>
              <a:rPr lang="zh-TW" altLang="en-US" dirty="0" smtClean="0"/>
              <a:t>  </a:t>
            </a:r>
            <a:r>
              <a:rPr lang="zh-TW" altLang="en-US" dirty="0"/>
              <a:t>力</a:t>
            </a:r>
            <a:r>
              <a:rPr lang="zh-TW" altLang="en-US" dirty="0" smtClean="0"/>
              <a:t>  </a:t>
            </a:r>
            <a:r>
              <a:rPr lang="zh-TW" altLang="en-US" dirty="0"/>
              <a:t>量</a:t>
            </a:r>
            <a:r>
              <a:rPr lang="zh-TW" altLang="en-US" dirty="0" smtClean="0"/>
              <a:t>  </a:t>
            </a:r>
            <a:r>
              <a:rPr lang="zh-TW" altLang="zh-TW" dirty="0" smtClean="0"/>
              <a:t>，</a:t>
            </a:r>
            <a:r>
              <a:rPr lang="zh-TW" altLang="en-US" dirty="0" smtClean="0"/>
              <a:t>  守  </a:t>
            </a:r>
            <a:r>
              <a:rPr lang="zh-TW" altLang="en-US" dirty="0"/>
              <a:t>護</a:t>
            </a:r>
            <a:r>
              <a:rPr lang="zh-TW" altLang="en-US" dirty="0" smtClean="0"/>
              <a:t>  </a:t>
            </a:r>
            <a:r>
              <a:rPr lang="zh-TW" altLang="en-US" dirty="0"/>
              <a:t>生</a:t>
            </a:r>
            <a:r>
              <a:rPr lang="zh-TW" altLang="en-US" dirty="0" smtClean="0"/>
              <a:t>  </a:t>
            </a:r>
            <a:r>
              <a:rPr lang="zh-TW" altLang="en-US" dirty="0"/>
              <a:t>命</a:t>
            </a:r>
            <a:r>
              <a:rPr lang="zh-TW" altLang="en-US" dirty="0" smtClean="0"/>
              <a:t>  </a:t>
            </a:r>
            <a:r>
              <a:rPr lang="zh-TW" altLang="zh-TW" dirty="0" smtClean="0"/>
              <a:t>。</a:t>
            </a:r>
            <a:endParaRPr lang="zh-TW" altLang="zh-TW" dirty="0"/>
          </a:p>
        </p:txBody>
      </p:sp>
      <p:sp>
        <p:nvSpPr>
          <p:cNvPr id="7" name="文字方塊 6"/>
          <p:cNvSpPr txBox="1"/>
          <p:nvPr/>
        </p:nvSpPr>
        <p:spPr>
          <a:xfrm>
            <a:off x="3413018" y="3737524"/>
            <a:ext cx="4801314" cy="704295"/>
          </a:xfrm>
          <a:prstGeom prst="rect">
            <a:avLst/>
          </a:prstGeom>
          <a:noFill/>
        </p:spPr>
        <p:txBody>
          <a:bodyPr wrap="square" rtlCol="0">
            <a:spAutoFit/>
          </a:bodyPr>
          <a:lstStyle/>
          <a:p>
            <a:pPr>
              <a:lnSpc>
                <a:spcPct val="150000"/>
              </a:lnSpc>
            </a:pPr>
            <a:r>
              <a:rPr lang="zh-TW" altLang="zh-TW" sz="1400" dirty="0"/>
              <a:t>能否讓此行動</a:t>
            </a:r>
            <a:r>
              <a:rPr lang="zh-TW" altLang="zh-TW" sz="1400" b="1" dirty="0"/>
              <a:t>形成延續常態性的社會實踐</a:t>
            </a:r>
            <a:r>
              <a:rPr lang="zh-TW" altLang="zh-TW" sz="1400" dirty="0"/>
              <a:t>和</a:t>
            </a:r>
            <a:r>
              <a:rPr lang="zh-TW" altLang="zh-TW" sz="1400" b="1" dirty="0"/>
              <a:t>培養孩子社會責任感</a:t>
            </a:r>
            <a:r>
              <a:rPr lang="zh-TW" altLang="zh-TW" sz="1400" dirty="0"/>
              <a:t>，發揮愛的力量，成為生命教育實踐的場域。</a:t>
            </a:r>
            <a:endParaRPr lang="zh-TW" altLang="en-US" sz="1400" dirty="0"/>
          </a:p>
        </p:txBody>
      </p:sp>
      <p:pic>
        <p:nvPicPr>
          <p:cNvPr id="9" name="Picture 2" descr="C:\Users\user\AppData\Local\Microsoft\Windows\Temporary Internet Files\Content.IE5\EYHM4POW\volunteer_hand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255" y="1736616"/>
            <a:ext cx="2235887" cy="194347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406276" y="4797152"/>
            <a:ext cx="7200800" cy="1477328"/>
          </a:xfrm>
          <a:prstGeom prst="rect">
            <a:avLst/>
          </a:prstGeom>
        </p:spPr>
        <p:txBody>
          <a:bodyPr wrap="square">
            <a:spAutoFit/>
          </a:bodyPr>
          <a:lstStyle/>
          <a:p>
            <a:r>
              <a:rPr lang="zh-TW" altLang="en-US" dirty="0">
                <a:solidFill>
                  <a:srgbClr val="4F81BD"/>
                </a:solidFill>
                <a:latin typeface="+mj-ea"/>
                <a:ea typeface="+mj-ea"/>
              </a:rPr>
              <a:t>鬆餅義賣讓孩子們募集到的一筆傳愛基金，為了幫助更多人，他們繼續回收做公益，還發起愛心競標活動，並商借安親班騎樓義賣鬆餅，讓校外的人一起來做公益，增加傳愛基金。另外也希望富有品德力的鬆餅故事屋可以影響更多人，孩子們持續受邀入班演出，還在期末結業式利用戲劇演出，幫忙學校輔導室和學務處做宣導。</a:t>
            </a:r>
          </a:p>
        </p:txBody>
      </p:sp>
    </p:spTree>
    <p:extLst>
      <p:ext uri="{BB962C8B-B14F-4D97-AF65-F5344CB8AC3E}">
        <p14:creationId xmlns:p14="http://schemas.microsoft.com/office/powerpoint/2010/main" val="3386599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rt 309 3"/>
          <p:cNvSpPr/>
          <p:nvPr/>
        </p:nvSpPr>
        <p:spPr>
          <a:xfrm>
            <a:off x="1702941" y="1412855"/>
            <a:ext cx="1188132" cy="883155"/>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latin typeface="+mn-ea"/>
              </a:rPr>
              <a:t>小小發想</a:t>
            </a:r>
            <a:endParaRPr lang="zh-TW" altLang="en-US" dirty="0">
              <a:latin typeface="+mn-ea"/>
            </a:endParaRPr>
          </a:p>
        </p:txBody>
      </p:sp>
      <p:grpSp>
        <p:nvGrpSpPr>
          <p:cNvPr id="29" name="Group 309 29"/>
          <p:cNvGrpSpPr/>
          <p:nvPr/>
        </p:nvGrpSpPr>
        <p:grpSpPr>
          <a:xfrm>
            <a:off x="-36762" y="1315706"/>
            <a:ext cx="1626500" cy="3956439"/>
            <a:chOff x="-36762" y="1315706"/>
            <a:chExt cx="1626500" cy="3956439"/>
          </a:xfrm>
        </p:grpSpPr>
        <p:grpSp>
          <p:nvGrpSpPr>
            <p:cNvPr id="5" name="群組 4"/>
            <p:cNvGrpSpPr/>
            <p:nvPr/>
          </p:nvGrpSpPr>
          <p:grpSpPr>
            <a:xfrm>
              <a:off x="-36762" y="1358078"/>
              <a:ext cx="1626305" cy="3914067"/>
              <a:chOff x="-36762" y="1358078"/>
              <a:chExt cx="1626305" cy="3914067"/>
            </a:xfrm>
          </p:grpSpPr>
          <p:sp>
            <p:nvSpPr>
              <p:cNvPr id="7" name="文字方塊 6"/>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33923" y="2330816"/>
                <a:ext cx="1108068" cy="904634"/>
                <a:chOff x="-24508" y="2355723"/>
                <a:chExt cx="1108068" cy="904634"/>
              </a:xfrm>
            </p:grpSpPr>
            <p:sp>
              <p:nvSpPr>
                <p:cNvPr id="24"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5"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群組 11"/>
              <p:cNvGrpSpPr/>
              <p:nvPr/>
            </p:nvGrpSpPr>
            <p:grpSpPr>
              <a:xfrm>
                <a:off x="-3009" y="1358078"/>
                <a:ext cx="1108068" cy="895625"/>
                <a:chOff x="0" y="1436391"/>
                <a:chExt cx="1108068" cy="895625"/>
              </a:xfrm>
            </p:grpSpPr>
            <p:sp>
              <p:nvSpPr>
                <p:cNvPr id="19"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0" name="群組 19"/>
                <p:cNvGrpSpPr/>
                <p:nvPr/>
              </p:nvGrpSpPr>
              <p:grpSpPr>
                <a:xfrm>
                  <a:off x="43996" y="1686904"/>
                  <a:ext cx="1010549" cy="476304"/>
                  <a:chOff x="163911" y="1647587"/>
                  <a:chExt cx="989618" cy="476304"/>
                </a:xfrm>
              </p:grpSpPr>
              <p:sp>
                <p:nvSpPr>
                  <p:cNvPr id="21" name="橢圓 2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群組 12"/>
              <p:cNvGrpSpPr/>
              <p:nvPr/>
            </p:nvGrpSpPr>
            <p:grpSpPr>
              <a:xfrm>
                <a:off x="-31084" y="3312563"/>
                <a:ext cx="1133303" cy="895625"/>
                <a:chOff x="-28244" y="3260357"/>
                <a:chExt cx="1133303" cy="895625"/>
              </a:xfrm>
            </p:grpSpPr>
            <p:sp>
              <p:nvSpPr>
                <p:cNvPr id="17"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8"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p:cNvGrpSpPr/>
              <p:nvPr/>
            </p:nvGrpSpPr>
            <p:grpSpPr>
              <a:xfrm>
                <a:off x="-36762" y="4285302"/>
                <a:ext cx="1108068" cy="895625"/>
                <a:chOff x="-36762" y="4285302"/>
                <a:chExt cx="1108068" cy="895625"/>
              </a:xfrm>
            </p:grpSpPr>
            <p:sp>
              <p:nvSpPr>
                <p:cNvPr id="15"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6"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 name="圓角矩形 5"/>
            <p:cNvSpPr/>
            <p:nvPr/>
          </p:nvSpPr>
          <p:spPr>
            <a:xfrm>
              <a:off x="-6119" y="1315706"/>
              <a:ext cx="1595857" cy="1960609"/>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29498" y="4255358"/>
              <a:ext cx="1619235" cy="950823"/>
            </a:xfrm>
            <a:prstGeom prst="roundRect">
              <a:avLst>
                <a:gd name="adj" fmla="val 7707"/>
              </a:avLst>
            </a:prstGeom>
            <a:solidFill>
              <a:srgbClr val="FFFFFF">
                <a:alpha val="78039"/>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0" name="Heart 80"/>
          <p:cNvSpPr/>
          <p:nvPr/>
        </p:nvSpPr>
        <p:spPr>
          <a:xfrm>
            <a:off x="1761449" y="1402644"/>
            <a:ext cx="1221312" cy="906135"/>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81" name="Heart 81"/>
          <p:cNvSpPr/>
          <p:nvPr/>
        </p:nvSpPr>
        <p:spPr>
          <a:xfrm>
            <a:off x="1819957" y="1392434"/>
            <a:ext cx="1254492" cy="929116"/>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82" name="Heart 82"/>
          <p:cNvSpPr/>
          <p:nvPr/>
        </p:nvSpPr>
        <p:spPr>
          <a:xfrm>
            <a:off x="1878465" y="1382223"/>
            <a:ext cx="1287672" cy="952096"/>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83" name="Heart 83"/>
          <p:cNvSpPr/>
          <p:nvPr/>
        </p:nvSpPr>
        <p:spPr>
          <a:xfrm>
            <a:off x="1936974" y="1372012"/>
            <a:ext cx="1320853" cy="975077"/>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84" name="Heart 84"/>
          <p:cNvSpPr/>
          <p:nvPr/>
        </p:nvSpPr>
        <p:spPr>
          <a:xfrm>
            <a:off x="1995482" y="1361801"/>
            <a:ext cx="1354033" cy="998057"/>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85" name="Heart 85"/>
          <p:cNvSpPr/>
          <p:nvPr/>
        </p:nvSpPr>
        <p:spPr>
          <a:xfrm>
            <a:off x="2053990" y="1351591"/>
            <a:ext cx="1387213" cy="1021038"/>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86" name="Heart 86"/>
          <p:cNvSpPr/>
          <p:nvPr/>
        </p:nvSpPr>
        <p:spPr>
          <a:xfrm>
            <a:off x="2112498" y="1341380"/>
            <a:ext cx="1420393" cy="1044018"/>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87" name="Heart 87"/>
          <p:cNvSpPr/>
          <p:nvPr/>
        </p:nvSpPr>
        <p:spPr>
          <a:xfrm>
            <a:off x="2171006" y="1331169"/>
            <a:ext cx="1453573" cy="1066999"/>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88" name="Heart 88"/>
          <p:cNvSpPr/>
          <p:nvPr/>
        </p:nvSpPr>
        <p:spPr>
          <a:xfrm>
            <a:off x="2229514" y="1320958"/>
            <a:ext cx="1486753" cy="1089979"/>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89" name="Heart 89"/>
          <p:cNvSpPr/>
          <p:nvPr/>
        </p:nvSpPr>
        <p:spPr>
          <a:xfrm>
            <a:off x="2288022" y="1310748"/>
            <a:ext cx="1519934" cy="1112960"/>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90" name="Heart 90"/>
          <p:cNvSpPr/>
          <p:nvPr/>
        </p:nvSpPr>
        <p:spPr>
          <a:xfrm>
            <a:off x="2346531" y="1300537"/>
            <a:ext cx="1553114" cy="1135940"/>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91" name="Heart 91"/>
          <p:cNvSpPr/>
          <p:nvPr/>
        </p:nvSpPr>
        <p:spPr>
          <a:xfrm>
            <a:off x="2405039" y="1290326"/>
            <a:ext cx="1586294" cy="1158920"/>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92" name="Heart 92"/>
          <p:cNvSpPr/>
          <p:nvPr/>
        </p:nvSpPr>
        <p:spPr>
          <a:xfrm>
            <a:off x="2463547" y="1280115"/>
            <a:ext cx="1619474" cy="1181901"/>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93" name="Heart 93"/>
          <p:cNvSpPr/>
          <p:nvPr/>
        </p:nvSpPr>
        <p:spPr>
          <a:xfrm>
            <a:off x="2522055" y="1269905"/>
            <a:ext cx="1652654" cy="1204881"/>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94" name="Heart 94"/>
          <p:cNvSpPr/>
          <p:nvPr/>
        </p:nvSpPr>
        <p:spPr>
          <a:xfrm>
            <a:off x="2580563" y="1259694"/>
            <a:ext cx="1685834" cy="1227862"/>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95" name="Heart 95"/>
          <p:cNvSpPr/>
          <p:nvPr/>
        </p:nvSpPr>
        <p:spPr>
          <a:xfrm>
            <a:off x="2639071" y="1249483"/>
            <a:ext cx="1719014" cy="1250842"/>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96" name="Heart 96"/>
          <p:cNvSpPr/>
          <p:nvPr/>
        </p:nvSpPr>
        <p:spPr>
          <a:xfrm>
            <a:off x="2697579" y="1239272"/>
            <a:ext cx="1752195" cy="1273823"/>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97" name="Heart 97"/>
          <p:cNvSpPr/>
          <p:nvPr/>
        </p:nvSpPr>
        <p:spPr>
          <a:xfrm>
            <a:off x="2756088" y="1229062"/>
            <a:ext cx="1785375" cy="1296803"/>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98" name="Heart 98"/>
          <p:cNvSpPr/>
          <p:nvPr/>
        </p:nvSpPr>
        <p:spPr>
          <a:xfrm>
            <a:off x="2814596" y="1218851"/>
            <a:ext cx="1818555" cy="1319784"/>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99" name="Heart 99"/>
          <p:cNvSpPr/>
          <p:nvPr/>
        </p:nvSpPr>
        <p:spPr>
          <a:xfrm>
            <a:off x="2873104" y="1208640"/>
            <a:ext cx="1851735" cy="1342764"/>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00" name="Heart 100"/>
          <p:cNvSpPr/>
          <p:nvPr/>
        </p:nvSpPr>
        <p:spPr>
          <a:xfrm>
            <a:off x="2931612" y="1198429"/>
            <a:ext cx="1884915" cy="1365745"/>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01" name="Heart 101"/>
          <p:cNvSpPr/>
          <p:nvPr/>
        </p:nvSpPr>
        <p:spPr>
          <a:xfrm>
            <a:off x="2990120" y="1188219"/>
            <a:ext cx="1918096" cy="1388725"/>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02" name="Heart 102"/>
          <p:cNvSpPr/>
          <p:nvPr/>
        </p:nvSpPr>
        <p:spPr>
          <a:xfrm>
            <a:off x="3048628" y="1178008"/>
            <a:ext cx="1951276" cy="1411705"/>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03" name="Heart 103"/>
          <p:cNvSpPr/>
          <p:nvPr/>
        </p:nvSpPr>
        <p:spPr>
          <a:xfrm>
            <a:off x="3107136" y="1167797"/>
            <a:ext cx="1984456" cy="1434686"/>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04" name="Heart 104"/>
          <p:cNvSpPr/>
          <p:nvPr/>
        </p:nvSpPr>
        <p:spPr>
          <a:xfrm>
            <a:off x="3165645" y="1157586"/>
            <a:ext cx="2017636" cy="1457666"/>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05" name="Heart 105"/>
          <p:cNvSpPr/>
          <p:nvPr/>
        </p:nvSpPr>
        <p:spPr>
          <a:xfrm>
            <a:off x="3224153" y="1147376"/>
            <a:ext cx="2050816" cy="1480647"/>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06" name="Heart 106"/>
          <p:cNvSpPr/>
          <p:nvPr/>
        </p:nvSpPr>
        <p:spPr>
          <a:xfrm>
            <a:off x="3282661" y="1137165"/>
            <a:ext cx="2083996" cy="1503627"/>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07" name="Heart 107"/>
          <p:cNvSpPr/>
          <p:nvPr/>
        </p:nvSpPr>
        <p:spPr>
          <a:xfrm>
            <a:off x="3341169" y="1126954"/>
            <a:ext cx="2117176" cy="1526608"/>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08" name="Heart 108"/>
          <p:cNvSpPr/>
          <p:nvPr/>
        </p:nvSpPr>
        <p:spPr>
          <a:xfrm>
            <a:off x="3399677" y="1116743"/>
            <a:ext cx="2150357" cy="1549588"/>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09" name="Heart 109"/>
          <p:cNvSpPr/>
          <p:nvPr/>
        </p:nvSpPr>
        <p:spPr>
          <a:xfrm>
            <a:off x="3458185" y="1106533"/>
            <a:ext cx="2183537" cy="1572569"/>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10" name="Heart 110"/>
          <p:cNvSpPr/>
          <p:nvPr/>
        </p:nvSpPr>
        <p:spPr>
          <a:xfrm>
            <a:off x="3516693" y="1096322"/>
            <a:ext cx="2216717" cy="1595549"/>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11" name="Heart 111"/>
          <p:cNvSpPr/>
          <p:nvPr/>
        </p:nvSpPr>
        <p:spPr>
          <a:xfrm>
            <a:off x="3575202" y="1086111"/>
            <a:ext cx="2249897" cy="1618530"/>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12" name="Heart 112"/>
          <p:cNvSpPr/>
          <p:nvPr/>
        </p:nvSpPr>
        <p:spPr>
          <a:xfrm>
            <a:off x="3633710" y="1075900"/>
            <a:ext cx="2283077" cy="1641510"/>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13" name="Heart 113"/>
          <p:cNvSpPr/>
          <p:nvPr/>
        </p:nvSpPr>
        <p:spPr>
          <a:xfrm>
            <a:off x="3692218" y="1065690"/>
            <a:ext cx="2316257" cy="1664490"/>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14" name="Heart 114"/>
          <p:cNvSpPr/>
          <p:nvPr/>
        </p:nvSpPr>
        <p:spPr>
          <a:xfrm>
            <a:off x="3750726" y="1055479"/>
            <a:ext cx="2349437" cy="1687471"/>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15" name="Heart 115"/>
          <p:cNvSpPr/>
          <p:nvPr/>
        </p:nvSpPr>
        <p:spPr>
          <a:xfrm>
            <a:off x="3809234" y="1045268"/>
            <a:ext cx="2382618" cy="1710451"/>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16" name="Heart 116"/>
          <p:cNvSpPr/>
          <p:nvPr/>
        </p:nvSpPr>
        <p:spPr>
          <a:xfrm>
            <a:off x="3867742" y="1035057"/>
            <a:ext cx="2415798" cy="1733432"/>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17" name="Heart 117"/>
          <p:cNvSpPr/>
          <p:nvPr/>
        </p:nvSpPr>
        <p:spPr>
          <a:xfrm>
            <a:off x="3926250" y="1024847"/>
            <a:ext cx="2448978" cy="1756412"/>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18" name="Heart 118"/>
          <p:cNvSpPr/>
          <p:nvPr/>
        </p:nvSpPr>
        <p:spPr>
          <a:xfrm>
            <a:off x="3984759" y="1014636"/>
            <a:ext cx="2482158" cy="1779393"/>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19" name="Heart 119"/>
          <p:cNvSpPr/>
          <p:nvPr/>
        </p:nvSpPr>
        <p:spPr>
          <a:xfrm>
            <a:off x="4043267" y="1004425"/>
            <a:ext cx="2515338" cy="1802373"/>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20" name="Heart 120"/>
          <p:cNvSpPr/>
          <p:nvPr/>
        </p:nvSpPr>
        <p:spPr>
          <a:xfrm>
            <a:off x="4101775" y="994214"/>
            <a:ext cx="2548518" cy="1825354"/>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21" name="Heart 121"/>
          <p:cNvSpPr/>
          <p:nvPr/>
        </p:nvSpPr>
        <p:spPr>
          <a:xfrm>
            <a:off x="4160283" y="984004"/>
            <a:ext cx="2581698" cy="1848334"/>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22" name="Heart 122"/>
          <p:cNvSpPr/>
          <p:nvPr/>
        </p:nvSpPr>
        <p:spPr>
          <a:xfrm>
            <a:off x="4218791" y="973793"/>
            <a:ext cx="2614879" cy="1871314"/>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23" name="Heart 123"/>
          <p:cNvSpPr/>
          <p:nvPr/>
        </p:nvSpPr>
        <p:spPr>
          <a:xfrm>
            <a:off x="4277299" y="963582"/>
            <a:ext cx="2648059" cy="1894295"/>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24" name="Heart 124"/>
          <p:cNvSpPr/>
          <p:nvPr/>
        </p:nvSpPr>
        <p:spPr>
          <a:xfrm>
            <a:off x="4335807" y="953371"/>
            <a:ext cx="2681239" cy="1917275"/>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25" name="Heart 125"/>
          <p:cNvSpPr/>
          <p:nvPr/>
        </p:nvSpPr>
        <p:spPr>
          <a:xfrm>
            <a:off x="4394315" y="943161"/>
            <a:ext cx="2714419" cy="1940256"/>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26" name="Heart 126"/>
          <p:cNvSpPr/>
          <p:nvPr/>
        </p:nvSpPr>
        <p:spPr>
          <a:xfrm>
            <a:off x="4452824" y="932950"/>
            <a:ext cx="2747599" cy="1963236"/>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27" name="Heart 127"/>
          <p:cNvSpPr/>
          <p:nvPr/>
        </p:nvSpPr>
        <p:spPr>
          <a:xfrm>
            <a:off x="4511332" y="922739"/>
            <a:ext cx="2780779" cy="1986217"/>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28" name="Heart 128"/>
          <p:cNvSpPr/>
          <p:nvPr/>
        </p:nvSpPr>
        <p:spPr>
          <a:xfrm>
            <a:off x="4569840" y="912529"/>
            <a:ext cx="2813960" cy="2009197"/>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129" name="Heart 129"/>
          <p:cNvSpPr/>
          <p:nvPr/>
        </p:nvSpPr>
        <p:spPr>
          <a:xfrm>
            <a:off x="4628348" y="902318"/>
            <a:ext cx="2847140" cy="2032178"/>
          </a:xfrm>
          <a:prstGeom prst="heart">
            <a:avLst/>
          </a:prstGeom>
          <a:solidFill>
            <a:srgbClr val="C0504D"/>
          </a:solidFill>
          <a:ln w="25400" cap="flat" cmpd="sng" algn="ctr">
            <a:solidFill>
              <a:srgbClr val="8C3836"/>
            </a:solidFill>
            <a:prstDash val="solid"/>
            <a:roun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小小發想</a:t>
            </a:r>
            <a:endParaRPr lang="zh-TW" altLang="en-US" dirty="0"/>
          </a:p>
        </p:txBody>
      </p:sp>
      <p:sp>
        <p:nvSpPr>
          <p:cNvPr id="27" name="Heart 309 27"/>
          <p:cNvSpPr/>
          <p:nvPr/>
        </p:nvSpPr>
        <p:spPr>
          <a:xfrm>
            <a:off x="4686856" y="892107"/>
            <a:ext cx="2880320" cy="2055158"/>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US" altLang="zh-TW" sz="2200" b="1" dirty="0" smtClean="0">
              <a:latin typeface="+mj-ea"/>
            </a:endParaRPr>
          </a:p>
          <a:p>
            <a:r>
              <a:rPr lang="zh-TW" altLang="en-US" sz="2200" b="1" dirty="0" smtClean="0">
                <a:latin typeface="+mj-ea"/>
              </a:rPr>
              <a:t>  卻讓</a:t>
            </a:r>
            <a:r>
              <a:rPr lang="zh-TW" altLang="en-US" sz="2200" b="1" dirty="0">
                <a:latin typeface="+mj-ea"/>
              </a:rPr>
              <a:t>我們</a:t>
            </a:r>
            <a:r>
              <a:rPr lang="zh-TW" altLang="en-US" sz="2200" b="1" dirty="0" smtClean="0">
                <a:latin typeface="+mj-ea"/>
              </a:rPr>
              <a:t>的</a:t>
            </a:r>
            <a:endParaRPr lang="en-US" altLang="zh-TW" sz="2200" b="1" dirty="0" smtClean="0">
              <a:latin typeface="+mj-ea"/>
            </a:endParaRPr>
          </a:p>
          <a:p>
            <a:r>
              <a:rPr lang="zh-TW" altLang="en-US" sz="2200" b="1" dirty="0" smtClean="0">
                <a:latin typeface="+mj-ea"/>
              </a:rPr>
              <a:t>愛心越</a:t>
            </a:r>
            <a:r>
              <a:rPr lang="zh-TW" altLang="en-US" sz="2200" b="1" dirty="0">
                <a:latin typeface="+mj-ea"/>
              </a:rPr>
              <a:t>做</a:t>
            </a:r>
            <a:r>
              <a:rPr lang="zh-TW" altLang="en-US" sz="2200" b="1" dirty="0" smtClean="0">
                <a:latin typeface="+mj-ea"/>
              </a:rPr>
              <a:t>越</a:t>
            </a:r>
            <a:r>
              <a:rPr lang="zh-TW" altLang="en-US" sz="2200" b="1" dirty="0">
                <a:latin typeface="+mj-ea"/>
              </a:rPr>
              <a:t>大</a:t>
            </a:r>
          </a:p>
          <a:p>
            <a:endParaRPr lang="zh-TW" altLang="en-US" dirty="0"/>
          </a:p>
        </p:txBody>
      </p:sp>
      <p:sp>
        <p:nvSpPr>
          <p:cNvPr id="133" name="文字方塊 5"/>
          <p:cNvSpPr txBox="1">
            <a:spLocks noChangeArrowheads="1"/>
          </p:cNvSpPr>
          <p:nvPr/>
        </p:nvSpPr>
        <p:spPr bwMode="auto">
          <a:xfrm>
            <a:off x="1930244" y="2784891"/>
            <a:ext cx="6680974"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1800" b="1" dirty="0">
                <a:solidFill>
                  <a:schemeClr val="tx2"/>
                </a:solidFill>
                <a:latin typeface="+mj-ea"/>
                <a:ea typeface="+mj-ea"/>
              </a:rPr>
              <a:t>做公益無非是有錢出錢，有力出力。</a:t>
            </a:r>
            <a:endParaRPr kumimoji="0" lang="en-US" altLang="zh-TW" sz="1800" b="1" dirty="0">
              <a:solidFill>
                <a:schemeClr val="tx2"/>
              </a:solidFill>
              <a:latin typeface="+mj-ea"/>
              <a:ea typeface="+mj-ea"/>
            </a:endParaRPr>
          </a:p>
          <a:p>
            <a:pPr marL="0" indent="0" eaLnBrk="1" hangingPunct="1">
              <a:lnSpc>
                <a:spcPct val="150000"/>
              </a:lnSpc>
              <a:spcBef>
                <a:spcPct val="0"/>
              </a:spcBef>
              <a:buNone/>
            </a:pPr>
            <a:r>
              <a:rPr kumimoji="0" lang="zh-TW" altLang="en-US" sz="1800" b="1" dirty="0">
                <a:solidFill>
                  <a:schemeClr val="tx2"/>
                </a:solidFill>
                <a:latin typeface="+mj-ea"/>
                <a:ea typeface="+mj-ea"/>
              </a:rPr>
              <a:t>鬆餅義賣讓我們募集到的一筆傳愛基金，為了幫助更多人，我們繼續</a:t>
            </a:r>
            <a:r>
              <a:rPr kumimoji="0" lang="zh-TW" altLang="en-US" sz="1800" b="1" dirty="0">
                <a:solidFill>
                  <a:srgbClr val="FF0000"/>
                </a:solidFill>
                <a:latin typeface="+mj-ea"/>
                <a:ea typeface="+mj-ea"/>
              </a:rPr>
              <a:t>回收做公益</a:t>
            </a:r>
            <a:r>
              <a:rPr kumimoji="0" lang="zh-TW" altLang="en-US" sz="1800" b="1" dirty="0">
                <a:solidFill>
                  <a:schemeClr val="tx2"/>
                </a:solidFill>
                <a:latin typeface="+mj-ea"/>
                <a:ea typeface="+mj-ea"/>
              </a:rPr>
              <a:t>，還發起</a:t>
            </a:r>
            <a:r>
              <a:rPr kumimoji="0" lang="zh-TW" altLang="en-US" sz="1800" b="1" dirty="0">
                <a:solidFill>
                  <a:srgbClr val="FF0000"/>
                </a:solidFill>
                <a:latin typeface="+mj-ea"/>
                <a:ea typeface="+mj-ea"/>
              </a:rPr>
              <a:t>愛心競標</a:t>
            </a:r>
            <a:r>
              <a:rPr kumimoji="0" lang="zh-TW" altLang="en-US" sz="1800" b="1" dirty="0">
                <a:solidFill>
                  <a:schemeClr val="tx2"/>
                </a:solidFill>
                <a:latin typeface="+mj-ea"/>
                <a:ea typeface="+mj-ea"/>
              </a:rPr>
              <a:t>活動，並</a:t>
            </a:r>
            <a:r>
              <a:rPr kumimoji="0" lang="zh-TW" altLang="en-US" sz="1800" b="1" dirty="0">
                <a:solidFill>
                  <a:srgbClr val="FF0000"/>
                </a:solidFill>
                <a:latin typeface="+mj-ea"/>
                <a:ea typeface="+mj-ea"/>
              </a:rPr>
              <a:t>商借安親班騎樓義賣鬆餅</a:t>
            </a:r>
            <a:r>
              <a:rPr kumimoji="0" lang="zh-TW" altLang="en-US" sz="1800" b="1" dirty="0">
                <a:solidFill>
                  <a:schemeClr val="tx2"/>
                </a:solidFill>
                <a:latin typeface="+mj-ea"/>
                <a:ea typeface="+mj-ea"/>
              </a:rPr>
              <a:t>，讓校外的人一起來做公益，增加傳愛基金。</a:t>
            </a:r>
            <a:endParaRPr kumimoji="0" lang="en-US" altLang="zh-TW" sz="1800" b="1" dirty="0">
              <a:solidFill>
                <a:schemeClr val="tx2"/>
              </a:solidFill>
              <a:latin typeface="+mj-ea"/>
              <a:ea typeface="+mj-ea"/>
            </a:endParaRPr>
          </a:p>
          <a:p>
            <a:pPr marL="0" indent="0" eaLnBrk="1" hangingPunct="1">
              <a:lnSpc>
                <a:spcPct val="150000"/>
              </a:lnSpc>
              <a:spcBef>
                <a:spcPct val="0"/>
              </a:spcBef>
              <a:buNone/>
            </a:pPr>
            <a:r>
              <a:rPr kumimoji="0" lang="zh-TW" altLang="en-US" sz="1800" b="1" dirty="0">
                <a:solidFill>
                  <a:schemeClr val="tx2"/>
                </a:solidFill>
                <a:latin typeface="+mj-ea"/>
                <a:ea typeface="+mj-ea"/>
              </a:rPr>
              <a:t>另外也希望富有品德力的鬆餅故事屋可以影響更多人，我們持續受邀</a:t>
            </a:r>
            <a:r>
              <a:rPr kumimoji="0" lang="zh-TW" altLang="en-US" sz="1800" b="1" dirty="0">
                <a:solidFill>
                  <a:srgbClr val="FF0000"/>
                </a:solidFill>
                <a:latin typeface="+mj-ea"/>
                <a:ea typeface="+mj-ea"/>
              </a:rPr>
              <a:t>入班演出</a:t>
            </a:r>
            <a:r>
              <a:rPr kumimoji="0" lang="zh-TW" altLang="en-US" sz="1800" b="1" dirty="0">
                <a:solidFill>
                  <a:schemeClr val="tx2"/>
                </a:solidFill>
                <a:latin typeface="+mj-ea"/>
                <a:ea typeface="+mj-ea"/>
              </a:rPr>
              <a:t>，還在</a:t>
            </a:r>
            <a:r>
              <a:rPr kumimoji="0" lang="zh-TW" altLang="en-US" sz="1800" b="1" dirty="0">
                <a:solidFill>
                  <a:srgbClr val="FF0000"/>
                </a:solidFill>
                <a:latin typeface="+mj-ea"/>
                <a:ea typeface="+mj-ea"/>
              </a:rPr>
              <a:t>期末結業式利用戲劇演出</a:t>
            </a:r>
            <a:r>
              <a:rPr kumimoji="0" lang="zh-TW" altLang="en-US" sz="1800" b="1" dirty="0">
                <a:solidFill>
                  <a:schemeClr val="tx2"/>
                </a:solidFill>
                <a:latin typeface="+mj-ea"/>
                <a:ea typeface="+mj-ea"/>
              </a:rPr>
              <a:t>，幫忙學校輔導室和學務處做宣導。</a:t>
            </a:r>
          </a:p>
        </p:txBody>
      </p:sp>
      <p:sp>
        <p:nvSpPr>
          <p:cNvPr id="134" name="Pentagon 309 28"/>
          <p:cNvSpPr/>
          <p:nvPr/>
        </p:nvSpPr>
        <p:spPr>
          <a:xfrm>
            <a:off x="7381145" y="5763030"/>
            <a:ext cx="1775068" cy="812648"/>
          </a:xfrm>
          <a:prstGeom prst="homePlate">
            <a:avLst>
              <a:gd name="adj" fmla="val 35370"/>
            </a:avLst>
          </a:prstGeom>
          <a:solidFill>
            <a:srgbClr val="A14D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latin typeface="+mj-ea"/>
                <a:hlinkClick r:id="rId6"/>
              </a:rPr>
              <a:t>受邀</a:t>
            </a:r>
            <a:endParaRPr lang="en-US" altLang="zh-TW" sz="2000" dirty="0">
              <a:latin typeface="+mj-ea"/>
              <a:hlinkClick r:id="rId6"/>
            </a:endParaRPr>
          </a:p>
          <a:p>
            <a:pPr algn="ctr"/>
            <a:r>
              <a:rPr lang="zh-TW" altLang="en-US" sz="2000" dirty="0">
                <a:latin typeface="+mj-ea"/>
                <a:hlinkClick r:id="rId6"/>
              </a:rPr>
              <a:t>期末宣導</a:t>
            </a:r>
            <a:endParaRPr lang="zh-TW" altLang="en-US" sz="2000" dirty="0">
              <a:latin typeface="+mj-ea"/>
            </a:endParaRPr>
          </a:p>
        </p:txBody>
      </p:sp>
      <p:sp>
        <p:nvSpPr>
          <p:cNvPr id="135" name="Pentagon 309 28"/>
          <p:cNvSpPr/>
          <p:nvPr/>
        </p:nvSpPr>
        <p:spPr>
          <a:xfrm>
            <a:off x="5876149" y="5763030"/>
            <a:ext cx="1775068" cy="812648"/>
          </a:xfrm>
          <a:prstGeom prst="homePlate">
            <a:avLst>
              <a:gd name="adj" fmla="val 35370"/>
            </a:avLst>
          </a:prstGeom>
          <a:solidFill>
            <a:srgbClr val="A14D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latin typeface="+mj-ea"/>
                <a:ea typeface="+mj-ea"/>
              </a:rPr>
              <a:t>   </a:t>
            </a:r>
            <a:r>
              <a:rPr lang="zh-TW" altLang="en-US" sz="2000" dirty="0" smtClean="0">
                <a:latin typeface="+mj-ea"/>
                <a:ea typeface="+mj-ea"/>
                <a:hlinkClick r:id="rId7"/>
              </a:rPr>
              <a:t>入班演出</a:t>
            </a:r>
            <a:endParaRPr lang="zh-TW" altLang="en-US" sz="2000" dirty="0">
              <a:latin typeface="+mj-ea"/>
              <a:ea typeface="+mj-ea"/>
            </a:endParaRPr>
          </a:p>
        </p:txBody>
      </p:sp>
      <p:sp>
        <p:nvSpPr>
          <p:cNvPr id="130" name="Pentagon 309 28"/>
          <p:cNvSpPr/>
          <p:nvPr/>
        </p:nvSpPr>
        <p:spPr>
          <a:xfrm>
            <a:off x="4474855" y="5763030"/>
            <a:ext cx="1775068" cy="812648"/>
          </a:xfrm>
          <a:prstGeom prst="homePlate">
            <a:avLst>
              <a:gd name="adj" fmla="val 35370"/>
            </a:avLst>
          </a:prstGeom>
          <a:solidFill>
            <a:srgbClr val="A14D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latin typeface="+mj-ea"/>
                <a:ea typeface="+mj-ea"/>
                <a:hlinkClick r:id="rId8"/>
              </a:rPr>
              <a:t> 校外</a:t>
            </a:r>
            <a:endParaRPr lang="en-US" altLang="zh-TW" sz="2000" dirty="0" smtClean="0">
              <a:latin typeface="+mj-ea"/>
              <a:ea typeface="+mj-ea"/>
              <a:hlinkClick r:id="rId8"/>
            </a:endParaRPr>
          </a:p>
          <a:p>
            <a:pPr algn="ctr"/>
            <a:r>
              <a:rPr lang="zh-TW" altLang="en-US" sz="2000" dirty="0">
                <a:latin typeface="+mj-ea"/>
                <a:ea typeface="+mj-ea"/>
                <a:hlinkClick r:id="rId8"/>
              </a:rPr>
              <a:t> </a:t>
            </a:r>
            <a:r>
              <a:rPr lang="zh-TW" altLang="en-US" sz="2000" dirty="0" smtClean="0">
                <a:latin typeface="+mj-ea"/>
                <a:ea typeface="+mj-ea"/>
                <a:hlinkClick r:id="rId8"/>
              </a:rPr>
              <a:t> 鬆</a:t>
            </a:r>
            <a:r>
              <a:rPr lang="zh-TW" altLang="en-US" sz="2000" dirty="0">
                <a:latin typeface="+mj-ea"/>
                <a:ea typeface="+mj-ea"/>
                <a:hlinkClick r:id="rId8"/>
              </a:rPr>
              <a:t>餅</a:t>
            </a:r>
            <a:r>
              <a:rPr lang="zh-TW" altLang="en-US" sz="2000" dirty="0" smtClean="0">
                <a:latin typeface="+mj-ea"/>
                <a:ea typeface="+mj-ea"/>
                <a:hlinkClick r:id="rId8"/>
              </a:rPr>
              <a:t>義賣</a:t>
            </a:r>
            <a:endParaRPr lang="zh-TW" altLang="en-US" sz="2000" dirty="0">
              <a:latin typeface="+mj-ea"/>
              <a:ea typeface="+mj-ea"/>
            </a:endParaRPr>
          </a:p>
        </p:txBody>
      </p:sp>
      <p:sp>
        <p:nvSpPr>
          <p:cNvPr id="28" name="Pentagon 309 28"/>
          <p:cNvSpPr/>
          <p:nvPr/>
        </p:nvSpPr>
        <p:spPr>
          <a:xfrm>
            <a:off x="2990120" y="5763030"/>
            <a:ext cx="1775068" cy="812648"/>
          </a:xfrm>
          <a:prstGeom prst="homePlate">
            <a:avLst>
              <a:gd name="adj" fmla="val 35370"/>
            </a:avLst>
          </a:prstGeom>
          <a:solidFill>
            <a:srgbClr val="A14D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latin typeface="+mj-ea"/>
                <a:ea typeface="+mj-ea"/>
                <a:hlinkClick r:id="rId9"/>
              </a:rPr>
              <a:t>愛心競標</a:t>
            </a:r>
            <a:endParaRPr lang="zh-TW" altLang="en-US" sz="2000" dirty="0">
              <a:latin typeface="+mj-ea"/>
              <a:ea typeface="+mj-ea"/>
            </a:endParaRPr>
          </a:p>
        </p:txBody>
      </p:sp>
      <p:sp>
        <p:nvSpPr>
          <p:cNvPr id="2" name="Pentagon 309 2"/>
          <p:cNvSpPr/>
          <p:nvPr/>
        </p:nvSpPr>
        <p:spPr>
          <a:xfrm>
            <a:off x="1453329" y="5763030"/>
            <a:ext cx="1775068" cy="812648"/>
          </a:xfrm>
          <a:prstGeom prst="homePlate">
            <a:avLst>
              <a:gd name="adj" fmla="val 35370"/>
            </a:avLst>
          </a:prstGeom>
          <a:solidFill>
            <a:srgbClr val="A14D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latin typeface="+mj-ea"/>
                <a:ea typeface="+mj-ea"/>
                <a:hlinkClick r:id="rId10"/>
              </a:rPr>
              <a:t>回收做公益</a:t>
            </a:r>
            <a:endParaRPr lang="zh-TW" altLang="en-US" sz="2000" dirty="0">
              <a:latin typeface="+mj-ea"/>
              <a:ea typeface="+mj-ea"/>
            </a:endParaRPr>
          </a:p>
        </p:txBody>
      </p:sp>
    </p:spTree>
    <p:extLst>
      <p:ext uri="{BB962C8B-B14F-4D97-AF65-F5344CB8AC3E}">
        <p14:creationId xmlns:p14="http://schemas.microsoft.com/office/powerpoint/2010/main" val="69544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childTnLst>
                                    <p:set>
                                      <p:cBhvr>
                                        <p:cTn id="6" dur="1" fill="hold">
                                          <p:stCondLst>
                                            <p:cond delay="0"/>
                                          </p:stCondLst>
                                        </p:cTn>
                                        <p:tgtEl>
                                          <p:spTgt spid="80"/>
                                        </p:tgtEl>
                                        <p:attrNameLst>
                                          <p:attrName>style.visibility</p:attrName>
                                        </p:attrNameLst>
                                      </p:cBhvr>
                                      <p:to>
                                        <p:strVal val="visible"/>
                                      </p:to>
                                    </p:set>
                                  </p:childTnLst>
                                  <p:subTnLst>
                                    <p:set>
                                      <p:cBhvr override="childStyle">
                                        <p:cTn dur="1" fill="hold" display="0" masterRel="nextClick" afterEffect="1"/>
                                        <p:tgtEl>
                                          <p:spTgt spid="80"/>
                                        </p:tgtEl>
                                        <p:attrNameLst>
                                          <p:attrName>style.visibility</p:attrName>
                                        </p:attrNameLst>
                                      </p:cBhvr>
                                      <p:to>
                                        <p:strVal val="hidden"/>
                                      </p:to>
                                    </p:set>
                                  </p:subTnLst>
                                </p:cTn>
                              </p:par>
                            </p:childTnLst>
                          </p:cTn>
                        </p:par>
                        <p:par>
                          <p:cTn id="7" fill="hold">
                            <p:stCondLst>
                              <p:cond delay="100"/>
                            </p:stCondLst>
                            <p:childTnLst>
                              <p:par>
                                <p:cTn id="8" presetID="1" presetClass="entr" presetSubtype="0" fill="hold" grpId="0" nodeType="afterEffect">
                                  <p:stCondLst>
                                    <p:cond delay="100"/>
                                  </p:stCondLst>
                                  <p:childTnLst>
                                    <p:set>
                                      <p:cBhvr>
                                        <p:cTn id="9" dur="1" fill="hold">
                                          <p:stCondLst>
                                            <p:cond delay="0"/>
                                          </p:stCondLst>
                                        </p:cTn>
                                        <p:tgtEl>
                                          <p:spTgt spid="81"/>
                                        </p:tgtEl>
                                        <p:attrNameLst>
                                          <p:attrName>style.visibility</p:attrName>
                                        </p:attrNameLst>
                                      </p:cBhvr>
                                      <p:to>
                                        <p:strVal val="visible"/>
                                      </p:to>
                                    </p:set>
                                  </p:childTnLst>
                                  <p:subTnLst>
                                    <p:set>
                                      <p:cBhvr override="childStyle">
                                        <p:cTn dur="1" fill="hold" display="0" masterRel="nextClick" afterEffect="1"/>
                                        <p:tgtEl>
                                          <p:spTgt spid="81"/>
                                        </p:tgtEl>
                                        <p:attrNameLst>
                                          <p:attrName>style.visibility</p:attrName>
                                        </p:attrNameLst>
                                      </p:cBhvr>
                                      <p:to>
                                        <p:strVal val="hidden"/>
                                      </p:to>
                                    </p:set>
                                  </p:subTnLst>
                                </p:cTn>
                              </p:par>
                            </p:childTnLst>
                          </p:cTn>
                        </p:par>
                        <p:par>
                          <p:cTn id="10" fill="hold">
                            <p:stCondLst>
                              <p:cond delay="200"/>
                            </p:stCondLst>
                            <p:childTnLst>
                              <p:par>
                                <p:cTn id="11" presetID="1" presetClass="entr" presetSubtype="0" fill="hold" grpId="0" nodeType="afterEffect">
                                  <p:stCondLst>
                                    <p:cond delay="100"/>
                                  </p:stCondLst>
                                  <p:childTnLst>
                                    <p:set>
                                      <p:cBhvr>
                                        <p:cTn id="12" dur="1" fill="hold">
                                          <p:stCondLst>
                                            <p:cond delay="0"/>
                                          </p:stCondLst>
                                        </p:cTn>
                                        <p:tgtEl>
                                          <p:spTgt spid="82"/>
                                        </p:tgtEl>
                                        <p:attrNameLst>
                                          <p:attrName>style.visibility</p:attrName>
                                        </p:attrNameLst>
                                      </p:cBhvr>
                                      <p:to>
                                        <p:strVal val="visible"/>
                                      </p:to>
                                    </p:set>
                                  </p:childTnLst>
                                  <p:subTnLst>
                                    <p:set>
                                      <p:cBhvr override="childStyle">
                                        <p:cTn dur="1" fill="hold" display="0" masterRel="nextClick" afterEffect="1"/>
                                        <p:tgtEl>
                                          <p:spTgt spid="82"/>
                                        </p:tgtEl>
                                        <p:attrNameLst>
                                          <p:attrName>style.visibility</p:attrName>
                                        </p:attrNameLst>
                                      </p:cBhvr>
                                      <p:to>
                                        <p:strVal val="hidden"/>
                                      </p:to>
                                    </p:set>
                                  </p:subTnLst>
                                </p:cTn>
                              </p:par>
                            </p:childTnLst>
                          </p:cTn>
                        </p:par>
                        <p:par>
                          <p:cTn id="13" fill="hold">
                            <p:stCondLst>
                              <p:cond delay="300"/>
                            </p:stCondLst>
                            <p:childTnLst>
                              <p:par>
                                <p:cTn id="14" presetID="1" presetClass="entr" presetSubtype="0" fill="hold" grpId="0" nodeType="afterEffect">
                                  <p:stCondLst>
                                    <p:cond delay="100"/>
                                  </p:stCondLst>
                                  <p:childTnLst>
                                    <p:set>
                                      <p:cBhvr>
                                        <p:cTn id="15" dur="1" fill="hold">
                                          <p:stCondLst>
                                            <p:cond delay="0"/>
                                          </p:stCondLst>
                                        </p:cTn>
                                        <p:tgtEl>
                                          <p:spTgt spid="83"/>
                                        </p:tgtEl>
                                        <p:attrNameLst>
                                          <p:attrName>style.visibility</p:attrName>
                                        </p:attrNameLst>
                                      </p:cBhvr>
                                      <p:to>
                                        <p:strVal val="visible"/>
                                      </p:to>
                                    </p:set>
                                  </p:childTnLst>
                                  <p:subTnLst>
                                    <p:set>
                                      <p:cBhvr override="childStyle">
                                        <p:cTn dur="1" fill="hold" display="0" masterRel="nextClick" afterEffect="1"/>
                                        <p:tgtEl>
                                          <p:spTgt spid="83"/>
                                        </p:tgtEl>
                                        <p:attrNameLst>
                                          <p:attrName>style.visibility</p:attrName>
                                        </p:attrNameLst>
                                      </p:cBhvr>
                                      <p:to>
                                        <p:strVal val="hidden"/>
                                      </p:to>
                                    </p:set>
                                  </p:subTnLst>
                                </p:cTn>
                              </p:par>
                            </p:childTnLst>
                          </p:cTn>
                        </p:par>
                        <p:par>
                          <p:cTn id="16" fill="hold">
                            <p:stCondLst>
                              <p:cond delay="400"/>
                            </p:stCondLst>
                            <p:childTnLst>
                              <p:par>
                                <p:cTn id="17" presetID="1" presetClass="entr" presetSubtype="0" fill="hold" grpId="0" nodeType="afterEffect">
                                  <p:stCondLst>
                                    <p:cond delay="100"/>
                                  </p:stCondLst>
                                  <p:childTnLst>
                                    <p:set>
                                      <p:cBhvr>
                                        <p:cTn id="18" dur="1" fill="hold">
                                          <p:stCondLst>
                                            <p:cond delay="0"/>
                                          </p:stCondLst>
                                        </p:cTn>
                                        <p:tgtEl>
                                          <p:spTgt spid="84"/>
                                        </p:tgtEl>
                                        <p:attrNameLst>
                                          <p:attrName>style.visibility</p:attrName>
                                        </p:attrNameLst>
                                      </p:cBhvr>
                                      <p:to>
                                        <p:strVal val="visible"/>
                                      </p:to>
                                    </p:set>
                                  </p:childTnLst>
                                  <p:subTnLst>
                                    <p:set>
                                      <p:cBhvr override="childStyle">
                                        <p:cTn dur="1" fill="hold" display="0" masterRel="nextClick" afterEffect="1"/>
                                        <p:tgtEl>
                                          <p:spTgt spid="84"/>
                                        </p:tgtEl>
                                        <p:attrNameLst>
                                          <p:attrName>style.visibility</p:attrName>
                                        </p:attrNameLst>
                                      </p:cBhvr>
                                      <p:to>
                                        <p:strVal val="hidden"/>
                                      </p:to>
                                    </p:set>
                                  </p:subTnLst>
                                </p:cTn>
                              </p:par>
                            </p:childTnLst>
                          </p:cTn>
                        </p:par>
                        <p:par>
                          <p:cTn id="19" fill="hold">
                            <p:stCondLst>
                              <p:cond delay="500"/>
                            </p:stCondLst>
                            <p:childTnLst>
                              <p:par>
                                <p:cTn id="20" presetID="1" presetClass="entr" presetSubtype="0" fill="hold" grpId="0" nodeType="afterEffect">
                                  <p:stCondLst>
                                    <p:cond delay="100"/>
                                  </p:stCondLst>
                                  <p:childTnLst>
                                    <p:set>
                                      <p:cBhvr>
                                        <p:cTn id="21" dur="1" fill="hold">
                                          <p:stCondLst>
                                            <p:cond delay="0"/>
                                          </p:stCondLst>
                                        </p:cTn>
                                        <p:tgtEl>
                                          <p:spTgt spid="85"/>
                                        </p:tgtEl>
                                        <p:attrNameLst>
                                          <p:attrName>style.visibility</p:attrName>
                                        </p:attrNameLst>
                                      </p:cBhvr>
                                      <p:to>
                                        <p:strVal val="visible"/>
                                      </p:to>
                                    </p:set>
                                  </p:childTnLst>
                                  <p:subTnLst>
                                    <p:set>
                                      <p:cBhvr override="childStyle">
                                        <p:cTn dur="1" fill="hold" display="0" masterRel="nextClick" afterEffect="1"/>
                                        <p:tgtEl>
                                          <p:spTgt spid="85"/>
                                        </p:tgtEl>
                                        <p:attrNameLst>
                                          <p:attrName>style.visibility</p:attrName>
                                        </p:attrNameLst>
                                      </p:cBhvr>
                                      <p:to>
                                        <p:strVal val="hidden"/>
                                      </p:to>
                                    </p:set>
                                  </p:subTnLst>
                                </p:cTn>
                              </p:par>
                            </p:childTnLst>
                          </p:cTn>
                        </p:par>
                        <p:par>
                          <p:cTn id="22" fill="hold">
                            <p:stCondLst>
                              <p:cond delay="600"/>
                            </p:stCondLst>
                            <p:childTnLst>
                              <p:par>
                                <p:cTn id="23" presetID="1" presetClass="entr" presetSubtype="0" fill="hold" grpId="0" nodeType="afterEffect">
                                  <p:stCondLst>
                                    <p:cond delay="100"/>
                                  </p:stCondLst>
                                  <p:childTnLst>
                                    <p:set>
                                      <p:cBhvr>
                                        <p:cTn id="24" dur="1" fill="hold">
                                          <p:stCondLst>
                                            <p:cond delay="0"/>
                                          </p:stCondLst>
                                        </p:cTn>
                                        <p:tgtEl>
                                          <p:spTgt spid="86"/>
                                        </p:tgtEl>
                                        <p:attrNameLst>
                                          <p:attrName>style.visibility</p:attrName>
                                        </p:attrNameLst>
                                      </p:cBhvr>
                                      <p:to>
                                        <p:strVal val="visible"/>
                                      </p:to>
                                    </p:set>
                                  </p:childTnLst>
                                  <p:subTnLst>
                                    <p:set>
                                      <p:cBhvr override="childStyle">
                                        <p:cTn dur="1" fill="hold" display="0" masterRel="nextClick" afterEffect="1"/>
                                        <p:tgtEl>
                                          <p:spTgt spid="86"/>
                                        </p:tgtEl>
                                        <p:attrNameLst>
                                          <p:attrName>style.visibility</p:attrName>
                                        </p:attrNameLst>
                                      </p:cBhvr>
                                      <p:to>
                                        <p:strVal val="hidden"/>
                                      </p:to>
                                    </p:set>
                                  </p:subTnLst>
                                </p:cTn>
                              </p:par>
                            </p:childTnLst>
                          </p:cTn>
                        </p:par>
                        <p:par>
                          <p:cTn id="25" fill="hold">
                            <p:stCondLst>
                              <p:cond delay="700"/>
                            </p:stCondLst>
                            <p:childTnLst>
                              <p:par>
                                <p:cTn id="26" presetID="1" presetClass="entr" presetSubtype="0" fill="hold" grpId="0" nodeType="afterEffect">
                                  <p:stCondLst>
                                    <p:cond delay="100"/>
                                  </p:stCondLst>
                                  <p:childTnLst>
                                    <p:set>
                                      <p:cBhvr>
                                        <p:cTn id="27" dur="1" fill="hold">
                                          <p:stCondLst>
                                            <p:cond delay="0"/>
                                          </p:stCondLst>
                                        </p:cTn>
                                        <p:tgtEl>
                                          <p:spTgt spid="87"/>
                                        </p:tgtEl>
                                        <p:attrNameLst>
                                          <p:attrName>style.visibility</p:attrName>
                                        </p:attrNameLst>
                                      </p:cBhvr>
                                      <p:to>
                                        <p:strVal val="visible"/>
                                      </p:to>
                                    </p:set>
                                  </p:childTnLst>
                                  <p:subTnLst>
                                    <p:set>
                                      <p:cBhvr override="childStyle">
                                        <p:cTn dur="1" fill="hold" display="0" masterRel="nextClick" afterEffect="1"/>
                                        <p:tgtEl>
                                          <p:spTgt spid="87"/>
                                        </p:tgtEl>
                                        <p:attrNameLst>
                                          <p:attrName>style.visibility</p:attrName>
                                        </p:attrNameLst>
                                      </p:cBhvr>
                                      <p:to>
                                        <p:strVal val="hidden"/>
                                      </p:to>
                                    </p:set>
                                  </p:subTnLst>
                                </p:cTn>
                              </p:par>
                            </p:childTnLst>
                          </p:cTn>
                        </p:par>
                        <p:par>
                          <p:cTn id="28" fill="hold">
                            <p:stCondLst>
                              <p:cond delay="800"/>
                            </p:stCondLst>
                            <p:childTnLst>
                              <p:par>
                                <p:cTn id="29" presetID="1" presetClass="entr" presetSubtype="0" fill="hold" grpId="0" nodeType="afterEffect">
                                  <p:stCondLst>
                                    <p:cond delay="100"/>
                                  </p:stCondLst>
                                  <p:childTnLst>
                                    <p:set>
                                      <p:cBhvr>
                                        <p:cTn id="30" dur="1" fill="hold">
                                          <p:stCondLst>
                                            <p:cond delay="0"/>
                                          </p:stCondLst>
                                        </p:cTn>
                                        <p:tgtEl>
                                          <p:spTgt spid="88"/>
                                        </p:tgtEl>
                                        <p:attrNameLst>
                                          <p:attrName>style.visibility</p:attrName>
                                        </p:attrNameLst>
                                      </p:cBhvr>
                                      <p:to>
                                        <p:strVal val="visible"/>
                                      </p:to>
                                    </p:set>
                                  </p:childTnLst>
                                  <p:subTnLst>
                                    <p:set>
                                      <p:cBhvr override="childStyle">
                                        <p:cTn dur="1" fill="hold" display="0" masterRel="nextClick" afterEffect="1"/>
                                        <p:tgtEl>
                                          <p:spTgt spid="88"/>
                                        </p:tgtEl>
                                        <p:attrNameLst>
                                          <p:attrName>style.visibility</p:attrName>
                                        </p:attrNameLst>
                                      </p:cBhvr>
                                      <p:to>
                                        <p:strVal val="hidden"/>
                                      </p:to>
                                    </p:set>
                                  </p:subTnLst>
                                </p:cTn>
                              </p:par>
                            </p:childTnLst>
                          </p:cTn>
                        </p:par>
                        <p:par>
                          <p:cTn id="31" fill="hold">
                            <p:stCondLst>
                              <p:cond delay="900"/>
                            </p:stCondLst>
                            <p:childTnLst>
                              <p:par>
                                <p:cTn id="32" presetID="1" presetClass="entr" presetSubtype="0" fill="hold" grpId="0" nodeType="afterEffect">
                                  <p:stCondLst>
                                    <p:cond delay="100"/>
                                  </p:stCondLst>
                                  <p:childTnLst>
                                    <p:set>
                                      <p:cBhvr>
                                        <p:cTn id="33" dur="1" fill="hold">
                                          <p:stCondLst>
                                            <p:cond delay="0"/>
                                          </p:stCondLst>
                                        </p:cTn>
                                        <p:tgtEl>
                                          <p:spTgt spid="89"/>
                                        </p:tgtEl>
                                        <p:attrNameLst>
                                          <p:attrName>style.visibility</p:attrName>
                                        </p:attrNameLst>
                                      </p:cBhvr>
                                      <p:to>
                                        <p:strVal val="visible"/>
                                      </p:to>
                                    </p:set>
                                  </p:childTnLst>
                                  <p:subTnLst>
                                    <p:set>
                                      <p:cBhvr override="childStyle">
                                        <p:cTn dur="1" fill="hold" display="0" masterRel="nextClick" afterEffect="1"/>
                                        <p:tgtEl>
                                          <p:spTgt spid="89"/>
                                        </p:tgtEl>
                                        <p:attrNameLst>
                                          <p:attrName>style.visibility</p:attrName>
                                        </p:attrNameLst>
                                      </p:cBhvr>
                                      <p:to>
                                        <p:strVal val="hidden"/>
                                      </p:to>
                                    </p:set>
                                  </p:subTnLst>
                                </p:cTn>
                              </p:par>
                            </p:childTnLst>
                          </p:cTn>
                        </p:par>
                        <p:par>
                          <p:cTn id="34" fill="hold">
                            <p:stCondLst>
                              <p:cond delay="1000"/>
                            </p:stCondLst>
                            <p:childTnLst>
                              <p:par>
                                <p:cTn id="35" presetID="1" presetClass="entr" presetSubtype="0" fill="hold" grpId="0" nodeType="afterEffect">
                                  <p:stCondLst>
                                    <p:cond delay="100"/>
                                  </p:stCondLst>
                                  <p:childTnLst>
                                    <p:set>
                                      <p:cBhvr>
                                        <p:cTn id="36" dur="1" fill="hold">
                                          <p:stCondLst>
                                            <p:cond delay="0"/>
                                          </p:stCondLst>
                                        </p:cTn>
                                        <p:tgtEl>
                                          <p:spTgt spid="90"/>
                                        </p:tgtEl>
                                        <p:attrNameLst>
                                          <p:attrName>style.visibility</p:attrName>
                                        </p:attrNameLst>
                                      </p:cBhvr>
                                      <p:to>
                                        <p:strVal val="visible"/>
                                      </p:to>
                                    </p:set>
                                  </p:childTnLst>
                                  <p:subTnLst>
                                    <p:set>
                                      <p:cBhvr override="childStyle">
                                        <p:cTn dur="1" fill="hold" display="0" masterRel="nextClick" afterEffect="1"/>
                                        <p:tgtEl>
                                          <p:spTgt spid="90"/>
                                        </p:tgtEl>
                                        <p:attrNameLst>
                                          <p:attrName>style.visibility</p:attrName>
                                        </p:attrNameLst>
                                      </p:cBhvr>
                                      <p:to>
                                        <p:strVal val="hidden"/>
                                      </p:to>
                                    </p:set>
                                  </p:subTnLst>
                                </p:cTn>
                              </p:par>
                            </p:childTnLst>
                          </p:cTn>
                        </p:par>
                        <p:par>
                          <p:cTn id="37" fill="hold">
                            <p:stCondLst>
                              <p:cond delay="1100"/>
                            </p:stCondLst>
                            <p:childTnLst>
                              <p:par>
                                <p:cTn id="38" presetID="1" presetClass="entr" presetSubtype="0" fill="hold" grpId="0" nodeType="afterEffect">
                                  <p:stCondLst>
                                    <p:cond delay="100"/>
                                  </p:stCondLst>
                                  <p:childTnLst>
                                    <p:set>
                                      <p:cBhvr>
                                        <p:cTn id="39" dur="1" fill="hold">
                                          <p:stCondLst>
                                            <p:cond delay="0"/>
                                          </p:stCondLst>
                                        </p:cTn>
                                        <p:tgtEl>
                                          <p:spTgt spid="91"/>
                                        </p:tgtEl>
                                        <p:attrNameLst>
                                          <p:attrName>style.visibility</p:attrName>
                                        </p:attrNameLst>
                                      </p:cBhvr>
                                      <p:to>
                                        <p:strVal val="visible"/>
                                      </p:to>
                                    </p:set>
                                  </p:childTnLst>
                                  <p:subTnLst>
                                    <p:set>
                                      <p:cBhvr override="childStyle">
                                        <p:cTn dur="1" fill="hold" display="0" masterRel="nextClick" afterEffect="1"/>
                                        <p:tgtEl>
                                          <p:spTgt spid="91"/>
                                        </p:tgtEl>
                                        <p:attrNameLst>
                                          <p:attrName>style.visibility</p:attrName>
                                        </p:attrNameLst>
                                      </p:cBhvr>
                                      <p:to>
                                        <p:strVal val="hidden"/>
                                      </p:to>
                                    </p:set>
                                  </p:subTnLst>
                                </p:cTn>
                              </p:par>
                            </p:childTnLst>
                          </p:cTn>
                        </p:par>
                        <p:par>
                          <p:cTn id="40" fill="hold">
                            <p:stCondLst>
                              <p:cond delay="1200"/>
                            </p:stCondLst>
                            <p:childTnLst>
                              <p:par>
                                <p:cTn id="41" presetID="1" presetClass="entr" presetSubtype="0" fill="hold" grpId="0" nodeType="afterEffect">
                                  <p:stCondLst>
                                    <p:cond delay="100"/>
                                  </p:stCondLst>
                                  <p:childTnLst>
                                    <p:set>
                                      <p:cBhvr>
                                        <p:cTn id="42" dur="1" fill="hold">
                                          <p:stCondLst>
                                            <p:cond delay="0"/>
                                          </p:stCondLst>
                                        </p:cTn>
                                        <p:tgtEl>
                                          <p:spTgt spid="92"/>
                                        </p:tgtEl>
                                        <p:attrNameLst>
                                          <p:attrName>style.visibility</p:attrName>
                                        </p:attrNameLst>
                                      </p:cBhvr>
                                      <p:to>
                                        <p:strVal val="visible"/>
                                      </p:to>
                                    </p:set>
                                  </p:childTnLst>
                                  <p:subTnLst>
                                    <p:set>
                                      <p:cBhvr override="childStyle">
                                        <p:cTn dur="1" fill="hold" display="0" masterRel="nextClick" afterEffect="1"/>
                                        <p:tgtEl>
                                          <p:spTgt spid="92"/>
                                        </p:tgtEl>
                                        <p:attrNameLst>
                                          <p:attrName>style.visibility</p:attrName>
                                        </p:attrNameLst>
                                      </p:cBhvr>
                                      <p:to>
                                        <p:strVal val="hidden"/>
                                      </p:to>
                                    </p:set>
                                  </p:subTnLst>
                                </p:cTn>
                              </p:par>
                            </p:childTnLst>
                          </p:cTn>
                        </p:par>
                        <p:par>
                          <p:cTn id="43" fill="hold">
                            <p:stCondLst>
                              <p:cond delay="1300"/>
                            </p:stCondLst>
                            <p:childTnLst>
                              <p:par>
                                <p:cTn id="44" presetID="1" presetClass="entr" presetSubtype="0" fill="hold" grpId="0" nodeType="afterEffect">
                                  <p:stCondLst>
                                    <p:cond delay="100"/>
                                  </p:stCondLst>
                                  <p:childTnLst>
                                    <p:set>
                                      <p:cBhvr>
                                        <p:cTn id="45" dur="1" fill="hold">
                                          <p:stCondLst>
                                            <p:cond delay="0"/>
                                          </p:stCondLst>
                                        </p:cTn>
                                        <p:tgtEl>
                                          <p:spTgt spid="93"/>
                                        </p:tgtEl>
                                        <p:attrNameLst>
                                          <p:attrName>style.visibility</p:attrName>
                                        </p:attrNameLst>
                                      </p:cBhvr>
                                      <p:to>
                                        <p:strVal val="visible"/>
                                      </p:to>
                                    </p:set>
                                  </p:childTnLst>
                                  <p:subTnLst>
                                    <p:set>
                                      <p:cBhvr override="childStyle">
                                        <p:cTn dur="1" fill="hold" display="0" masterRel="nextClick" afterEffect="1"/>
                                        <p:tgtEl>
                                          <p:spTgt spid="93"/>
                                        </p:tgtEl>
                                        <p:attrNameLst>
                                          <p:attrName>style.visibility</p:attrName>
                                        </p:attrNameLst>
                                      </p:cBhvr>
                                      <p:to>
                                        <p:strVal val="hidden"/>
                                      </p:to>
                                    </p:set>
                                  </p:subTnLst>
                                </p:cTn>
                              </p:par>
                            </p:childTnLst>
                          </p:cTn>
                        </p:par>
                        <p:par>
                          <p:cTn id="46" fill="hold">
                            <p:stCondLst>
                              <p:cond delay="1400"/>
                            </p:stCondLst>
                            <p:childTnLst>
                              <p:par>
                                <p:cTn id="47" presetID="1" presetClass="entr" presetSubtype="0" fill="hold" grpId="0" nodeType="afterEffect">
                                  <p:stCondLst>
                                    <p:cond delay="100"/>
                                  </p:stCondLst>
                                  <p:childTnLst>
                                    <p:set>
                                      <p:cBhvr>
                                        <p:cTn id="48" dur="1" fill="hold">
                                          <p:stCondLst>
                                            <p:cond delay="0"/>
                                          </p:stCondLst>
                                        </p:cTn>
                                        <p:tgtEl>
                                          <p:spTgt spid="94"/>
                                        </p:tgtEl>
                                        <p:attrNameLst>
                                          <p:attrName>style.visibility</p:attrName>
                                        </p:attrNameLst>
                                      </p:cBhvr>
                                      <p:to>
                                        <p:strVal val="visible"/>
                                      </p:to>
                                    </p:set>
                                  </p:childTnLst>
                                  <p:subTnLst>
                                    <p:set>
                                      <p:cBhvr override="childStyle">
                                        <p:cTn dur="1" fill="hold" display="0" masterRel="nextClick" afterEffect="1"/>
                                        <p:tgtEl>
                                          <p:spTgt spid="94"/>
                                        </p:tgtEl>
                                        <p:attrNameLst>
                                          <p:attrName>style.visibility</p:attrName>
                                        </p:attrNameLst>
                                      </p:cBhvr>
                                      <p:to>
                                        <p:strVal val="hidden"/>
                                      </p:to>
                                    </p:set>
                                  </p:subTnLst>
                                </p:cTn>
                              </p:par>
                            </p:childTnLst>
                          </p:cTn>
                        </p:par>
                        <p:par>
                          <p:cTn id="49" fill="hold">
                            <p:stCondLst>
                              <p:cond delay="1500"/>
                            </p:stCondLst>
                            <p:childTnLst>
                              <p:par>
                                <p:cTn id="50" presetID="1" presetClass="entr" presetSubtype="0" fill="hold" grpId="0" nodeType="afterEffect">
                                  <p:stCondLst>
                                    <p:cond delay="100"/>
                                  </p:stCondLst>
                                  <p:childTnLst>
                                    <p:set>
                                      <p:cBhvr>
                                        <p:cTn id="51" dur="1" fill="hold">
                                          <p:stCondLst>
                                            <p:cond delay="0"/>
                                          </p:stCondLst>
                                        </p:cTn>
                                        <p:tgtEl>
                                          <p:spTgt spid="95"/>
                                        </p:tgtEl>
                                        <p:attrNameLst>
                                          <p:attrName>style.visibility</p:attrName>
                                        </p:attrNameLst>
                                      </p:cBhvr>
                                      <p:to>
                                        <p:strVal val="visible"/>
                                      </p:to>
                                    </p:set>
                                  </p:childTnLst>
                                  <p:subTnLst>
                                    <p:set>
                                      <p:cBhvr override="childStyle">
                                        <p:cTn dur="1" fill="hold" display="0" masterRel="nextClick" afterEffect="1"/>
                                        <p:tgtEl>
                                          <p:spTgt spid="95"/>
                                        </p:tgtEl>
                                        <p:attrNameLst>
                                          <p:attrName>style.visibility</p:attrName>
                                        </p:attrNameLst>
                                      </p:cBhvr>
                                      <p:to>
                                        <p:strVal val="hidden"/>
                                      </p:to>
                                    </p:set>
                                  </p:subTnLst>
                                </p:cTn>
                              </p:par>
                            </p:childTnLst>
                          </p:cTn>
                        </p:par>
                        <p:par>
                          <p:cTn id="52" fill="hold">
                            <p:stCondLst>
                              <p:cond delay="1600"/>
                            </p:stCondLst>
                            <p:childTnLst>
                              <p:par>
                                <p:cTn id="53" presetID="1" presetClass="entr" presetSubtype="0" fill="hold" grpId="0" nodeType="afterEffect">
                                  <p:stCondLst>
                                    <p:cond delay="100"/>
                                  </p:stCondLst>
                                  <p:childTnLst>
                                    <p:set>
                                      <p:cBhvr>
                                        <p:cTn id="54" dur="1" fill="hold">
                                          <p:stCondLst>
                                            <p:cond delay="0"/>
                                          </p:stCondLst>
                                        </p:cTn>
                                        <p:tgtEl>
                                          <p:spTgt spid="96"/>
                                        </p:tgtEl>
                                        <p:attrNameLst>
                                          <p:attrName>style.visibility</p:attrName>
                                        </p:attrNameLst>
                                      </p:cBhvr>
                                      <p:to>
                                        <p:strVal val="visible"/>
                                      </p:to>
                                    </p:set>
                                  </p:childTnLst>
                                  <p:subTnLst>
                                    <p:set>
                                      <p:cBhvr override="childStyle">
                                        <p:cTn dur="1" fill="hold" display="0" masterRel="nextClick" afterEffect="1"/>
                                        <p:tgtEl>
                                          <p:spTgt spid="96"/>
                                        </p:tgtEl>
                                        <p:attrNameLst>
                                          <p:attrName>style.visibility</p:attrName>
                                        </p:attrNameLst>
                                      </p:cBhvr>
                                      <p:to>
                                        <p:strVal val="hidden"/>
                                      </p:to>
                                    </p:set>
                                  </p:subTnLst>
                                </p:cTn>
                              </p:par>
                            </p:childTnLst>
                          </p:cTn>
                        </p:par>
                        <p:par>
                          <p:cTn id="55" fill="hold">
                            <p:stCondLst>
                              <p:cond delay="1700"/>
                            </p:stCondLst>
                            <p:childTnLst>
                              <p:par>
                                <p:cTn id="56" presetID="1" presetClass="entr" presetSubtype="0" fill="hold" grpId="0" nodeType="afterEffect">
                                  <p:stCondLst>
                                    <p:cond delay="100"/>
                                  </p:stCondLst>
                                  <p:childTnLst>
                                    <p:set>
                                      <p:cBhvr>
                                        <p:cTn id="57" dur="1" fill="hold">
                                          <p:stCondLst>
                                            <p:cond delay="0"/>
                                          </p:stCondLst>
                                        </p:cTn>
                                        <p:tgtEl>
                                          <p:spTgt spid="97"/>
                                        </p:tgtEl>
                                        <p:attrNameLst>
                                          <p:attrName>style.visibility</p:attrName>
                                        </p:attrNameLst>
                                      </p:cBhvr>
                                      <p:to>
                                        <p:strVal val="visible"/>
                                      </p:to>
                                    </p:set>
                                  </p:childTnLst>
                                  <p:subTnLst>
                                    <p:set>
                                      <p:cBhvr override="childStyle">
                                        <p:cTn dur="1" fill="hold" display="0" masterRel="nextClick" afterEffect="1"/>
                                        <p:tgtEl>
                                          <p:spTgt spid="97"/>
                                        </p:tgtEl>
                                        <p:attrNameLst>
                                          <p:attrName>style.visibility</p:attrName>
                                        </p:attrNameLst>
                                      </p:cBhvr>
                                      <p:to>
                                        <p:strVal val="hidden"/>
                                      </p:to>
                                    </p:set>
                                  </p:subTnLst>
                                </p:cTn>
                              </p:par>
                            </p:childTnLst>
                          </p:cTn>
                        </p:par>
                        <p:par>
                          <p:cTn id="58" fill="hold">
                            <p:stCondLst>
                              <p:cond delay="1800"/>
                            </p:stCondLst>
                            <p:childTnLst>
                              <p:par>
                                <p:cTn id="59" presetID="1" presetClass="entr" presetSubtype="0" fill="hold" grpId="0" nodeType="afterEffect">
                                  <p:stCondLst>
                                    <p:cond delay="100"/>
                                  </p:stCondLst>
                                  <p:childTnLst>
                                    <p:set>
                                      <p:cBhvr>
                                        <p:cTn id="60" dur="1" fill="hold">
                                          <p:stCondLst>
                                            <p:cond delay="0"/>
                                          </p:stCondLst>
                                        </p:cTn>
                                        <p:tgtEl>
                                          <p:spTgt spid="98"/>
                                        </p:tgtEl>
                                        <p:attrNameLst>
                                          <p:attrName>style.visibility</p:attrName>
                                        </p:attrNameLst>
                                      </p:cBhvr>
                                      <p:to>
                                        <p:strVal val="visible"/>
                                      </p:to>
                                    </p:set>
                                  </p:childTnLst>
                                  <p:subTnLst>
                                    <p:set>
                                      <p:cBhvr override="childStyle">
                                        <p:cTn dur="1" fill="hold" display="0" masterRel="nextClick" afterEffect="1"/>
                                        <p:tgtEl>
                                          <p:spTgt spid="98"/>
                                        </p:tgtEl>
                                        <p:attrNameLst>
                                          <p:attrName>style.visibility</p:attrName>
                                        </p:attrNameLst>
                                      </p:cBhvr>
                                      <p:to>
                                        <p:strVal val="hidden"/>
                                      </p:to>
                                    </p:set>
                                  </p:subTnLst>
                                </p:cTn>
                              </p:par>
                            </p:childTnLst>
                          </p:cTn>
                        </p:par>
                        <p:par>
                          <p:cTn id="61" fill="hold">
                            <p:stCondLst>
                              <p:cond delay="1900"/>
                            </p:stCondLst>
                            <p:childTnLst>
                              <p:par>
                                <p:cTn id="62" presetID="1" presetClass="entr" presetSubtype="0" fill="hold" grpId="0" nodeType="afterEffect">
                                  <p:stCondLst>
                                    <p:cond delay="100"/>
                                  </p:stCondLst>
                                  <p:childTnLst>
                                    <p:set>
                                      <p:cBhvr>
                                        <p:cTn id="63" dur="1" fill="hold">
                                          <p:stCondLst>
                                            <p:cond delay="0"/>
                                          </p:stCondLst>
                                        </p:cTn>
                                        <p:tgtEl>
                                          <p:spTgt spid="99"/>
                                        </p:tgtEl>
                                        <p:attrNameLst>
                                          <p:attrName>style.visibility</p:attrName>
                                        </p:attrNameLst>
                                      </p:cBhvr>
                                      <p:to>
                                        <p:strVal val="visible"/>
                                      </p:to>
                                    </p:set>
                                  </p:childTnLst>
                                  <p:subTnLst>
                                    <p:set>
                                      <p:cBhvr override="childStyle">
                                        <p:cTn dur="1" fill="hold" display="0" masterRel="nextClick" afterEffect="1"/>
                                        <p:tgtEl>
                                          <p:spTgt spid="99"/>
                                        </p:tgtEl>
                                        <p:attrNameLst>
                                          <p:attrName>style.visibility</p:attrName>
                                        </p:attrNameLst>
                                      </p:cBhvr>
                                      <p:to>
                                        <p:strVal val="hidden"/>
                                      </p:to>
                                    </p:set>
                                  </p:subTnLst>
                                </p:cTn>
                              </p:par>
                            </p:childTnLst>
                          </p:cTn>
                        </p:par>
                        <p:par>
                          <p:cTn id="64" fill="hold">
                            <p:stCondLst>
                              <p:cond delay="2000"/>
                            </p:stCondLst>
                            <p:childTnLst>
                              <p:par>
                                <p:cTn id="65" presetID="1" presetClass="entr" presetSubtype="0" fill="hold" grpId="0" nodeType="afterEffect">
                                  <p:stCondLst>
                                    <p:cond delay="100"/>
                                  </p:stCondLst>
                                  <p:childTnLst>
                                    <p:set>
                                      <p:cBhvr>
                                        <p:cTn id="66" dur="1" fill="hold">
                                          <p:stCondLst>
                                            <p:cond delay="0"/>
                                          </p:stCondLst>
                                        </p:cTn>
                                        <p:tgtEl>
                                          <p:spTgt spid="100"/>
                                        </p:tgtEl>
                                        <p:attrNameLst>
                                          <p:attrName>style.visibility</p:attrName>
                                        </p:attrNameLst>
                                      </p:cBhvr>
                                      <p:to>
                                        <p:strVal val="visible"/>
                                      </p:to>
                                    </p:set>
                                  </p:childTnLst>
                                  <p:subTnLst>
                                    <p:set>
                                      <p:cBhvr override="childStyle">
                                        <p:cTn dur="1" fill="hold" display="0" masterRel="nextClick" afterEffect="1"/>
                                        <p:tgtEl>
                                          <p:spTgt spid="100"/>
                                        </p:tgtEl>
                                        <p:attrNameLst>
                                          <p:attrName>style.visibility</p:attrName>
                                        </p:attrNameLst>
                                      </p:cBhvr>
                                      <p:to>
                                        <p:strVal val="hidden"/>
                                      </p:to>
                                    </p:set>
                                  </p:subTnLst>
                                </p:cTn>
                              </p:par>
                            </p:childTnLst>
                          </p:cTn>
                        </p:par>
                        <p:par>
                          <p:cTn id="67" fill="hold">
                            <p:stCondLst>
                              <p:cond delay="2100"/>
                            </p:stCondLst>
                            <p:childTnLst>
                              <p:par>
                                <p:cTn id="68" presetID="1" presetClass="entr" presetSubtype="0" fill="hold" grpId="0" nodeType="afterEffect">
                                  <p:stCondLst>
                                    <p:cond delay="100"/>
                                  </p:stCondLst>
                                  <p:childTnLst>
                                    <p:set>
                                      <p:cBhvr>
                                        <p:cTn id="69" dur="1" fill="hold">
                                          <p:stCondLst>
                                            <p:cond delay="0"/>
                                          </p:stCondLst>
                                        </p:cTn>
                                        <p:tgtEl>
                                          <p:spTgt spid="101"/>
                                        </p:tgtEl>
                                        <p:attrNameLst>
                                          <p:attrName>style.visibility</p:attrName>
                                        </p:attrNameLst>
                                      </p:cBhvr>
                                      <p:to>
                                        <p:strVal val="visible"/>
                                      </p:to>
                                    </p:set>
                                  </p:childTnLst>
                                  <p:subTnLst>
                                    <p:set>
                                      <p:cBhvr override="childStyle">
                                        <p:cTn dur="1" fill="hold" display="0" masterRel="nextClick" afterEffect="1"/>
                                        <p:tgtEl>
                                          <p:spTgt spid="101"/>
                                        </p:tgtEl>
                                        <p:attrNameLst>
                                          <p:attrName>style.visibility</p:attrName>
                                        </p:attrNameLst>
                                      </p:cBhvr>
                                      <p:to>
                                        <p:strVal val="hidden"/>
                                      </p:to>
                                    </p:set>
                                  </p:subTnLst>
                                </p:cTn>
                              </p:par>
                            </p:childTnLst>
                          </p:cTn>
                        </p:par>
                        <p:par>
                          <p:cTn id="70" fill="hold">
                            <p:stCondLst>
                              <p:cond delay="2200"/>
                            </p:stCondLst>
                            <p:childTnLst>
                              <p:par>
                                <p:cTn id="71" presetID="1" presetClass="entr" presetSubtype="0" fill="hold" grpId="0" nodeType="afterEffect">
                                  <p:stCondLst>
                                    <p:cond delay="100"/>
                                  </p:stCondLst>
                                  <p:childTnLst>
                                    <p:set>
                                      <p:cBhvr>
                                        <p:cTn id="72" dur="1" fill="hold">
                                          <p:stCondLst>
                                            <p:cond delay="0"/>
                                          </p:stCondLst>
                                        </p:cTn>
                                        <p:tgtEl>
                                          <p:spTgt spid="102"/>
                                        </p:tgtEl>
                                        <p:attrNameLst>
                                          <p:attrName>style.visibility</p:attrName>
                                        </p:attrNameLst>
                                      </p:cBhvr>
                                      <p:to>
                                        <p:strVal val="visible"/>
                                      </p:to>
                                    </p:set>
                                  </p:childTnLst>
                                  <p:subTnLst>
                                    <p:set>
                                      <p:cBhvr override="childStyle">
                                        <p:cTn dur="1" fill="hold" display="0" masterRel="nextClick" afterEffect="1"/>
                                        <p:tgtEl>
                                          <p:spTgt spid="102"/>
                                        </p:tgtEl>
                                        <p:attrNameLst>
                                          <p:attrName>style.visibility</p:attrName>
                                        </p:attrNameLst>
                                      </p:cBhvr>
                                      <p:to>
                                        <p:strVal val="hidden"/>
                                      </p:to>
                                    </p:set>
                                  </p:subTnLst>
                                </p:cTn>
                              </p:par>
                            </p:childTnLst>
                          </p:cTn>
                        </p:par>
                        <p:par>
                          <p:cTn id="73" fill="hold">
                            <p:stCondLst>
                              <p:cond delay="2300"/>
                            </p:stCondLst>
                            <p:childTnLst>
                              <p:par>
                                <p:cTn id="74" presetID="1" presetClass="entr" presetSubtype="0" fill="hold" grpId="0" nodeType="afterEffect">
                                  <p:stCondLst>
                                    <p:cond delay="100"/>
                                  </p:stCondLst>
                                  <p:childTnLst>
                                    <p:set>
                                      <p:cBhvr>
                                        <p:cTn id="75" dur="1" fill="hold">
                                          <p:stCondLst>
                                            <p:cond delay="0"/>
                                          </p:stCondLst>
                                        </p:cTn>
                                        <p:tgtEl>
                                          <p:spTgt spid="103"/>
                                        </p:tgtEl>
                                        <p:attrNameLst>
                                          <p:attrName>style.visibility</p:attrName>
                                        </p:attrNameLst>
                                      </p:cBhvr>
                                      <p:to>
                                        <p:strVal val="visible"/>
                                      </p:to>
                                    </p:set>
                                  </p:childTnLst>
                                  <p:subTnLst>
                                    <p:set>
                                      <p:cBhvr override="childStyle">
                                        <p:cTn dur="1" fill="hold" display="0" masterRel="nextClick" afterEffect="1"/>
                                        <p:tgtEl>
                                          <p:spTgt spid="103"/>
                                        </p:tgtEl>
                                        <p:attrNameLst>
                                          <p:attrName>style.visibility</p:attrName>
                                        </p:attrNameLst>
                                      </p:cBhvr>
                                      <p:to>
                                        <p:strVal val="hidden"/>
                                      </p:to>
                                    </p:set>
                                  </p:subTnLst>
                                </p:cTn>
                              </p:par>
                            </p:childTnLst>
                          </p:cTn>
                        </p:par>
                        <p:par>
                          <p:cTn id="76" fill="hold">
                            <p:stCondLst>
                              <p:cond delay="2400"/>
                            </p:stCondLst>
                            <p:childTnLst>
                              <p:par>
                                <p:cTn id="77" presetID="1" presetClass="entr" presetSubtype="0" fill="hold" grpId="0" nodeType="afterEffect">
                                  <p:stCondLst>
                                    <p:cond delay="100"/>
                                  </p:stCondLst>
                                  <p:childTnLst>
                                    <p:set>
                                      <p:cBhvr>
                                        <p:cTn id="78" dur="1" fill="hold">
                                          <p:stCondLst>
                                            <p:cond delay="0"/>
                                          </p:stCondLst>
                                        </p:cTn>
                                        <p:tgtEl>
                                          <p:spTgt spid="104"/>
                                        </p:tgtEl>
                                        <p:attrNameLst>
                                          <p:attrName>style.visibility</p:attrName>
                                        </p:attrNameLst>
                                      </p:cBhvr>
                                      <p:to>
                                        <p:strVal val="visible"/>
                                      </p:to>
                                    </p:set>
                                  </p:childTnLst>
                                  <p:subTnLst>
                                    <p:set>
                                      <p:cBhvr override="childStyle">
                                        <p:cTn dur="1" fill="hold" display="0" masterRel="nextClick" afterEffect="1"/>
                                        <p:tgtEl>
                                          <p:spTgt spid="104"/>
                                        </p:tgtEl>
                                        <p:attrNameLst>
                                          <p:attrName>style.visibility</p:attrName>
                                        </p:attrNameLst>
                                      </p:cBhvr>
                                      <p:to>
                                        <p:strVal val="hidden"/>
                                      </p:to>
                                    </p:set>
                                  </p:subTnLst>
                                </p:cTn>
                              </p:par>
                            </p:childTnLst>
                          </p:cTn>
                        </p:par>
                        <p:par>
                          <p:cTn id="79" fill="hold">
                            <p:stCondLst>
                              <p:cond delay="2500"/>
                            </p:stCondLst>
                            <p:childTnLst>
                              <p:par>
                                <p:cTn id="80" presetID="1" presetClass="entr" presetSubtype="0" fill="hold" grpId="0" nodeType="afterEffect">
                                  <p:stCondLst>
                                    <p:cond delay="100"/>
                                  </p:stCondLst>
                                  <p:childTnLst>
                                    <p:set>
                                      <p:cBhvr>
                                        <p:cTn id="81" dur="1" fill="hold">
                                          <p:stCondLst>
                                            <p:cond delay="0"/>
                                          </p:stCondLst>
                                        </p:cTn>
                                        <p:tgtEl>
                                          <p:spTgt spid="105"/>
                                        </p:tgtEl>
                                        <p:attrNameLst>
                                          <p:attrName>style.visibility</p:attrName>
                                        </p:attrNameLst>
                                      </p:cBhvr>
                                      <p:to>
                                        <p:strVal val="visible"/>
                                      </p:to>
                                    </p:set>
                                  </p:childTnLst>
                                  <p:subTnLst>
                                    <p:set>
                                      <p:cBhvr override="childStyle">
                                        <p:cTn dur="1" fill="hold" display="0" masterRel="nextClick" afterEffect="1"/>
                                        <p:tgtEl>
                                          <p:spTgt spid="105"/>
                                        </p:tgtEl>
                                        <p:attrNameLst>
                                          <p:attrName>style.visibility</p:attrName>
                                        </p:attrNameLst>
                                      </p:cBhvr>
                                      <p:to>
                                        <p:strVal val="hidden"/>
                                      </p:to>
                                    </p:set>
                                  </p:subTnLst>
                                </p:cTn>
                              </p:par>
                            </p:childTnLst>
                          </p:cTn>
                        </p:par>
                        <p:par>
                          <p:cTn id="82" fill="hold">
                            <p:stCondLst>
                              <p:cond delay="2600"/>
                            </p:stCondLst>
                            <p:childTnLst>
                              <p:par>
                                <p:cTn id="83" presetID="1" presetClass="entr" presetSubtype="0" fill="hold" grpId="0" nodeType="afterEffect">
                                  <p:stCondLst>
                                    <p:cond delay="100"/>
                                  </p:stCondLst>
                                  <p:childTnLst>
                                    <p:set>
                                      <p:cBhvr>
                                        <p:cTn id="84" dur="1" fill="hold">
                                          <p:stCondLst>
                                            <p:cond delay="0"/>
                                          </p:stCondLst>
                                        </p:cTn>
                                        <p:tgtEl>
                                          <p:spTgt spid="106"/>
                                        </p:tgtEl>
                                        <p:attrNameLst>
                                          <p:attrName>style.visibility</p:attrName>
                                        </p:attrNameLst>
                                      </p:cBhvr>
                                      <p:to>
                                        <p:strVal val="visible"/>
                                      </p:to>
                                    </p:set>
                                  </p:childTnLst>
                                  <p:subTnLst>
                                    <p:set>
                                      <p:cBhvr override="childStyle">
                                        <p:cTn dur="1" fill="hold" display="0" masterRel="nextClick" afterEffect="1"/>
                                        <p:tgtEl>
                                          <p:spTgt spid="106"/>
                                        </p:tgtEl>
                                        <p:attrNameLst>
                                          <p:attrName>style.visibility</p:attrName>
                                        </p:attrNameLst>
                                      </p:cBhvr>
                                      <p:to>
                                        <p:strVal val="hidden"/>
                                      </p:to>
                                    </p:set>
                                  </p:subTnLst>
                                </p:cTn>
                              </p:par>
                            </p:childTnLst>
                          </p:cTn>
                        </p:par>
                        <p:par>
                          <p:cTn id="85" fill="hold">
                            <p:stCondLst>
                              <p:cond delay="2700"/>
                            </p:stCondLst>
                            <p:childTnLst>
                              <p:par>
                                <p:cTn id="86" presetID="1" presetClass="entr" presetSubtype="0" fill="hold" grpId="0" nodeType="afterEffect">
                                  <p:stCondLst>
                                    <p:cond delay="100"/>
                                  </p:stCondLst>
                                  <p:childTnLst>
                                    <p:set>
                                      <p:cBhvr>
                                        <p:cTn id="87" dur="1" fill="hold">
                                          <p:stCondLst>
                                            <p:cond delay="0"/>
                                          </p:stCondLst>
                                        </p:cTn>
                                        <p:tgtEl>
                                          <p:spTgt spid="107"/>
                                        </p:tgtEl>
                                        <p:attrNameLst>
                                          <p:attrName>style.visibility</p:attrName>
                                        </p:attrNameLst>
                                      </p:cBhvr>
                                      <p:to>
                                        <p:strVal val="visible"/>
                                      </p:to>
                                    </p:set>
                                  </p:childTnLst>
                                  <p:subTnLst>
                                    <p:set>
                                      <p:cBhvr override="childStyle">
                                        <p:cTn dur="1" fill="hold" display="0" masterRel="nextClick" afterEffect="1"/>
                                        <p:tgtEl>
                                          <p:spTgt spid="107"/>
                                        </p:tgtEl>
                                        <p:attrNameLst>
                                          <p:attrName>style.visibility</p:attrName>
                                        </p:attrNameLst>
                                      </p:cBhvr>
                                      <p:to>
                                        <p:strVal val="hidden"/>
                                      </p:to>
                                    </p:set>
                                  </p:subTnLst>
                                </p:cTn>
                              </p:par>
                            </p:childTnLst>
                          </p:cTn>
                        </p:par>
                        <p:par>
                          <p:cTn id="88" fill="hold">
                            <p:stCondLst>
                              <p:cond delay="2800"/>
                            </p:stCondLst>
                            <p:childTnLst>
                              <p:par>
                                <p:cTn id="89" presetID="1" presetClass="entr" presetSubtype="0" fill="hold" grpId="0" nodeType="afterEffect">
                                  <p:stCondLst>
                                    <p:cond delay="100"/>
                                  </p:stCondLst>
                                  <p:childTnLst>
                                    <p:set>
                                      <p:cBhvr>
                                        <p:cTn id="90" dur="1" fill="hold">
                                          <p:stCondLst>
                                            <p:cond delay="0"/>
                                          </p:stCondLst>
                                        </p:cTn>
                                        <p:tgtEl>
                                          <p:spTgt spid="108"/>
                                        </p:tgtEl>
                                        <p:attrNameLst>
                                          <p:attrName>style.visibility</p:attrName>
                                        </p:attrNameLst>
                                      </p:cBhvr>
                                      <p:to>
                                        <p:strVal val="visible"/>
                                      </p:to>
                                    </p:set>
                                  </p:childTnLst>
                                  <p:subTnLst>
                                    <p:set>
                                      <p:cBhvr override="childStyle">
                                        <p:cTn dur="1" fill="hold" display="0" masterRel="nextClick" afterEffect="1"/>
                                        <p:tgtEl>
                                          <p:spTgt spid="108"/>
                                        </p:tgtEl>
                                        <p:attrNameLst>
                                          <p:attrName>style.visibility</p:attrName>
                                        </p:attrNameLst>
                                      </p:cBhvr>
                                      <p:to>
                                        <p:strVal val="hidden"/>
                                      </p:to>
                                    </p:set>
                                  </p:subTnLst>
                                </p:cTn>
                              </p:par>
                            </p:childTnLst>
                          </p:cTn>
                        </p:par>
                        <p:par>
                          <p:cTn id="91" fill="hold">
                            <p:stCondLst>
                              <p:cond delay="2900"/>
                            </p:stCondLst>
                            <p:childTnLst>
                              <p:par>
                                <p:cTn id="92" presetID="1" presetClass="entr" presetSubtype="0" fill="hold" grpId="0" nodeType="afterEffect">
                                  <p:stCondLst>
                                    <p:cond delay="100"/>
                                  </p:stCondLst>
                                  <p:childTnLst>
                                    <p:set>
                                      <p:cBhvr>
                                        <p:cTn id="93" dur="1" fill="hold">
                                          <p:stCondLst>
                                            <p:cond delay="0"/>
                                          </p:stCondLst>
                                        </p:cTn>
                                        <p:tgtEl>
                                          <p:spTgt spid="109"/>
                                        </p:tgtEl>
                                        <p:attrNameLst>
                                          <p:attrName>style.visibility</p:attrName>
                                        </p:attrNameLst>
                                      </p:cBhvr>
                                      <p:to>
                                        <p:strVal val="visible"/>
                                      </p:to>
                                    </p:set>
                                  </p:childTnLst>
                                  <p:subTnLst>
                                    <p:set>
                                      <p:cBhvr override="childStyle">
                                        <p:cTn dur="1" fill="hold" display="0" masterRel="nextClick" afterEffect="1"/>
                                        <p:tgtEl>
                                          <p:spTgt spid="109"/>
                                        </p:tgtEl>
                                        <p:attrNameLst>
                                          <p:attrName>style.visibility</p:attrName>
                                        </p:attrNameLst>
                                      </p:cBhvr>
                                      <p:to>
                                        <p:strVal val="hidden"/>
                                      </p:to>
                                    </p:set>
                                  </p:subTnLst>
                                </p:cTn>
                              </p:par>
                            </p:childTnLst>
                          </p:cTn>
                        </p:par>
                        <p:par>
                          <p:cTn id="94" fill="hold">
                            <p:stCondLst>
                              <p:cond delay="3000"/>
                            </p:stCondLst>
                            <p:childTnLst>
                              <p:par>
                                <p:cTn id="95" presetID="1" presetClass="entr" presetSubtype="0" fill="hold" grpId="0" nodeType="afterEffect">
                                  <p:stCondLst>
                                    <p:cond delay="100"/>
                                  </p:stCondLst>
                                  <p:childTnLst>
                                    <p:set>
                                      <p:cBhvr>
                                        <p:cTn id="96" dur="1" fill="hold">
                                          <p:stCondLst>
                                            <p:cond delay="0"/>
                                          </p:stCondLst>
                                        </p:cTn>
                                        <p:tgtEl>
                                          <p:spTgt spid="110"/>
                                        </p:tgtEl>
                                        <p:attrNameLst>
                                          <p:attrName>style.visibility</p:attrName>
                                        </p:attrNameLst>
                                      </p:cBhvr>
                                      <p:to>
                                        <p:strVal val="visible"/>
                                      </p:to>
                                    </p:set>
                                  </p:childTnLst>
                                  <p:subTnLst>
                                    <p:set>
                                      <p:cBhvr override="childStyle">
                                        <p:cTn dur="1" fill="hold" display="0" masterRel="nextClick" afterEffect="1"/>
                                        <p:tgtEl>
                                          <p:spTgt spid="110"/>
                                        </p:tgtEl>
                                        <p:attrNameLst>
                                          <p:attrName>style.visibility</p:attrName>
                                        </p:attrNameLst>
                                      </p:cBhvr>
                                      <p:to>
                                        <p:strVal val="hidden"/>
                                      </p:to>
                                    </p:set>
                                  </p:subTnLst>
                                </p:cTn>
                              </p:par>
                            </p:childTnLst>
                          </p:cTn>
                        </p:par>
                        <p:par>
                          <p:cTn id="97" fill="hold">
                            <p:stCondLst>
                              <p:cond delay="3100"/>
                            </p:stCondLst>
                            <p:childTnLst>
                              <p:par>
                                <p:cTn id="98" presetID="1" presetClass="entr" presetSubtype="0" fill="hold" grpId="0" nodeType="afterEffect">
                                  <p:stCondLst>
                                    <p:cond delay="100"/>
                                  </p:stCondLst>
                                  <p:childTnLst>
                                    <p:set>
                                      <p:cBhvr>
                                        <p:cTn id="99" dur="1" fill="hold">
                                          <p:stCondLst>
                                            <p:cond delay="0"/>
                                          </p:stCondLst>
                                        </p:cTn>
                                        <p:tgtEl>
                                          <p:spTgt spid="111"/>
                                        </p:tgtEl>
                                        <p:attrNameLst>
                                          <p:attrName>style.visibility</p:attrName>
                                        </p:attrNameLst>
                                      </p:cBhvr>
                                      <p:to>
                                        <p:strVal val="visible"/>
                                      </p:to>
                                    </p:set>
                                  </p:childTnLst>
                                  <p:subTnLst>
                                    <p:set>
                                      <p:cBhvr override="childStyle">
                                        <p:cTn dur="1" fill="hold" display="0" masterRel="nextClick" afterEffect="1"/>
                                        <p:tgtEl>
                                          <p:spTgt spid="111"/>
                                        </p:tgtEl>
                                        <p:attrNameLst>
                                          <p:attrName>style.visibility</p:attrName>
                                        </p:attrNameLst>
                                      </p:cBhvr>
                                      <p:to>
                                        <p:strVal val="hidden"/>
                                      </p:to>
                                    </p:set>
                                  </p:subTnLst>
                                </p:cTn>
                              </p:par>
                            </p:childTnLst>
                          </p:cTn>
                        </p:par>
                        <p:par>
                          <p:cTn id="100" fill="hold">
                            <p:stCondLst>
                              <p:cond delay="3200"/>
                            </p:stCondLst>
                            <p:childTnLst>
                              <p:par>
                                <p:cTn id="101" presetID="1" presetClass="entr" presetSubtype="0" fill="hold" grpId="0" nodeType="afterEffect">
                                  <p:stCondLst>
                                    <p:cond delay="100"/>
                                  </p:stCondLst>
                                  <p:childTnLst>
                                    <p:set>
                                      <p:cBhvr>
                                        <p:cTn id="102" dur="1" fill="hold">
                                          <p:stCondLst>
                                            <p:cond delay="0"/>
                                          </p:stCondLst>
                                        </p:cTn>
                                        <p:tgtEl>
                                          <p:spTgt spid="112"/>
                                        </p:tgtEl>
                                        <p:attrNameLst>
                                          <p:attrName>style.visibility</p:attrName>
                                        </p:attrNameLst>
                                      </p:cBhvr>
                                      <p:to>
                                        <p:strVal val="visible"/>
                                      </p:to>
                                    </p:set>
                                  </p:childTnLst>
                                  <p:subTnLst>
                                    <p:set>
                                      <p:cBhvr override="childStyle">
                                        <p:cTn dur="1" fill="hold" display="0" masterRel="nextClick" afterEffect="1"/>
                                        <p:tgtEl>
                                          <p:spTgt spid="112"/>
                                        </p:tgtEl>
                                        <p:attrNameLst>
                                          <p:attrName>style.visibility</p:attrName>
                                        </p:attrNameLst>
                                      </p:cBhvr>
                                      <p:to>
                                        <p:strVal val="hidden"/>
                                      </p:to>
                                    </p:set>
                                  </p:subTnLst>
                                </p:cTn>
                              </p:par>
                            </p:childTnLst>
                          </p:cTn>
                        </p:par>
                        <p:par>
                          <p:cTn id="103" fill="hold">
                            <p:stCondLst>
                              <p:cond delay="3300"/>
                            </p:stCondLst>
                            <p:childTnLst>
                              <p:par>
                                <p:cTn id="104" presetID="1" presetClass="entr" presetSubtype="0" fill="hold" grpId="0" nodeType="afterEffect">
                                  <p:stCondLst>
                                    <p:cond delay="100"/>
                                  </p:stCondLst>
                                  <p:childTnLst>
                                    <p:set>
                                      <p:cBhvr>
                                        <p:cTn id="105" dur="1" fill="hold">
                                          <p:stCondLst>
                                            <p:cond delay="0"/>
                                          </p:stCondLst>
                                        </p:cTn>
                                        <p:tgtEl>
                                          <p:spTgt spid="113"/>
                                        </p:tgtEl>
                                        <p:attrNameLst>
                                          <p:attrName>style.visibility</p:attrName>
                                        </p:attrNameLst>
                                      </p:cBhvr>
                                      <p:to>
                                        <p:strVal val="visible"/>
                                      </p:to>
                                    </p:set>
                                  </p:childTnLst>
                                  <p:subTnLst>
                                    <p:set>
                                      <p:cBhvr override="childStyle">
                                        <p:cTn dur="1" fill="hold" display="0" masterRel="nextClick" afterEffect="1"/>
                                        <p:tgtEl>
                                          <p:spTgt spid="113"/>
                                        </p:tgtEl>
                                        <p:attrNameLst>
                                          <p:attrName>style.visibility</p:attrName>
                                        </p:attrNameLst>
                                      </p:cBhvr>
                                      <p:to>
                                        <p:strVal val="hidden"/>
                                      </p:to>
                                    </p:set>
                                  </p:subTnLst>
                                </p:cTn>
                              </p:par>
                            </p:childTnLst>
                          </p:cTn>
                        </p:par>
                        <p:par>
                          <p:cTn id="106" fill="hold">
                            <p:stCondLst>
                              <p:cond delay="3400"/>
                            </p:stCondLst>
                            <p:childTnLst>
                              <p:par>
                                <p:cTn id="107" presetID="1" presetClass="entr" presetSubtype="0" fill="hold" grpId="0" nodeType="afterEffect">
                                  <p:stCondLst>
                                    <p:cond delay="100"/>
                                  </p:stCondLst>
                                  <p:childTnLst>
                                    <p:set>
                                      <p:cBhvr>
                                        <p:cTn id="108" dur="1" fill="hold">
                                          <p:stCondLst>
                                            <p:cond delay="0"/>
                                          </p:stCondLst>
                                        </p:cTn>
                                        <p:tgtEl>
                                          <p:spTgt spid="114"/>
                                        </p:tgtEl>
                                        <p:attrNameLst>
                                          <p:attrName>style.visibility</p:attrName>
                                        </p:attrNameLst>
                                      </p:cBhvr>
                                      <p:to>
                                        <p:strVal val="visible"/>
                                      </p:to>
                                    </p:set>
                                  </p:childTnLst>
                                  <p:subTnLst>
                                    <p:set>
                                      <p:cBhvr override="childStyle">
                                        <p:cTn dur="1" fill="hold" display="0" masterRel="nextClick" afterEffect="1"/>
                                        <p:tgtEl>
                                          <p:spTgt spid="114"/>
                                        </p:tgtEl>
                                        <p:attrNameLst>
                                          <p:attrName>style.visibility</p:attrName>
                                        </p:attrNameLst>
                                      </p:cBhvr>
                                      <p:to>
                                        <p:strVal val="hidden"/>
                                      </p:to>
                                    </p:set>
                                  </p:subTnLst>
                                </p:cTn>
                              </p:par>
                            </p:childTnLst>
                          </p:cTn>
                        </p:par>
                        <p:par>
                          <p:cTn id="109" fill="hold">
                            <p:stCondLst>
                              <p:cond delay="3500"/>
                            </p:stCondLst>
                            <p:childTnLst>
                              <p:par>
                                <p:cTn id="110" presetID="1" presetClass="entr" presetSubtype="0" fill="hold" grpId="0" nodeType="afterEffect">
                                  <p:stCondLst>
                                    <p:cond delay="100"/>
                                  </p:stCondLst>
                                  <p:childTnLst>
                                    <p:set>
                                      <p:cBhvr>
                                        <p:cTn id="111" dur="1" fill="hold">
                                          <p:stCondLst>
                                            <p:cond delay="0"/>
                                          </p:stCondLst>
                                        </p:cTn>
                                        <p:tgtEl>
                                          <p:spTgt spid="115"/>
                                        </p:tgtEl>
                                        <p:attrNameLst>
                                          <p:attrName>style.visibility</p:attrName>
                                        </p:attrNameLst>
                                      </p:cBhvr>
                                      <p:to>
                                        <p:strVal val="visible"/>
                                      </p:to>
                                    </p:set>
                                  </p:childTnLst>
                                  <p:subTnLst>
                                    <p:set>
                                      <p:cBhvr override="childStyle">
                                        <p:cTn dur="1" fill="hold" display="0" masterRel="nextClick" afterEffect="1"/>
                                        <p:tgtEl>
                                          <p:spTgt spid="115"/>
                                        </p:tgtEl>
                                        <p:attrNameLst>
                                          <p:attrName>style.visibility</p:attrName>
                                        </p:attrNameLst>
                                      </p:cBhvr>
                                      <p:to>
                                        <p:strVal val="hidden"/>
                                      </p:to>
                                    </p:set>
                                  </p:subTnLst>
                                </p:cTn>
                              </p:par>
                            </p:childTnLst>
                          </p:cTn>
                        </p:par>
                        <p:par>
                          <p:cTn id="112" fill="hold">
                            <p:stCondLst>
                              <p:cond delay="3600"/>
                            </p:stCondLst>
                            <p:childTnLst>
                              <p:par>
                                <p:cTn id="113" presetID="1" presetClass="entr" presetSubtype="0" fill="hold" grpId="0" nodeType="afterEffect">
                                  <p:stCondLst>
                                    <p:cond delay="100"/>
                                  </p:stCondLst>
                                  <p:childTnLst>
                                    <p:set>
                                      <p:cBhvr>
                                        <p:cTn id="114" dur="1" fill="hold">
                                          <p:stCondLst>
                                            <p:cond delay="0"/>
                                          </p:stCondLst>
                                        </p:cTn>
                                        <p:tgtEl>
                                          <p:spTgt spid="116"/>
                                        </p:tgtEl>
                                        <p:attrNameLst>
                                          <p:attrName>style.visibility</p:attrName>
                                        </p:attrNameLst>
                                      </p:cBhvr>
                                      <p:to>
                                        <p:strVal val="visible"/>
                                      </p:to>
                                    </p:set>
                                  </p:childTnLst>
                                  <p:subTnLst>
                                    <p:set>
                                      <p:cBhvr override="childStyle">
                                        <p:cTn dur="1" fill="hold" display="0" masterRel="nextClick" afterEffect="1"/>
                                        <p:tgtEl>
                                          <p:spTgt spid="116"/>
                                        </p:tgtEl>
                                        <p:attrNameLst>
                                          <p:attrName>style.visibility</p:attrName>
                                        </p:attrNameLst>
                                      </p:cBhvr>
                                      <p:to>
                                        <p:strVal val="hidden"/>
                                      </p:to>
                                    </p:set>
                                  </p:subTnLst>
                                </p:cTn>
                              </p:par>
                            </p:childTnLst>
                          </p:cTn>
                        </p:par>
                        <p:par>
                          <p:cTn id="115" fill="hold">
                            <p:stCondLst>
                              <p:cond delay="3700"/>
                            </p:stCondLst>
                            <p:childTnLst>
                              <p:par>
                                <p:cTn id="116" presetID="1" presetClass="entr" presetSubtype="0" fill="hold" grpId="0" nodeType="afterEffect">
                                  <p:stCondLst>
                                    <p:cond delay="100"/>
                                  </p:stCondLst>
                                  <p:childTnLst>
                                    <p:set>
                                      <p:cBhvr>
                                        <p:cTn id="117" dur="1" fill="hold">
                                          <p:stCondLst>
                                            <p:cond delay="0"/>
                                          </p:stCondLst>
                                        </p:cTn>
                                        <p:tgtEl>
                                          <p:spTgt spid="117"/>
                                        </p:tgtEl>
                                        <p:attrNameLst>
                                          <p:attrName>style.visibility</p:attrName>
                                        </p:attrNameLst>
                                      </p:cBhvr>
                                      <p:to>
                                        <p:strVal val="visible"/>
                                      </p:to>
                                    </p:set>
                                  </p:childTnLst>
                                  <p:subTnLst>
                                    <p:set>
                                      <p:cBhvr override="childStyle">
                                        <p:cTn dur="1" fill="hold" display="0" masterRel="nextClick" afterEffect="1"/>
                                        <p:tgtEl>
                                          <p:spTgt spid="117"/>
                                        </p:tgtEl>
                                        <p:attrNameLst>
                                          <p:attrName>style.visibility</p:attrName>
                                        </p:attrNameLst>
                                      </p:cBhvr>
                                      <p:to>
                                        <p:strVal val="hidden"/>
                                      </p:to>
                                    </p:set>
                                  </p:subTnLst>
                                </p:cTn>
                              </p:par>
                            </p:childTnLst>
                          </p:cTn>
                        </p:par>
                        <p:par>
                          <p:cTn id="118" fill="hold">
                            <p:stCondLst>
                              <p:cond delay="3800"/>
                            </p:stCondLst>
                            <p:childTnLst>
                              <p:par>
                                <p:cTn id="119" presetID="1" presetClass="entr" presetSubtype="0" fill="hold" grpId="0" nodeType="afterEffect">
                                  <p:stCondLst>
                                    <p:cond delay="100"/>
                                  </p:stCondLst>
                                  <p:childTnLst>
                                    <p:set>
                                      <p:cBhvr>
                                        <p:cTn id="120" dur="1" fill="hold">
                                          <p:stCondLst>
                                            <p:cond delay="0"/>
                                          </p:stCondLst>
                                        </p:cTn>
                                        <p:tgtEl>
                                          <p:spTgt spid="118"/>
                                        </p:tgtEl>
                                        <p:attrNameLst>
                                          <p:attrName>style.visibility</p:attrName>
                                        </p:attrNameLst>
                                      </p:cBhvr>
                                      <p:to>
                                        <p:strVal val="visible"/>
                                      </p:to>
                                    </p:set>
                                  </p:childTnLst>
                                  <p:subTnLst>
                                    <p:set>
                                      <p:cBhvr override="childStyle">
                                        <p:cTn dur="1" fill="hold" display="0" masterRel="nextClick" afterEffect="1"/>
                                        <p:tgtEl>
                                          <p:spTgt spid="118"/>
                                        </p:tgtEl>
                                        <p:attrNameLst>
                                          <p:attrName>style.visibility</p:attrName>
                                        </p:attrNameLst>
                                      </p:cBhvr>
                                      <p:to>
                                        <p:strVal val="hidden"/>
                                      </p:to>
                                    </p:set>
                                  </p:subTnLst>
                                </p:cTn>
                              </p:par>
                            </p:childTnLst>
                          </p:cTn>
                        </p:par>
                        <p:par>
                          <p:cTn id="121" fill="hold">
                            <p:stCondLst>
                              <p:cond delay="3900"/>
                            </p:stCondLst>
                            <p:childTnLst>
                              <p:par>
                                <p:cTn id="122" presetID="1" presetClass="entr" presetSubtype="0" fill="hold" grpId="0" nodeType="afterEffect">
                                  <p:stCondLst>
                                    <p:cond delay="100"/>
                                  </p:stCondLst>
                                  <p:childTnLst>
                                    <p:set>
                                      <p:cBhvr>
                                        <p:cTn id="123" dur="1" fill="hold">
                                          <p:stCondLst>
                                            <p:cond delay="0"/>
                                          </p:stCondLst>
                                        </p:cTn>
                                        <p:tgtEl>
                                          <p:spTgt spid="119"/>
                                        </p:tgtEl>
                                        <p:attrNameLst>
                                          <p:attrName>style.visibility</p:attrName>
                                        </p:attrNameLst>
                                      </p:cBhvr>
                                      <p:to>
                                        <p:strVal val="visible"/>
                                      </p:to>
                                    </p:set>
                                  </p:childTnLst>
                                  <p:subTnLst>
                                    <p:set>
                                      <p:cBhvr override="childStyle">
                                        <p:cTn dur="1" fill="hold" display="0" masterRel="nextClick" afterEffect="1"/>
                                        <p:tgtEl>
                                          <p:spTgt spid="119"/>
                                        </p:tgtEl>
                                        <p:attrNameLst>
                                          <p:attrName>style.visibility</p:attrName>
                                        </p:attrNameLst>
                                      </p:cBhvr>
                                      <p:to>
                                        <p:strVal val="hidden"/>
                                      </p:to>
                                    </p:set>
                                  </p:subTnLst>
                                </p:cTn>
                              </p:par>
                            </p:childTnLst>
                          </p:cTn>
                        </p:par>
                        <p:par>
                          <p:cTn id="124" fill="hold">
                            <p:stCondLst>
                              <p:cond delay="4000"/>
                            </p:stCondLst>
                            <p:childTnLst>
                              <p:par>
                                <p:cTn id="125" presetID="1" presetClass="entr" presetSubtype="0" fill="hold" grpId="0" nodeType="afterEffect">
                                  <p:stCondLst>
                                    <p:cond delay="100"/>
                                  </p:stCondLst>
                                  <p:childTnLst>
                                    <p:set>
                                      <p:cBhvr>
                                        <p:cTn id="126" dur="1" fill="hold">
                                          <p:stCondLst>
                                            <p:cond delay="0"/>
                                          </p:stCondLst>
                                        </p:cTn>
                                        <p:tgtEl>
                                          <p:spTgt spid="120"/>
                                        </p:tgtEl>
                                        <p:attrNameLst>
                                          <p:attrName>style.visibility</p:attrName>
                                        </p:attrNameLst>
                                      </p:cBhvr>
                                      <p:to>
                                        <p:strVal val="visible"/>
                                      </p:to>
                                    </p:set>
                                  </p:childTnLst>
                                  <p:subTnLst>
                                    <p:set>
                                      <p:cBhvr override="childStyle">
                                        <p:cTn dur="1" fill="hold" display="0" masterRel="nextClick" afterEffect="1"/>
                                        <p:tgtEl>
                                          <p:spTgt spid="120"/>
                                        </p:tgtEl>
                                        <p:attrNameLst>
                                          <p:attrName>style.visibility</p:attrName>
                                        </p:attrNameLst>
                                      </p:cBhvr>
                                      <p:to>
                                        <p:strVal val="hidden"/>
                                      </p:to>
                                    </p:set>
                                  </p:subTnLst>
                                </p:cTn>
                              </p:par>
                            </p:childTnLst>
                          </p:cTn>
                        </p:par>
                        <p:par>
                          <p:cTn id="127" fill="hold">
                            <p:stCondLst>
                              <p:cond delay="4100"/>
                            </p:stCondLst>
                            <p:childTnLst>
                              <p:par>
                                <p:cTn id="128" presetID="1" presetClass="entr" presetSubtype="0" fill="hold" grpId="0" nodeType="afterEffect">
                                  <p:stCondLst>
                                    <p:cond delay="100"/>
                                  </p:stCondLst>
                                  <p:childTnLst>
                                    <p:set>
                                      <p:cBhvr>
                                        <p:cTn id="129" dur="1" fill="hold">
                                          <p:stCondLst>
                                            <p:cond delay="0"/>
                                          </p:stCondLst>
                                        </p:cTn>
                                        <p:tgtEl>
                                          <p:spTgt spid="121"/>
                                        </p:tgtEl>
                                        <p:attrNameLst>
                                          <p:attrName>style.visibility</p:attrName>
                                        </p:attrNameLst>
                                      </p:cBhvr>
                                      <p:to>
                                        <p:strVal val="visible"/>
                                      </p:to>
                                    </p:set>
                                  </p:childTnLst>
                                  <p:subTnLst>
                                    <p:set>
                                      <p:cBhvr override="childStyle">
                                        <p:cTn dur="1" fill="hold" display="0" masterRel="nextClick" afterEffect="1"/>
                                        <p:tgtEl>
                                          <p:spTgt spid="121"/>
                                        </p:tgtEl>
                                        <p:attrNameLst>
                                          <p:attrName>style.visibility</p:attrName>
                                        </p:attrNameLst>
                                      </p:cBhvr>
                                      <p:to>
                                        <p:strVal val="hidden"/>
                                      </p:to>
                                    </p:set>
                                  </p:subTnLst>
                                </p:cTn>
                              </p:par>
                            </p:childTnLst>
                          </p:cTn>
                        </p:par>
                        <p:par>
                          <p:cTn id="130" fill="hold">
                            <p:stCondLst>
                              <p:cond delay="4200"/>
                            </p:stCondLst>
                            <p:childTnLst>
                              <p:par>
                                <p:cTn id="131" presetID="1" presetClass="entr" presetSubtype="0" fill="hold" grpId="0" nodeType="afterEffect">
                                  <p:stCondLst>
                                    <p:cond delay="100"/>
                                  </p:stCondLst>
                                  <p:childTnLst>
                                    <p:set>
                                      <p:cBhvr>
                                        <p:cTn id="132" dur="1" fill="hold">
                                          <p:stCondLst>
                                            <p:cond delay="0"/>
                                          </p:stCondLst>
                                        </p:cTn>
                                        <p:tgtEl>
                                          <p:spTgt spid="122"/>
                                        </p:tgtEl>
                                        <p:attrNameLst>
                                          <p:attrName>style.visibility</p:attrName>
                                        </p:attrNameLst>
                                      </p:cBhvr>
                                      <p:to>
                                        <p:strVal val="visible"/>
                                      </p:to>
                                    </p:set>
                                  </p:childTnLst>
                                  <p:subTnLst>
                                    <p:set>
                                      <p:cBhvr override="childStyle">
                                        <p:cTn dur="1" fill="hold" display="0" masterRel="nextClick" afterEffect="1"/>
                                        <p:tgtEl>
                                          <p:spTgt spid="122"/>
                                        </p:tgtEl>
                                        <p:attrNameLst>
                                          <p:attrName>style.visibility</p:attrName>
                                        </p:attrNameLst>
                                      </p:cBhvr>
                                      <p:to>
                                        <p:strVal val="hidden"/>
                                      </p:to>
                                    </p:set>
                                  </p:subTnLst>
                                </p:cTn>
                              </p:par>
                            </p:childTnLst>
                          </p:cTn>
                        </p:par>
                        <p:par>
                          <p:cTn id="133" fill="hold">
                            <p:stCondLst>
                              <p:cond delay="4300"/>
                            </p:stCondLst>
                            <p:childTnLst>
                              <p:par>
                                <p:cTn id="134" presetID="1" presetClass="entr" presetSubtype="0" fill="hold" grpId="0" nodeType="afterEffect">
                                  <p:stCondLst>
                                    <p:cond delay="100"/>
                                  </p:stCondLst>
                                  <p:childTnLst>
                                    <p:set>
                                      <p:cBhvr>
                                        <p:cTn id="135" dur="1" fill="hold">
                                          <p:stCondLst>
                                            <p:cond delay="0"/>
                                          </p:stCondLst>
                                        </p:cTn>
                                        <p:tgtEl>
                                          <p:spTgt spid="123"/>
                                        </p:tgtEl>
                                        <p:attrNameLst>
                                          <p:attrName>style.visibility</p:attrName>
                                        </p:attrNameLst>
                                      </p:cBhvr>
                                      <p:to>
                                        <p:strVal val="visible"/>
                                      </p:to>
                                    </p:set>
                                  </p:childTnLst>
                                  <p:subTnLst>
                                    <p:set>
                                      <p:cBhvr override="childStyle">
                                        <p:cTn dur="1" fill="hold" display="0" masterRel="nextClick" afterEffect="1"/>
                                        <p:tgtEl>
                                          <p:spTgt spid="123"/>
                                        </p:tgtEl>
                                        <p:attrNameLst>
                                          <p:attrName>style.visibility</p:attrName>
                                        </p:attrNameLst>
                                      </p:cBhvr>
                                      <p:to>
                                        <p:strVal val="hidden"/>
                                      </p:to>
                                    </p:set>
                                  </p:subTnLst>
                                </p:cTn>
                              </p:par>
                            </p:childTnLst>
                          </p:cTn>
                        </p:par>
                        <p:par>
                          <p:cTn id="136" fill="hold">
                            <p:stCondLst>
                              <p:cond delay="4400"/>
                            </p:stCondLst>
                            <p:childTnLst>
                              <p:par>
                                <p:cTn id="137" presetID="1" presetClass="entr" presetSubtype="0" fill="hold" grpId="0" nodeType="afterEffect">
                                  <p:stCondLst>
                                    <p:cond delay="100"/>
                                  </p:stCondLst>
                                  <p:childTnLst>
                                    <p:set>
                                      <p:cBhvr>
                                        <p:cTn id="138" dur="1" fill="hold">
                                          <p:stCondLst>
                                            <p:cond delay="0"/>
                                          </p:stCondLst>
                                        </p:cTn>
                                        <p:tgtEl>
                                          <p:spTgt spid="124"/>
                                        </p:tgtEl>
                                        <p:attrNameLst>
                                          <p:attrName>style.visibility</p:attrName>
                                        </p:attrNameLst>
                                      </p:cBhvr>
                                      <p:to>
                                        <p:strVal val="visible"/>
                                      </p:to>
                                    </p:set>
                                  </p:childTnLst>
                                  <p:subTnLst>
                                    <p:set>
                                      <p:cBhvr override="childStyle">
                                        <p:cTn dur="1" fill="hold" display="0" masterRel="nextClick" afterEffect="1"/>
                                        <p:tgtEl>
                                          <p:spTgt spid="124"/>
                                        </p:tgtEl>
                                        <p:attrNameLst>
                                          <p:attrName>style.visibility</p:attrName>
                                        </p:attrNameLst>
                                      </p:cBhvr>
                                      <p:to>
                                        <p:strVal val="hidden"/>
                                      </p:to>
                                    </p:set>
                                  </p:subTnLst>
                                </p:cTn>
                              </p:par>
                            </p:childTnLst>
                          </p:cTn>
                        </p:par>
                        <p:par>
                          <p:cTn id="139" fill="hold">
                            <p:stCondLst>
                              <p:cond delay="4500"/>
                            </p:stCondLst>
                            <p:childTnLst>
                              <p:par>
                                <p:cTn id="140" presetID="1" presetClass="entr" presetSubtype="0" fill="hold" grpId="0" nodeType="afterEffect">
                                  <p:stCondLst>
                                    <p:cond delay="100"/>
                                  </p:stCondLst>
                                  <p:childTnLst>
                                    <p:set>
                                      <p:cBhvr>
                                        <p:cTn id="141" dur="1" fill="hold">
                                          <p:stCondLst>
                                            <p:cond delay="0"/>
                                          </p:stCondLst>
                                        </p:cTn>
                                        <p:tgtEl>
                                          <p:spTgt spid="125"/>
                                        </p:tgtEl>
                                        <p:attrNameLst>
                                          <p:attrName>style.visibility</p:attrName>
                                        </p:attrNameLst>
                                      </p:cBhvr>
                                      <p:to>
                                        <p:strVal val="visible"/>
                                      </p:to>
                                    </p:set>
                                  </p:childTnLst>
                                  <p:subTnLst>
                                    <p:set>
                                      <p:cBhvr override="childStyle">
                                        <p:cTn dur="1" fill="hold" display="0" masterRel="nextClick" afterEffect="1"/>
                                        <p:tgtEl>
                                          <p:spTgt spid="125"/>
                                        </p:tgtEl>
                                        <p:attrNameLst>
                                          <p:attrName>style.visibility</p:attrName>
                                        </p:attrNameLst>
                                      </p:cBhvr>
                                      <p:to>
                                        <p:strVal val="hidden"/>
                                      </p:to>
                                    </p:set>
                                  </p:subTnLst>
                                </p:cTn>
                              </p:par>
                            </p:childTnLst>
                          </p:cTn>
                        </p:par>
                        <p:par>
                          <p:cTn id="142" fill="hold">
                            <p:stCondLst>
                              <p:cond delay="4600"/>
                            </p:stCondLst>
                            <p:childTnLst>
                              <p:par>
                                <p:cTn id="143" presetID="1" presetClass="entr" presetSubtype="0" fill="hold" grpId="0" nodeType="afterEffect">
                                  <p:stCondLst>
                                    <p:cond delay="100"/>
                                  </p:stCondLst>
                                  <p:childTnLst>
                                    <p:set>
                                      <p:cBhvr>
                                        <p:cTn id="144" dur="1" fill="hold">
                                          <p:stCondLst>
                                            <p:cond delay="0"/>
                                          </p:stCondLst>
                                        </p:cTn>
                                        <p:tgtEl>
                                          <p:spTgt spid="126"/>
                                        </p:tgtEl>
                                        <p:attrNameLst>
                                          <p:attrName>style.visibility</p:attrName>
                                        </p:attrNameLst>
                                      </p:cBhvr>
                                      <p:to>
                                        <p:strVal val="visible"/>
                                      </p:to>
                                    </p:set>
                                  </p:childTnLst>
                                  <p:subTnLst>
                                    <p:set>
                                      <p:cBhvr override="childStyle">
                                        <p:cTn dur="1" fill="hold" display="0" masterRel="nextClick" afterEffect="1"/>
                                        <p:tgtEl>
                                          <p:spTgt spid="126"/>
                                        </p:tgtEl>
                                        <p:attrNameLst>
                                          <p:attrName>style.visibility</p:attrName>
                                        </p:attrNameLst>
                                      </p:cBhvr>
                                      <p:to>
                                        <p:strVal val="hidden"/>
                                      </p:to>
                                    </p:set>
                                  </p:subTnLst>
                                </p:cTn>
                              </p:par>
                            </p:childTnLst>
                          </p:cTn>
                        </p:par>
                        <p:par>
                          <p:cTn id="145" fill="hold">
                            <p:stCondLst>
                              <p:cond delay="4700"/>
                            </p:stCondLst>
                            <p:childTnLst>
                              <p:par>
                                <p:cTn id="146" presetID="1" presetClass="entr" presetSubtype="0" fill="hold" grpId="0" nodeType="afterEffect">
                                  <p:stCondLst>
                                    <p:cond delay="100"/>
                                  </p:stCondLst>
                                  <p:childTnLst>
                                    <p:set>
                                      <p:cBhvr>
                                        <p:cTn id="147" dur="1" fill="hold">
                                          <p:stCondLst>
                                            <p:cond delay="0"/>
                                          </p:stCondLst>
                                        </p:cTn>
                                        <p:tgtEl>
                                          <p:spTgt spid="127"/>
                                        </p:tgtEl>
                                        <p:attrNameLst>
                                          <p:attrName>style.visibility</p:attrName>
                                        </p:attrNameLst>
                                      </p:cBhvr>
                                      <p:to>
                                        <p:strVal val="visible"/>
                                      </p:to>
                                    </p:set>
                                  </p:childTnLst>
                                  <p:subTnLst>
                                    <p:set>
                                      <p:cBhvr override="childStyle">
                                        <p:cTn dur="1" fill="hold" display="0" masterRel="nextClick" afterEffect="1"/>
                                        <p:tgtEl>
                                          <p:spTgt spid="127"/>
                                        </p:tgtEl>
                                        <p:attrNameLst>
                                          <p:attrName>style.visibility</p:attrName>
                                        </p:attrNameLst>
                                      </p:cBhvr>
                                      <p:to>
                                        <p:strVal val="hidden"/>
                                      </p:to>
                                    </p:set>
                                  </p:subTnLst>
                                </p:cTn>
                              </p:par>
                            </p:childTnLst>
                          </p:cTn>
                        </p:par>
                        <p:par>
                          <p:cTn id="148" fill="hold">
                            <p:stCondLst>
                              <p:cond delay="4800"/>
                            </p:stCondLst>
                            <p:childTnLst>
                              <p:par>
                                <p:cTn id="149" presetID="1" presetClass="entr" presetSubtype="0" fill="hold" grpId="0" nodeType="afterEffect">
                                  <p:stCondLst>
                                    <p:cond delay="100"/>
                                  </p:stCondLst>
                                  <p:childTnLst>
                                    <p:set>
                                      <p:cBhvr>
                                        <p:cTn id="150" dur="1" fill="hold">
                                          <p:stCondLst>
                                            <p:cond delay="0"/>
                                          </p:stCondLst>
                                        </p:cTn>
                                        <p:tgtEl>
                                          <p:spTgt spid="128"/>
                                        </p:tgtEl>
                                        <p:attrNameLst>
                                          <p:attrName>style.visibility</p:attrName>
                                        </p:attrNameLst>
                                      </p:cBhvr>
                                      <p:to>
                                        <p:strVal val="visible"/>
                                      </p:to>
                                    </p:set>
                                  </p:childTnLst>
                                  <p:subTnLst>
                                    <p:set>
                                      <p:cBhvr override="childStyle">
                                        <p:cTn dur="1" fill="hold" display="0" masterRel="nextClick" afterEffect="1"/>
                                        <p:tgtEl>
                                          <p:spTgt spid="128"/>
                                        </p:tgtEl>
                                        <p:attrNameLst>
                                          <p:attrName>style.visibility</p:attrName>
                                        </p:attrNameLst>
                                      </p:cBhvr>
                                      <p:to>
                                        <p:strVal val="hidden"/>
                                      </p:to>
                                    </p:set>
                                  </p:subTnLst>
                                </p:cTn>
                              </p:par>
                            </p:childTnLst>
                          </p:cTn>
                        </p:par>
                        <p:par>
                          <p:cTn id="151" fill="hold">
                            <p:stCondLst>
                              <p:cond delay="4900"/>
                            </p:stCondLst>
                            <p:childTnLst>
                              <p:par>
                                <p:cTn id="152" presetID="1" presetClass="entr" presetSubtype="0" fill="hold" grpId="0" nodeType="afterEffect">
                                  <p:stCondLst>
                                    <p:cond delay="100"/>
                                  </p:stCondLst>
                                  <p:childTnLst>
                                    <p:set>
                                      <p:cBhvr>
                                        <p:cTn id="153" dur="1" fill="hold">
                                          <p:stCondLst>
                                            <p:cond delay="0"/>
                                          </p:stCondLst>
                                        </p:cTn>
                                        <p:tgtEl>
                                          <p:spTgt spid="129"/>
                                        </p:tgtEl>
                                        <p:attrNameLst>
                                          <p:attrName>style.visibility</p:attrName>
                                        </p:attrNameLst>
                                      </p:cBhvr>
                                      <p:to>
                                        <p:strVal val="visible"/>
                                      </p:to>
                                    </p:set>
                                  </p:childTnLst>
                                  <p:subTnLst>
                                    <p:set>
                                      <p:cBhvr override="childStyle">
                                        <p:cTn dur="1" fill="hold" display="0" masterRel="nextClick" afterEffect="1"/>
                                        <p:tgtEl>
                                          <p:spTgt spid="129"/>
                                        </p:tgtEl>
                                        <p:attrNameLst>
                                          <p:attrName>style.visibility</p:attrName>
                                        </p:attrNameLst>
                                      </p:cBhvr>
                                      <p:to>
                                        <p:strVal val="hidden"/>
                                      </p:to>
                                    </p:set>
                                  </p:subTnLst>
                                </p:cTn>
                              </p:par>
                            </p:childTnLst>
                          </p:cTn>
                        </p:par>
                        <p:par>
                          <p:cTn id="154" fill="hold">
                            <p:stCondLst>
                              <p:cond delay="5000"/>
                            </p:stCondLst>
                            <p:childTnLst>
                              <p:par>
                                <p:cTn id="155" presetID="1" presetClass="entr" presetSubtype="0" fill="hold" grpId="0" nodeType="afterEffect">
                                  <p:stCondLst>
                                    <p:cond delay="100"/>
                                  </p:stCondLst>
                                  <p:childTnLst>
                                    <p:set>
                                      <p:cBhvr>
                                        <p:cTn id="156"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309 29"/>
          <p:cNvGrpSpPr/>
          <p:nvPr/>
        </p:nvGrpSpPr>
        <p:grpSpPr>
          <a:xfrm>
            <a:off x="-36762" y="1315706"/>
            <a:ext cx="1626500" cy="3956439"/>
            <a:chOff x="-36762" y="1315706"/>
            <a:chExt cx="1626500" cy="3956439"/>
          </a:xfrm>
        </p:grpSpPr>
        <p:grpSp>
          <p:nvGrpSpPr>
            <p:cNvPr id="5" name="群組 4"/>
            <p:cNvGrpSpPr/>
            <p:nvPr/>
          </p:nvGrpSpPr>
          <p:grpSpPr>
            <a:xfrm>
              <a:off x="-36762" y="1358078"/>
              <a:ext cx="1626305" cy="3914067"/>
              <a:chOff x="-36762" y="1358078"/>
              <a:chExt cx="1626305" cy="3914067"/>
            </a:xfrm>
          </p:grpSpPr>
          <p:sp>
            <p:nvSpPr>
              <p:cNvPr id="7" name="文字方塊 6"/>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33923" y="2330816"/>
                <a:ext cx="1108068" cy="904634"/>
                <a:chOff x="-24508" y="2355723"/>
                <a:chExt cx="1108068" cy="904634"/>
              </a:xfrm>
            </p:grpSpPr>
            <p:sp>
              <p:nvSpPr>
                <p:cNvPr id="24"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5"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群組 11"/>
              <p:cNvGrpSpPr/>
              <p:nvPr/>
            </p:nvGrpSpPr>
            <p:grpSpPr>
              <a:xfrm>
                <a:off x="-3009" y="1358078"/>
                <a:ext cx="1108068" cy="895625"/>
                <a:chOff x="0" y="1436391"/>
                <a:chExt cx="1108068" cy="895625"/>
              </a:xfrm>
            </p:grpSpPr>
            <p:sp>
              <p:nvSpPr>
                <p:cNvPr id="19"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0" name="群組 19"/>
                <p:cNvGrpSpPr/>
                <p:nvPr/>
              </p:nvGrpSpPr>
              <p:grpSpPr>
                <a:xfrm>
                  <a:off x="43996" y="1686904"/>
                  <a:ext cx="1010549" cy="476304"/>
                  <a:chOff x="163911" y="1647587"/>
                  <a:chExt cx="989618" cy="476304"/>
                </a:xfrm>
              </p:grpSpPr>
              <p:sp>
                <p:nvSpPr>
                  <p:cNvPr id="21" name="橢圓 2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群組 12"/>
              <p:cNvGrpSpPr/>
              <p:nvPr/>
            </p:nvGrpSpPr>
            <p:grpSpPr>
              <a:xfrm>
                <a:off x="-31084" y="3312563"/>
                <a:ext cx="1133303" cy="895625"/>
                <a:chOff x="-28244" y="3260357"/>
                <a:chExt cx="1133303" cy="895625"/>
              </a:xfrm>
            </p:grpSpPr>
            <p:sp>
              <p:nvSpPr>
                <p:cNvPr id="17"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8"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p:cNvGrpSpPr/>
              <p:nvPr/>
            </p:nvGrpSpPr>
            <p:grpSpPr>
              <a:xfrm>
                <a:off x="-36762" y="4285302"/>
                <a:ext cx="1108068" cy="895625"/>
                <a:chOff x="-36762" y="4285302"/>
                <a:chExt cx="1108068" cy="895625"/>
              </a:xfrm>
            </p:grpSpPr>
            <p:sp>
              <p:nvSpPr>
                <p:cNvPr id="15"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6"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 name="圓角矩形 5"/>
            <p:cNvSpPr/>
            <p:nvPr/>
          </p:nvSpPr>
          <p:spPr>
            <a:xfrm>
              <a:off x="-6119" y="1315706"/>
              <a:ext cx="1595857" cy="1960609"/>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29498" y="4255358"/>
              <a:ext cx="1619235" cy="950823"/>
            </a:xfrm>
            <a:prstGeom prst="roundRect">
              <a:avLst>
                <a:gd name="adj" fmla="val 7707"/>
              </a:avLst>
            </a:prstGeom>
            <a:solidFill>
              <a:srgbClr val="FFFFFF">
                <a:alpha val="78039"/>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Pentagon 309 2"/>
          <p:cNvSpPr/>
          <p:nvPr/>
        </p:nvSpPr>
        <p:spPr>
          <a:xfrm>
            <a:off x="1979712" y="2463667"/>
            <a:ext cx="1775068" cy="812648"/>
          </a:xfrm>
          <a:prstGeom prst="homePlate">
            <a:avLst>
              <a:gd name="adj" fmla="val 35370"/>
            </a:avLst>
          </a:prstGeom>
          <a:solidFill>
            <a:srgbClr val="A14D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latin typeface="+mj-ea"/>
                <a:ea typeface="+mj-ea"/>
              </a:rPr>
              <a:t>回收做公益</a:t>
            </a:r>
            <a:endParaRPr lang="zh-TW" altLang="en-US" sz="2000" dirty="0">
              <a:latin typeface="+mj-ea"/>
              <a:ea typeface="+mj-ea"/>
            </a:endParaRPr>
          </a:p>
        </p:txBody>
      </p:sp>
      <p:sp>
        <p:nvSpPr>
          <p:cNvPr id="132" name="矩形 131"/>
          <p:cNvSpPr/>
          <p:nvPr/>
        </p:nvSpPr>
        <p:spPr>
          <a:xfrm>
            <a:off x="4006076" y="2591182"/>
            <a:ext cx="3416320" cy="923330"/>
          </a:xfrm>
          <a:prstGeom prst="rect">
            <a:avLst/>
          </a:prstGeom>
        </p:spPr>
        <p:txBody>
          <a:bodyPr wrap="none">
            <a:spAutoFit/>
          </a:bodyPr>
          <a:lstStyle/>
          <a:p>
            <a:r>
              <a:rPr lang="zh-TW" altLang="en-US" dirty="0" smtClean="0">
                <a:latin typeface="華康方圓體W7" panose="040B0709000000000000" pitchFamily="81" charset="-120"/>
                <a:ea typeface="華康方圓體W7" panose="040B0709000000000000" pitchFamily="81" charset="-120"/>
              </a:rPr>
              <a:t>回收做公益</a:t>
            </a:r>
            <a:r>
              <a:rPr lang="en-US" altLang="zh-TW" dirty="0" smtClean="0">
                <a:latin typeface="華康方圓體W7" panose="040B0709000000000000" pitchFamily="81" charset="-120"/>
                <a:ea typeface="華康方圓體W7" panose="040B0709000000000000" pitchFamily="81" charset="-120"/>
              </a:rPr>
              <a:t>(</a:t>
            </a:r>
            <a:r>
              <a:rPr lang="zh-TW" altLang="en-US" dirty="0">
                <a:latin typeface="華康方圓體W7" panose="040B0709000000000000" pitchFamily="81" charset="-120"/>
                <a:ea typeface="華康方圓體W7" panose="040B0709000000000000" pitchFamily="81" charset="-120"/>
              </a:rPr>
              <a:t>影片網址</a:t>
            </a:r>
            <a:r>
              <a:rPr lang="en-US" altLang="zh-TW" dirty="0">
                <a:latin typeface="華康方圓體W7" panose="040B0709000000000000" pitchFamily="81" charset="-120"/>
                <a:ea typeface="華康方圓體W7" panose="040B0709000000000000" pitchFamily="81" charset="-120"/>
              </a:rPr>
              <a:t>)</a:t>
            </a:r>
            <a:r>
              <a:rPr lang="zh-TW" altLang="en-US" dirty="0" smtClean="0">
                <a:latin typeface="華康方圓體W7" panose="040B0709000000000000" pitchFamily="81" charset="-120"/>
                <a:ea typeface="華康方圓體W7" panose="040B0709000000000000" pitchFamily="81" charset="-120"/>
              </a:rPr>
              <a:t>：</a:t>
            </a:r>
            <a:endParaRPr lang="en-US" altLang="zh-TW" dirty="0" smtClean="0">
              <a:latin typeface="華康方圓體W7" panose="040B0709000000000000" pitchFamily="81" charset="-120"/>
              <a:ea typeface="華康方圓體W7" panose="040B0709000000000000" pitchFamily="81" charset="-120"/>
            </a:endParaRPr>
          </a:p>
          <a:p>
            <a:r>
              <a:rPr lang="en-US" altLang="zh-TW" dirty="0">
                <a:latin typeface="華康方圓體W7" panose="040B0709000000000000" pitchFamily="81" charset="-120"/>
                <a:ea typeface="華康方圓體W7" panose="040B0709000000000000" pitchFamily="81" charset="-120"/>
                <a:hlinkClick r:id="rId6"/>
              </a:rPr>
              <a:t>https://</a:t>
            </a:r>
            <a:r>
              <a:rPr lang="en-US" altLang="zh-TW" dirty="0" smtClean="0">
                <a:latin typeface="華康方圓體W7" panose="040B0709000000000000" pitchFamily="81" charset="-120"/>
                <a:ea typeface="華康方圓體W7" panose="040B0709000000000000" pitchFamily="81" charset="-120"/>
                <a:hlinkClick r:id="rId6"/>
              </a:rPr>
              <a:t>youtu.be/PUNGOIohx14</a:t>
            </a:r>
            <a:endParaRPr lang="en-US" altLang="zh-TW" dirty="0" smtClean="0">
              <a:latin typeface="華康方圓體W7" panose="040B0709000000000000" pitchFamily="81" charset="-120"/>
              <a:ea typeface="華康方圓體W7" panose="040B0709000000000000" pitchFamily="81" charset="-120"/>
            </a:endParaRPr>
          </a:p>
          <a:p>
            <a:r>
              <a:rPr lang="zh-TW" altLang="en-US" dirty="0" smtClean="0">
                <a:latin typeface="華康方圓體W7" panose="040B0709000000000000" pitchFamily="81" charset="-120"/>
                <a:ea typeface="華康方圓體W7" panose="040B0709000000000000" pitchFamily="81" charset="-120"/>
              </a:rPr>
              <a:t> </a:t>
            </a:r>
            <a:endParaRPr lang="en-US" altLang="zh-TW" dirty="0" smtClean="0"/>
          </a:p>
        </p:txBody>
      </p:sp>
      <p:grpSp>
        <p:nvGrpSpPr>
          <p:cNvPr id="135" name="群組 134"/>
          <p:cNvGrpSpPr/>
          <p:nvPr/>
        </p:nvGrpSpPr>
        <p:grpSpPr>
          <a:xfrm>
            <a:off x="3461657" y="332656"/>
            <a:ext cx="2986876" cy="2264685"/>
            <a:chOff x="3355101" y="613164"/>
            <a:chExt cx="2986876" cy="2264685"/>
          </a:xfrm>
        </p:grpSpPr>
        <p:sp>
          <p:nvSpPr>
            <p:cNvPr id="136" name="Heart 309 27"/>
            <p:cNvSpPr/>
            <p:nvPr/>
          </p:nvSpPr>
          <p:spPr>
            <a:xfrm>
              <a:off x="3461657" y="822691"/>
              <a:ext cx="2880320" cy="2055158"/>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US" altLang="zh-TW" sz="2200" b="1" dirty="0" smtClean="0">
                <a:latin typeface="+mj-ea"/>
              </a:endParaRPr>
            </a:p>
            <a:p>
              <a:r>
                <a:rPr lang="zh-TW" altLang="en-US" sz="2200" b="1" dirty="0" smtClean="0">
                  <a:latin typeface="+mj-ea"/>
                </a:rPr>
                <a:t>  卻讓</a:t>
              </a:r>
              <a:r>
                <a:rPr lang="zh-TW" altLang="en-US" sz="2200" b="1" dirty="0">
                  <a:latin typeface="+mj-ea"/>
                </a:rPr>
                <a:t>我們</a:t>
              </a:r>
              <a:r>
                <a:rPr lang="zh-TW" altLang="en-US" sz="2200" b="1" dirty="0" smtClean="0">
                  <a:latin typeface="+mj-ea"/>
                </a:rPr>
                <a:t>的</a:t>
              </a:r>
              <a:endParaRPr lang="en-US" altLang="zh-TW" sz="2200" b="1" dirty="0" smtClean="0">
                <a:latin typeface="+mj-ea"/>
              </a:endParaRPr>
            </a:p>
            <a:p>
              <a:r>
                <a:rPr lang="zh-TW" altLang="en-US" sz="2200" b="1" dirty="0" smtClean="0">
                  <a:latin typeface="+mj-ea"/>
                </a:rPr>
                <a:t>愛心越</a:t>
              </a:r>
              <a:r>
                <a:rPr lang="zh-TW" altLang="en-US" sz="2200" b="1" dirty="0">
                  <a:latin typeface="+mj-ea"/>
                </a:rPr>
                <a:t>做</a:t>
              </a:r>
              <a:r>
                <a:rPr lang="zh-TW" altLang="en-US" sz="2200" b="1" dirty="0" smtClean="0">
                  <a:latin typeface="+mj-ea"/>
                </a:rPr>
                <a:t>越</a:t>
              </a:r>
              <a:r>
                <a:rPr lang="zh-TW" altLang="en-US" sz="2200" b="1" dirty="0">
                  <a:latin typeface="+mj-ea"/>
                </a:rPr>
                <a:t>大</a:t>
              </a:r>
            </a:p>
            <a:p>
              <a:endParaRPr lang="zh-TW" altLang="en-US" dirty="0"/>
            </a:p>
          </p:txBody>
        </p:sp>
        <p:sp>
          <p:nvSpPr>
            <p:cNvPr id="137" name="Heart 309 3"/>
            <p:cNvSpPr/>
            <p:nvPr/>
          </p:nvSpPr>
          <p:spPr>
            <a:xfrm rot="20574333">
              <a:off x="3355101" y="613164"/>
              <a:ext cx="1188132" cy="883155"/>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latin typeface="+mn-ea"/>
                </a:rPr>
                <a:t>小小發想</a:t>
              </a:r>
              <a:endParaRPr lang="zh-TW" altLang="en-US" dirty="0">
                <a:latin typeface="+mn-ea"/>
              </a:endParaRPr>
            </a:p>
          </p:txBody>
        </p:sp>
      </p:grpSp>
      <p:pic>
        <p:nvPicPr>
          <p:cNvPr id="102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243" t="7508" r="12182" b="7187"/>
          <a:stretch/>
        </p:blipFill>
        <p:spPr bwMode="auto">
          <a:xfrm>
            <a:off x="1795324" y="4146294"/>
            <a:ext cx="3918912" cy="2520280"/>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416" t="5185" r="7686" b="10444"/>
          <a:stretch/>
        </p:blipFill>
        <p:spPr bwMode="auto">
          <a:xfrm>
            <a:off x="5108354" y="3501008"/>
            <a:ext cx="4035646" cy="2281782"/>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94350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5" r="9052" b="7531"/>
          <a:stretch/>
        </p:blipFill>
        <p:spPr bwMode="auto">
          <a:xfrm>
            <a:off x="2687619" y="3385994"/>
            <a:ext cx="5795120" cy="338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309 29"/>
          <p:cNvGrpSpPr/>
          <p:nvPr/>
        </p:nvGrpSpPr>
        <p:grpSpPr>
          <a:xfrm>
            <a:off x="-36762" y="1315706"/>
            <a:ext cx="1626500" cy="3956439"/>
            <a:chOff x="-36762" y="1315706"/>
            <a:chExt cx="1626500" cy="3956439"/>
          </a:xfrm>
        </p:grpSpPr>
        <p:grpSp>
          <p:nvGrpSpPr>
            <p:cNvPr id="5" name="群組 4"/>
            <p:cNvGrpSpPr/>
            <p:nvPr/>
          </p:nvGrpSpPr>
          <p:grpSpPr>
            <a:xfrm>
              <a:off x="-36762" y="1358078"/>
              <a:ext cx="1626305" cy="3914067"/>
              <a:chOff x="-36762" y="1358078"/>
              <a:chExt cx="1626305" cy="3914067"/>
            </a:xfrm>
          </p:grpSpPr>
          <p:sp>
            <p:nvSpPr>
              <p:cNvPr id="7" name="文字方塊 6"/>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33923" y="2330816"/>
                <a:ext cx="1108068" cy="904634"/>
                <a:chOff x="-24508" y="2355723"/>
                <a:chExt cx="1108068" cy="904634"/>
              </a:xfrm>
            </p:grpSpPr>
            <p:sp>
              <p:nvSpPr>
                <p:cNvPr id="24"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5" name="Picture 3" descr="C:\Users\user\AppData\Local\Microsoft\Windows\Temporary Internet Files\Content.IE5\L3Y1CV56\200px-Rubik's_cub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群組 11"/>
              <p:cNvGrpSpPr/>
              <p:nvPr/>
            </p:nvGrpSpPr>
            <p:grpSpPr>
              <a:xfrm>
                <a:off x="-3009" y="1358078"/>
                <a:ext cx="1108068" cy="895625"/>
                <a:chOff x="0" y="1436391"/>
                <a:chExt cx="1108068" cy="895625"/>
              </a:xfrm>
            </p:grpSpPr>
            <p:sp>
              <p:nvSpPr>
                <p:cNvPr id="19"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0" name="群組 19"/>
                <p:cNvGrpSpPr/>
                <p:nvPr/>
              </p:nvGrpSpPr>
              <p:grpSpPr>
                <a:xfrm>
                  <a:off x="43996" y="1686904"/>
                  <a:ext cx="1010549" cy="476304"/>
                  <a:chOff x="163911" y="1647587"/>
                  <a:chExt cx="989618" cy="476304"/>
                </a:xfrm>
              </p:grpSpPr>
              <p:sp>
                <p:nvSpPr>
                  <p:cNvPr id="21" name="橢圓 2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descr="C:\Users\user\AppData\Local\Microsoft\Windows\Temporary Internet Files\Content.IE5\L3Y1CV56\cartoon-eyes-1391699874IpT[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群組 12"/>
              <p:cNvGrpSpPr/>
              <p:nvPr/>
            </p:nvGrpSpPr>
            <p:grpSpPr>
              <a:xfrm>
                <a:off x="-31084" y="3312563"/>
                <a:ext cx="1133303" cy="895625"/>
                <a:chOff x="-28244" y="3260357"/>
                <a:chExt cx="1133303" cy="895625"/>
              </a:xfrm>
            </p:grpSpPr>
            <p:sp>
              <p:nvSpPr>
                <p:cNvPr id="17"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8" name="Picture 2" descr="C:\Users\user\AppData\Local\Microsoft\Windows\Temporary Internet Files\Content.IE5\EYHM4POW\volunteer_hands[1].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p:cNvGrpSpPr/>
              <p:nvPr/>
            </p:nvGrpSpPr>
            <p:grpSpPr>
              <a:xfrm>
                <a:off x="-36762" y="4285302"/>
                <a:ext cx="1108068" cy="895625"/>
                <a:chOff x="-36762" y="4285302"/>
                <a:chExt cx="1108068" cy="895625"/>
              </a:xfrm>
            </p:grpSpPr>
            <p:sp>
              <p:nvSpPr>
                <p:cNvPr id="15"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6" name="Picture 2" descr="C:\Users\user\AppData\Local\Microsoft\Windows\Temporary Internet Files\Content.IE5\L3Y1CV56\Lightbulb-Bright[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 name="圓角矩形 5"/>
            <p:cNvSpPr/>
            <p:nvPr/>
          </p:nvSpPr>
          <p:spPr>
            <a:xfrm>
              <a:off x="-6119" y="1315706"/>
              <a:ext cx="1595857" cy="1960609"/>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29498" y="4255358"/>
              <a:ext cx="1619235" cy="950823"/>
            </a:xfrm>
            <a:prstGeom prst="roundRect">
              <a:avLst>
                <a:gd name="adj" fmla="val 7707"/>
              </a:avLst>
            </a:prstGeom>
            <a:solidFill>
              <a:srgbClr val="FFFFFF">
                <a:alpha val="78039"/>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8" name="Pentagon 309 28"/>
          <p:cNvSpPr/>
          <p:nvPr/>
        </p:nvSpPr>
        <p:spPr>
          <a:xfrm>
            <a:off x="1835696" y="2573346"/>
            <a:ext cx="1775068" cy="812648"/>
          </a:xfrm>
          <a:prstGeom prst="homePlate">
            <a:avLst>
              <a:gd name="adj" fmla="val 35370"/>
            </a:avLst>
          </a:prstGeom>
          <a:solidFill>
            <a:srgbClr val="A14D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latin typeface="+mj-ea"/>
                <a:ea typeface="+mj-ea"/>
              </a:rPr>
              <a:t>愛心競標</a:t>
            </a:r>
            <a:endParaRPr lang="zh-TW" altLang="en-US" sz="2000" dirty="0">
              <a:latin typeface="+mj-ea"/>
              <a:ea typeface="+mj-ea"/>
            </a:endParaRPr>
          </a:p>
        </p:txBody>
      </p:sp>
      <p:sp>
        <p:nvSpPr>
          <p:cNvPr id="4" name="矩形 3"/>
          <p:cNvSpPr/>
          <p:nvPr/>
        </p:nvSpPr>
        <p:spPr>
          <a:xfrm>
            <a:off x="3851920" y="2691998"/>
            <a:ext cx="3110532" cy="646331"/>
          </a:xfrm>
          <a:prstGeom prst="rect">
            <a:avLst/>
          </a:prstGeom>
        </p:spPr>
        <p:txBody>
          <a:bodyPr wrap="none">
            <a:spAutoFit/>
          </a:bodyPr>
          <a:lstStyle/>
          <a:p>
            <a:r>
              <a:rPr lang="zh-TW" altLang="en-US" dirty="0" smtClean="0">
                <a:latin typeface="華康方圓體W7" panose="040B0709000000000000" pitchFamily="81" charset="-120"/>
                <a:ea typeface="華康方圓體W7" panose="040B0709000000000000" pitchFamily="81" charset="-120"/>
              </a:rPr>
              <a:t>愛心競標活動</a:t>
            </a:r>
            <a:r>
              <a:rPr lang="en-US" altLang="zh-TW" dirty="0" smtClean="0">
                <a:latin typeface="華康方圓體W7" panose="040B0709000000000000" pitchFamily="81" charset="-120"/>
                <a:ea typeface="華康方圓體W7" panose="040B0709000000000000" pitchFamily="81" charset="-120"/>
              </a:rPr>
              <a:t>(</a:t>
            </a:r>
            <a:r>
              <a:rPr lang="zh-TW" altLang="en-US" dirty="0">
                <a:latin typeface="華康方圓體W7" panose="040B0709000000000000" pitchFamily="81" charset="-120"/>
                <a:ea typeface="華康方圓體W7" panose="040B0709000000000000" pitchFamily="81" charset="-120"/>
              </a:rPr>
              <a:t>影片網址</a:t>
            </a:r>
            <a:r>
              <a:rPr lang="en-US" altLang="zh-TW" dirty="0">
                <a:latin typeface="華康方圓體W7" panose="040B0709000000000000" pitchFamily="81" charset="-120"/>
                <a:ea typeface="華康方圓體W7" panose="040B0709000000000000" pitchFamily="81" charset="-120"/>
              </a:rPr>
              <a:t>)</a:t>
            </a:r>
            <a:r>
              <a:rPr lang="zh-TW" altLang="en-US" dirty="0">
                <a:latin typeface="華康方圓體W7" panose="040B0709000000000000" pitchFamily="81" charset="-120"/>
                <a:ea typeface="華康方圓體W7" panose="040B0709000000000000" pitchFamily="81" charset="-120"/>
              </a:rPr>
              <a:t>： </a:t>
            </a:r>
            <a:endParaRPr lang="en-US" altLang="zh-TW" dirty="0" smtClean="0"/>
          </a:p>
          <a:p>
            <a:r>
              <a:rPr lang="en-US" altLang="zh-TW" dirty="0" smtClean="0">
                <a:hlinkClick r:id="rId7"/>
              </a:rPr>
              <a:t>https</a:t>
            </a:r>
            <a:r>
              <a:rPr lang="en-US" altLang="zh-TW" dirty="0">
                <a:hlinkClick r:id="rId7"/>
              </a:rPr>
              <a:t>://</a:t>
            </a:r>
            <a:r>
              <a:rPr lang="en-US" altLang="zh-TW" dirty="0" smtClean="0">
                <a:hlinkClick r:id="rId7"/>
              </a:rPr>
              <a:t>youtu.be/T0X4Ff-kYUM</a:t>
            </a:r>
            <a:endParaRPr lang="en-US" altLang="zh-TW" dirty="0" smtClean="0"/>
          </a:p>
        </p:txBody>
      </p:sp>
      <p:grpSp>
        <p:nvGrpSpPr>
          <p:cNvPr id="132" name="群組 131"/>
          <p:cNvGrpSpPr/>
          <p:nvPr/>
        </p:nvGrpSpPr>
        <p:grpSpPr>
          <a:xfrm>
            <a:off x="3461657" y="332656"/>
            <a:ext cx="2986876" cy="2264685"/>
            <a:chOff x="3355101" y="613164"/>
            <a:chExt cx="2986876" cy="2264685"/>
          </a:xfrm>
        </p:grpSpPr>
        <p:sp>
          <p:nvSpPr>
            <p:cNvPr id="133" name="Heart 309 27"/>
            <p:cNvSpPr/>
            <p:nvPr/>
          </p:nvSpPr>
          <p:spPr>
            <a:xfrm>
              <a:off x="3461657" y="822691"/>
              <a:ext cx="2880320" cy="2055158"/>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US" altLang="zh-TW" sz="2200" b="1" dirty="0" smtClean="0">
                <a:latin typeface="+mj-ea"/>
              </a:endParaRPr>
            </a:p>
            <a:p>
              <a:r>
                <a:rPr lang="zh-TW" altLang="en-US" sz="2200" b="1" dirty="0" smtClean="0">
                  <a:latin typeface="+mj-ea"/>
                </a:rPr>
                <a:t>  卻讓</a:t>
              </a:r>
              <a:r>
                <a:rPr lang="zh-TW" altLang="en-US" sz="2200" b="1" dirty="0">
                  <a:latin typeface="+mj-ea"/>
                </a:rPr>
                <a:t>我們</a:t>
              </a:r>
              <a:r>
                <a:rPr lang="zh-TW" altLang="en-US" sz="2200" b="1" dirty="0" smtClean="0">
                  <a:latin typeface="+mj-ea"/>
                </a:rPr>
                <a:t>的</a:t>
              </a:r>
              <a:endParaRPr lang="en-US" altLang="zh-TW" sz="2200" b="1" dirty="0" smtClean="0">
                <a:latin typeface="+mj-ea"/>
              </a:endParaRPr>
            </a:p>
            <a:p>
              <a:r>
                <a:rPr lang="zh-TW" altLang="en-US" sz="2200" b="1" dirty="0" smtClean="0">
                  <a:latin typeface="+mj-ea"/>
                </a:rPr>
                <a:t>愛心越</a:t>
              </a:r>
              <a:r>
                <a:rPr lang="zh-TW" altLang="en-US" sz="2200" b="1" dirty="0">
                  <a:latin typeface="+mj-ea"/>
                </a:rPr>
                <a:t>做</a:t>
              </a:r>
              <a:r>
                <a:rPr lang="zh-TW" altLang="en-US" sz="2200" b="1" dirty="0" smtClean="0">
                  <a:latin typeface="+mj-ea"/>
                </a:rPr>
                <a:t>越</a:t>
              </a:r>
              <a:r>
                <a:rPr lang="zh-TW" altLang="en-US" sz="2200" b="1" dirty="0">
                  <a:latin typeface="+mj-ea"/>
                </a:rPr>
                <a:t>大</a:t>
              </a:r>
            </a:p>
            <a:p>
              <a:endParaRPr lang="zh-TW" altLang="en-US" dirty="0"/>
            </a:p>
          </p:txBody>
        </p:sp>
        <p:sp>
          <p:nvSpPr>
            <p:cNvPr id="134" name="Heart 309 3"/>
            <p:cNvSpPr/>
            <p:nvPr/>
          </p:nvSpPr>
          <p:spPr>
            <a:xfrm rot="20574333">
              <a:off x="3355101" y="613164"/>
              <a:ext cx="1188132" cy="883155"/>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latin typeface="+mn-ea"/>
                </a:rPr>
                <a:t>小小發想</a:t>
              </a:r>
              <a:endParaRPr lang="zh-TW" altLang="en-US" dirty="0">
                <a:latin typeface="+mn-ea"/>
              </a:endParaRPr>
            </a:p>
          </p:txBody>
        </p:sp>
      </p:grpSp>
    </p:spTree>
    <p:extLst>
      <p:ext uri="{BB962C8B-B14F-4D97-AF65-F5344CB8AC3E}">
        <p14:creationId xmlns:p14="http://schemas.microsoft.com/office/powerpoint/2010/main" val="3574782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5714" r="2572"/>
          <a:stretch/>
        </p:blipFill>
        <p:spPr>
          <a:xfrm>
            <a:off x="2489810" y="2063826"/>
            <a:ext cx="6419059" cy="3936923"/>
          </a:xfrm>
          <a:prstGeom prst="rect">
            <a:avLst/>
          </a:prstGeom>
        </p:spPr>
      </p:pic>
      <p:sp>
        <p:nvSpPr>
          <p:cNvPr id="8" name="文字方塊 8"/>
          <p:cNvSpPr txBox="1">
            <a:spLocks noChangeArrowheads="1"/>
          </p:cNvSpPr>
          <p:nvPr/>
        </p:nvSpPr>
        <p:spPr bwMode="auto">
          <a:xfrm>
            <a:off x="2155285" y="1274847"/>
            <a:ext cx="51133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algn="ctr" eaLnBrk="1" hangingPunct="1"/>
            <a:r>
              <a:rPr kumimoji="0" lang="zh-TW" altLang="en-US" sz="2400" b="1" dirty="0">
                <a:solidFill>
                  <a:srgbClr val="3333FF"/>
                </a:solidFill>
                <a:latin typeface="標楷體" pitchFamily="65" charset="-120"/>
                <a:ea typeface="標楷體" pitchFamily="65" charset="-120"/>
              </a:rPr>
              <a:t>臺</a:t>
            </a:r>
            <a:r>
              <a:rPr kumimoji="0" lang="zh-TW" altLang="en-US" sz="2400" b="1" dirty="0" smtClean="0">
                <a:solidFill>
                  <a:srgbClr val="3333FF"/>
                </a:solidFill>
                <a:latin typeface="標楷體" pitchFamily="65" charset="-120"/>
                <a:ea typeface="標楷體" pitchFamily="65" charset="-120"/>
              </a:rPr>
              <a:t>中市</a:t>
            </a:r>
            <a:r>
              <a:rPr kumimoji="0" lang="en-US" altLang="zh-TW" sz="2400" b="1" dirty="0">
                <a:solidFill>
                  <a:srgbClr val="3333FF"/>
                </a:solidFill>
                <a:latin typeface="標楷體" pitchFamily="65" charset="-120"/>
                <a:ea typeface="標楷體" pitchFamily="65" charset="-120"/>
              </a:rPr>
              <a:t>【</a:t>
            </a:r>
            <a:r>
              <a:rPr kumimoji="0" lang="zh-TW" altLang="en-US" sz="2400" b="1" dirty="0">
                <a:solidFill>
                  <a:srgbClr val="3333FF"/>
                </a:solidFill>
                <a:latin typeface="標楷體" pitchFamily="65" charset="-120"/>
                <a:ea typeface="標楷體" pitchFamily="65" charset="-120"/>
              </a:rPr>
              <a:t>鎮平國小</a:t>
            </a:r>
            <a:r>
              <a:rPr kumimoji="0" lang="en-US" altLang="zh-TW" sz="2400" b="1" dirty="0" smtClean="0">
                <a:solidFill>
                  <a:srgbClr val="3333FF"/>
                </a:solidFill>
                <a:latin typeface="標楷體" pitchFamily="65" charset="-120"/>
                <a:ea typeface="標楷體" pitchFamily="65" charset="-120"/>
              </a:rPr>
              <a:t>】</a:t>
            </a:r>
            <a:r>
              <a:rPr kumimoji="0" lang="zh-TW" altLang="en-US" sz="2400" b="1" dirty="0" smtClean="0">
                <a:solidFill>
                  <a:srgbClr val="3333FF"/>
                </a:solidFill>
                <a:latin typeface="標楷體" pitchFamily="65" charset="-120"/>
                <a:ea typeface="標楷體" pitchFamily="65" charset="-120"/>
              </a:rPr>
              <a:t>六年一班</a:t>
            </a:r>
            <a:endParaRPr kumimoji="0" lang="en-US" altLang="zh-TW" sz="2400" b="1" dirty="0">
              <a:solidFill>
                <a:srgbClr val="3333FF"/>
              </a:solidFill>
              <a:latin typeface="標楷體" pitchFamily="65" charset="-120"/>
              <a:ea typeface="標楷體" pitchFamily="65" charset="-120"/>
            </a:endParaRPr>
          </a:p>
          <a:p>
            <a:pPr algn="ctr" eaLnBrk="1" hangingPunct="1"/>
            <a:r>
              <a:rPr kumimoji="0" lang="zh-TW" altLang="en-US" sz="2400" b="1" dirty="0">
                <a:solidFill>
                  <a:srgbClr val="3333FF"/>
                </a:solidFill>
                <a:latin typeface="標楷體" pitchFamily="65" charset="-120"/>
                <a:ea typeface="標楷體" pitchFamily="65" charset="-120"/>
              </a:rPr>
              <a:t>執行時間：</a:t>
            </a:r>
            <a:r>
              <a:rPr kumimoji="0" lang="en-US" altLang="zh-TW" sz="2400" b="1" dirty="0" smtClean="0">
                <a:solidFill>
                  <a:srgbClr val="3333FF"/>
                </a:solidFill>
                <a:latin typeface="標楷體" pitchFamily="65" charset="-120"/>
                <a:ea typeface="標楷體" pitchFamily="65" charset="-120"/>
              </a:rPr>
              <a:t>2016/1/2 </a:t>
            </a:r>
            <a:r>
              <a:rPr kumimoji="0" lang="zh-TW" altLang="en-US" sz="2400" b="1" dirty="0" smtClean="0">
                <a:solidFill>
                  <a:srgbClr val="3333FF"/>
                </a:solidFill>
                <a:latin typeface="標楷體" pitchFamily="65" charset="-120"/>
                <a:ea typeface="標楷體" pitchFamily="65" charset="-120"/>
              </a:rPr>
              <a:t>啟動 </a:t>
            </a:r>
            <a:r>
              <a:rPr kumimoji="0" lang="en-US" altLang="zh-TW" sz="2400" b="1" dirty="0">
                <a:solidFill>
                  <a:srgbClr val="3333FF"/>
                </a:solidFill>
                <a:latin typeface="標楷體" pitchFamily="65" charset="-120"/>
                <a:ea typeface="標楷體" pitchFamily="65" charset="-120"/>
              </a:rPr>
              <a:t>~</a:t>
            </a:r>
            <a:r>
              <a:rPr kumimoji="0" lang="zh-TW" altLang="en-US" sz="2400" b="1" dirty="0">
                <a:solidFill>
                  <a:srgbClr val="3333FF"/>
                </a:solidFill>
                <a:latin typeface="標楷體" pitchFamily="65" charset="-120"/>
                <a:ea typeface="標楷體" pitchFamily="65" charset="-120"/>
              </a:rPr>
              <a:t> 永遠 </a:t>
            </a:r>
          </a:p>
        </p:txBody>
      </p:sp>
      <p:sp>
        <p:nvSpPr>
          <p:cNvPr id="9" name="文字方塊 8"/>
          <p:cNvSpPr txBox="1">
            <a:spLocks noChangeArrowheads="1"/>
          </p:cNvSpPr>
          <p:nvPr/>
        </p:nvSpPr>
        <p:spPr bwMode="auto">
          <a:xfrm rot="322884">
            <a:off x="1590398" y="5620984"/>
            <a:ext cx="6104103" cy="769441"/>
          </a:xfrm>
          <a:prstGeom prst="rect">
            <a:avLst/>
          </a:prstGeom>
          <a:solidFill>
            <a:srgbClr val="F4FDA3"/>
          </a:solidFill>
          <a:ln>
            <a:solidFill>
              <a:srgbClr val="000000">
                <a:alpha val="83922"/>
              </a:srgbClr>
            </a:solidFill>
          </a:ln>
          <a:effectLst>
            <a:outerShdw blurRad="50800" dist="38100" dir="8100000" algn="tr" rotWithShape="0">
              <a:srgbClr val="808080">
                <a:alpha val="39999"/>
              </a:srgbClr>
            </a:outerShdw>
          </a:effectLst>
          <a:extLst/>
        </p:spPr>
        <p:txBody>
          <a:bodyPr>
            <a:spAutoFit/>
          </a:bodyPr>
          <a:lstStyle/>
          <a:p>
            <a:pPr algn="ctr" fontAlgn="auto">
              <a:spcBef>
                <a:spcPts val="0"/>
              </a:spcBef>
              <a:spcAft>
                <a:spcPts val="0"/>
              </a:spcAft>
              <a:defRPr/>
            </a:pPr>
            <a:r>
              <a:rPr kumimoji="0" lang="zh-TW" altLang="en-US" sz="4400" b="1" dirty="0" smtClean="0">
                <a:ln>
                  <a:solidFill>
                    <a:srgbClr val="FF3300">
                      <a:alpha val="77000"/>
                    </a:srgbClr>
                  </a:solidFill>
                </a:ln>
                <a:solidFill>
                  <a:srgbClr val="C00000"/>
                </a:solidFill>
                <a:latin typeface="標楷體" pitchFamily="65" charset="-120"/>
                <a:ea typeface="標楷體" pitchFamily="65" charset="-120"/>
              </a:rPr>
              <a:t>鬆餅傳</a:t>
            </a:r>
            <a:r>
              <a:rPr kumimoji="0" lang="zh-TW" altLang="en-US" sz="4400" b="1" dirty="0">
                <a:ln>
                  <a:solidFill>
                    <a:srgbClr val="FF3300">
                      <a:alpha val="77000"/>
                    </a:srgbClr>
                  </a:solidFill>
                </a:ln>
                <a:solidFill>
                  <a:srgbClr val="C00000"/>
                </a:solidFill>
                <a:latin typeface="標楷體" pitchFamily="65" charset="-120"/>
                <a:ea typeface="標楷體" pitchFamily="65" charset="-120"/>
              </a:rPr>
              <a:t>愛  </a:t>
            </a:r>
            <a:r>
              <a:rPr kumimoji="0" lang="zh-TW" altLang="en-US" sz="4400" b="1" dirty="0" smtClean="0">
                <a:ln>
                  <a:solidFill>
                    <a:srgbClr val="FF3300">
                      <a:alpha val="77000"/>
                    </a:srgbClr>
                  </a:solidFill>
                </a:ln>
                <a:solidFill>
                  <a:srgbClr val="C00000"/>
                </a:solidFill>
                <a:latin typeface="標楷體" pitchFamily="65" charset="-120"/>
                <a:ea typeface="標楷體" pitchFamily="65" charset="-120"/>
              </a:rPr>
              <a:t>愛</a:t>
            </a:r>
            <a:r>
              <a:rPr kumimoji="0" lang="en-US" altLang="zh-TW" sz="4400" b="1" dirty="0" smtClean="0">
                <a:ln>
                  <a:solidFill>
                    <a:srgbClr val="FF3300">
                      <a:alpha val="77000"/>
                    </a:srgbClr>
                  </a:solidFill>
                </a:ln>
                <a:solidFill>
                  <a:srgbClr val="C00000"/>
                </a:solidFill>
                <a:latin typeface="標楷體" pitchFamily="65" charset="-120"/>
                <a:ea typeface="標楷體" pitchFamily="65" charset="-120"/>
              </a:rPr>
              <a:t>fun</a:t>
            </a:r>
            <a:r>
              <a:rPr kumimoji="0" lang="zh-TW" altLang="en-US" sz="4400" b="1" dirty="0" smtClean="0">
                <a:ln>
                  <a:solidFill>
                    <a:srgbClr val="FF3300">
                      <a:alpha val="77000"/>
                    </a:srgbClr>
                  </a:solidFill>
                </a:ln>
                <a:solidFill>
                  <a:srgbClr val="C00000"/>
                </a:solidFill>
                <a:latin typeface="標楷體" pitchFamily="65" charset="-120"/>
                <a:ea typeface="標楷體" pitchFamily="65" charset="-120"/>
              </a:rPr>
              <a:t>奇蹟</a:t>
            </a:r>
            <a:endParaRPr kumimoji="0" lang="zh-TW" altLang="en-US" sz="4400" b="1" dirty="0">
              <a:ln>
                <a:solidFill>
                  <a:srgbClr val="FF3300">
                    <a:alpha val="77000"/>
                  </a:srgbClr>
                </a:solidFill>
              </a:ln>
              <a:solidFill>
                <a:srgbClr val="C00000"/>
              </a:solidFill>
              <a:latin typeface="標楷體" pitchFamily="65" charset="-120"/>
              <a:ea typeface="標楷體" pitchFamily="65" charset="-120"/>
            </a:endParaRPr>
          </a:p>
        </p:txBody>
      </p:sp>
      <p:pic>
        <p:nvPicPr>
          <p:cNvPr id="13" name="圖片 12"/>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49333" t="30149" b="24353"/>
          <a:stretch/>
        </p:blipFill>
        <p:spPr>
          <a:xfrm>
            <a:off x="1043608" y="4345639"/>
            <a:ext cx="1446202" cy="129867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2" name="文字方塊 31"/>
          <p:cNvSpPr txBox="1"/>
          <p:nvPr/>
        </p:nvSpPr>
        <p:spPr>
          <a:xfrm>
            <a:off x="2704745" y="6041198"/>
            <a:ext cx="3973742" cy="400110"/>
          </a:xfrm>
          <a:prstGeom prst="rect">
            <a:avLst/>
          </a:prstGeom>
          <a:noFill/>
        </p:spPr>
        <p:txBody>
          <a:bodyPr wrap="square" rtlCol="0">
            <a:spAutoFit/>
          </a:bodyPr>
          <a:lstStyle/>
          <a:p>
            <a:pPr algn="ctr"/>
            <a:r>
              <a:rPr lang="zh-TW" altLang="en-US" sz="2000" b="1" dirty="0" smtClean="0">
                <a:latin typeface="+mn-ea"/>
                <a:ea typeface="+mn-ea"/>
              </a:rPr>
              <a:t>商</a:t>
            </a:r>
            <a:r>
              <a:rPr lang="zh-TW" altLang="en-US" sz="2000" b="1" dirty="0">
                <a:latin typeface="+mn-ea"/>
                <a:ea typeface="+mn-ea"/>
              </a:rPr>
              <a:t>借</a:t>
            </a:r>
            <a:r>
              <a:rPr lang="zh-TW" altLang="en-US" sz="2000" b="1" dirty="0" smtClean="0">
                <a:latin typeface="+mn-ea"/>
                <a:ea typeface="+mn-ea"/>
              </a:rPr>
              <a:t>安親班騎樓來義賣</a:t>
            </a:r>
            <a:r>
              <a:rPr lang="zh-TW" altLang="en-US" sz="2000" b="1" dirty="0">
                <a:latin typeface="+mn-ea"/>
                <a:ea typeface="+mn-ea"/>
              </a:rPr>
              <a:t>鬆餅</a:t>
            </a:r>
          </a:p>
        </p:txBody>
      </p:sp>
      <p:grpSp>
        <p:nvGrpSpPr>
          <p:cNvPr id="2" name="群組 1"/>
          <p:cNvGrpSpPr/>
          <p:nvPr/>
        </p:nvGrpSpPr>
        <p:grpSpPr>
          <a:xfrm>
            <a:off x="2656679" y="2563829"/>
            <a:ext cx="5740486" cy="3347869"/>
            <a:chOff x="2697834" y="2824262"/>
            <a:chExt cx="5740486" cy="3347869"/>
          </a:xfrm>
        </p:grpSpPr>
        <p:pic>
          <p:nvPicPr>
            <p:cNvPr id="307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436" t="19553" r="47052" b="40971"/>
            <a:stretch/>
          </p:blipFill>
          <p:spPr bwMode="auto">
            <a:xfrm>
              <a:off x="2697834" y="2824262"/>
              <a:ext cx="2829088" cy="1624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801" t="16852" r="44517" b="41831"/>
            <a:stretch/>
          </p:blipFill>
          <p:spPr bwMode="auto">
            <a:xfrm>
              <a:off x="5614610" y="2824262"/>
              <a:ext cx="2813189" cy="169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224" t="16646" r="39660" b="39744"/>
            <a:stretch/>
          </p:blipFill>
          <p:spPr bwMode="auto">
            <a:xfrm>
              <a:off x="2710504" y="4632047"/>
              <a:ext cx="2816417" cy="150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439" t="17508" r="40345" b="40159"/>
            <a:stretch/>
          </p:blipFill>
          <p:spPr bwMode="auto">
            <a:xfrm>
              <a:off x="5614610" y="4632047"/>
              <a:ext cx="2823710" cy="154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群組 4"/>
          <p:cNvGrpSpPr/>
          <p:nvPr/>
        </p:nvGrpSpPr>
        <p:grpSpPr>
          <a:xfrm>
            <a:off x="6933713" y="1532221"/>
            <a:ext cx="2146300" cy="1041400"/>
            <a:chOff x="1624684" y="1900227"/>
            <a:chExt cx="2146300" cy="1041400"/>
          </a:xfrm>
        </p:grpSpPr>
        <p:sp>
          <p:nvSpPr>
            <p:cNvPr id="33" name="橢圓形圖說文字 32"/>
            <p:cNvSpPr/>
            <p:nvPr/>
          </p:nvSpPr>
          <p:spPr>
            <a:xfrm rot="20809798">
              <a:off x="1624684" y="1900227"/>
              <a:ext cx="2146300" cy="1041400"/>
            </a:xfrm>
            <a:prstGeom prst="wedgeEllipseCallout">
              <a:avLst>
                <a:gd name="adj1" fmla="val -37455"/>
                <a:gd name="adj2" fmla="val 61901"/>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4" name="文字方塊 1"/>
            <p:cNvSpPr txBox="1">
              <a:spLocks noChangeArrowheads="1"/>
            </p:cNvSpPr>
            <p:nvPr/>
          </p:nvSpPr>
          <p:spPr bwMode="auto">
            <a:xfrm rot="20809798">
              <a:off x="1647080" y="2226744"/>
              <a:ext cx="2045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smtClean="0">
                  <a:solidFill>
                    <a:schemeClr val="accent3">
                      <a:lumMod val="50000"/>
                    </a:schemeClr>
                  </a:solidFill>
                  <a:latin typeface="+mj-ea"/>
                  <a:ea typeface="+mj-ea"/>
                </a:rPr>
                <a:t>一開始都沒人買</a:t>
              </a:r>
              <a:r>
                <a:rPr lang="en-US" altLang="zh-TW" sz="1800" b="1" dirty="0" smtClean="0">
                  <a:solidFill>
                    <a:schemeClr val="accent3">
                      <a:lumMod val="50000"/>
                    </a:schemeClr>
                  </a:solidFill>
                  <a:latin typeface="+mj-ea"/>
                  <a:ea typeface="+mj-ea"/>
                </a:rPr>
                <a:t>…</a:t>
              </a:r>
              <a:endParaRPr lang="zh-TW" altLang="en-US" sz="1800" b="1" dirty="0">
                <a:solidFill>
                  <a:schemeClr val="accent3">
                    <a:lumMod val="50000"/>
                  </a:schemeClr>
                </a:solidFill>
                <a:latin typeface="+mj-ea"/>
                <a:ea typeface="+mj-ea"/>
              </a:endParaRPr>
            </a:p>
          </p:txBody>
        </p:sp>
      </p:grpSp>
      <p:sp>
        <p:nvSpPr>
          <p:cNvPr id="36" name="Pentagon 309 28"/>
          <p:cNvSpPr/>
          <p:nvPr/>
        </p:nvSpPr>
        <p:spPr>
          <a:xfrm>
            <a:off x="1747724" y="2016066"/>
            <a:ext cx="1775068" cy="812648"/>
          </a:xfrm>
          <a:prstGeom prst="homePlate">
            <a:avLst>
              <a:gd name="adj" fmla="val 35370"/>
            </a:avLst>
          </a:prstGeom>
          <a:solidFill>
            <a:srgbClr val="A14D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latin typeface="+mj-ea"/>
                <a:ea typeface="+mj-ea"/>
              </a:rPr>
              <a:t> 校外</a:t>
            </a:r>
            <a:endParaRPr lang="en-US" altLang="zh-TW" sz="2000" dirty="0" smtClean="0">
              <a:latin typeface="+mj-ea"/>
              <a:ea typeface="+mj-ea"/>
            </a:endParaRPr>
          </a:p>
          <a:p>
            <a:pPr algn="ctr"/>
            <a:r>
              <a:rPr lang="zh-TW" altLang="en-US" sz="2000" dirty="0">
                <a:latin typeface="+mj-ea"/>
                <a:ea typeface="+mj-ea"/>
              </a:rPr>
              <a:t> </a:t>
            </a:r>
            <a:r>
              <a:rPr lang="zh-TW" altLang="en-US" sz="2000" dirty="0" smtClean="0">
                <a:latin typeface="+mj-ea"/>
                <a:ea typeface="+mj-ea"/>
              </a:rPr>
              <a:t> 鬆</a:t>
            </a:r>
            <a:r>
              <a:rPr lang="zh-TW" altLang="en-US" sz="2000" dirty="0">
                <a:latin typeface="+mj-ea"/>
                <a:ea typeface="+mj-ea"/>
              </a:rPr>
              <a:t>餅</a:t>
            </a:r>
            <a:r>
              <a:rPr lang="zh-TW" altLang="en-US" sz="2000" dirty="0" smtClean="0">
                <a:latin typeface="+mj-ea"/>
                <a:ea typeface="+mj-ea"/>
              </a:rPr>
              <a:t>義賣</a:t>
            </a:r>
            <a:endParaRPr lang="zh-TW" altLang="en-US" sz="2000" dirty="0">
              <a:latin typeface="+mj-ea"/>
              <a:ea typeface="+mj-ea"/>
            </a:endParaRPr>
          </a:p>
        </p:txBody>
      </p:sp>
      <p:grpSp>
        <p:nvGrpSpPr>
          <p:cNvPr id="38" name="群組 37"/>
          <p:cNvGrpSpPr/>
          <p:nvPr/>
        </p:nvGrpSpPr>
        <p:grpSpPr>
          <a:xfrm>
            <a:off x="3461657" y="332656"/>
            <a:ext cx="2986876" cy="2264685"/>
            <a:chOff x="3355101" y="613164"/>
            <a:chExt cx="2986876" cy="2264685"/>
          </a:xfrm>
        </p:grpSpPr>
        <p:sp>
          <p:nvSpPr>
            <p:cNvPr id="39" name="Heart 309 27"/>
            <p:cNvSpPr/>
            <p:nvPr/>
          </p:nvSpPr>
          <p:spPr>
            <a:xfrm>
              <a:off x="3461657" y="822691"/>
              <a:ext cx="2880320" cy="2055158"/>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US" altLang="zh-TW" sz="2200" b="1" dirty="0" smtClean="0">
                <a:latin typeface="+mj-ea"/>
              </a:endParaRPr>
            </a:p>
            <a:p>
              <a:r>
                <a:rPr lang="zh-TW" altLang="en-US" sz="2200" b="1" dirty="0" smtClean="0">
                  <a:latin typeface="+mj-ea"/>
                </a:rPr>
                <a:t>  卻讓</a:t>
              </a:r>
              <a:r>
                <a:rPr lang="zh-TW" altLang="en-US" sz="2200" b="1" dirty="0">
                  <a:latin typeface="+mj-ea"/>
                </a:rPr>
                <a:t>我們</a:t>
              </a:r>
              <a:r>
                <a:rPr lang="zh-TW" altLang="en-US" sz="2200" b="1" dirty="0" smtClean="0">
                  <a:latin typeface="+mj-ea"/>
                </a:rPr>
                <a:t>的</a:t>
              </a:r>
              <a:endParaRPr lang="en-US" altLang="zh-TW" sz="2200" b="1" dirty="0" smtClean="0">
                <a:latin typeface="+mj-ea"/>
              </a:endParaRPr>
            </a:p>
            <a:p>
              <a:r>
                <a:rPr lang="zh-TW" altLang="en-US" sz="2200" b="1" dirty="0" smtClean="0">
                  <a:latin typeface="+mj-ea"/>
                </a:rPr>
                <a:t>愛心越</a:t>
              </a:r>
              <a:r>
                <a:rPr lang="zh-TW" altLang="en-US" sz="2200" b="1" dirty="0">
                  <a:latin typeface="+mj-ea"/>
                </a:rPr>
                <a:t>做</a:t>
              </a:r>
              <a:r>
                <a:rPr lang="zh-TW" altLang="en-US" sz="2200" b="1" dirty="0" smtClean="0">
                  <a:latin typeface="+mj-ea"/>
                </a:rPr>
                <a:t>越</a:t>
              </a:r>
              <a:r>
                <a:rPr lang="zh-TW" altLang="en-US" sz="2200" b="1" dirty="0">
                  <a:latin typeface="+mj-ea"/>
                </a:rPr>
                <a:t>大</a:t>
              </a:r>
            </a:p>
            <a:p>
              <a:endParaRPr lang="zh-TW" altLang="en-US" dirty="0"/>
            </a:p>
          </p:txBody>
        </p:sp>
        <p:sp>
          <p:nvSpPr>
            <p:cNvPr id="40" name="Heart 309 3"/>
            <p:cNvSpPr/>
            <p:nvPr/>
          </p:nvSpPr>
          <p:spPr>
            <a:xfrm rot="20574333">
              <a:off x="3355101" y="613164"/>
              <a:ext cx="1188132" cy="883155"/>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latin typeface="+mn-ea"/>
                </a:rPr>
                <a:t>小小發想</a:t>
              </a:r>
              <a:endParaRPr lang="zh-TW" altLang="en-US" dirty="0">
                <a:latin typeface="+mn-ea"/>
              </a:endParaRPr>
            </a:p>
          </p:txBody>
        </p:sp>
      </p:grpSp>
    </p:spTree>
    <p:extLst>
      <p:ext uri="{BB962C8B-B14F-4D97-AF65-F5344CB8AC3E}">
        <p14:creationId xmlns:p14="http://schemas.microsoft.com/office/powerpoint/2010/main" val="1613800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p:cNvSpPr/>
          <p:nvPr/>
        </p:nvSpPr>
        <p:spPr>
          <a:xfrm>
            <a:off x="3479598" y="2596461"/>
            <a:ext cx="4589614" cy="646331"/>
          </a:xfrm>
          <a:prstGeom prst="rect">
            <a:avLst/>
          </a:prstGeom>
        </p:spPr>
        <p:txBody>
          <a:bodyPr wrap="square">
            <a:spAutoFit/>
          </a:bodyPr>
          <a:lstStyle/>
          <a:p>
            <a:r>
              <a:rPr lang="zh-TW" altLang="en-US" dirty="0">
                <a:latin typeface="華康方圓體W7" panose="040B0709000000000000" pitchFamily="81" charset="-120"/>
                <a:ea typeface="華康方圓體W7" panose="040B0709000000000000" pitchFamily="81" charset="-120"/>
              </a:rPr>
              <a:t>海格堡義賣鬆餅做</a:t>
            </a:r>
            <a:r>
              <a:rPr lang="zh-TW" altLang="en-US" dirty="0" smtClean="0">
                <a:latin typeface="華康方圓體W7" panose="040B0709000000000000" pitchFamily="81" charset="-120"/>
                <a:ea typeface="華康方圓體W7" panose="040B0709000000000000" pitchFamily="81" charset="-120"/>
              </a:rPr>
              <a:t>公益</a:t>
            </a:r>
            <a:r>
              <a:rPr lang="en-US" altLang="zh-TW" dirty="0" smtClean="0">
                <a:latin typeface="華康方圓體W7" panose="040B0709000000000000" pitchFamily="81" charset="-120"/>
                <a:ea typeface="華康方圓體W7" panose="040B0709000000000000" pitchFamily="81" charset="-120"/>
              </a:rPr>
              <a:t>(</a:t>
            </a:r>
            <a:r>
              <a:rPr lang="zh-TW" altLang="en-US" dirty="0">
                <a:latin typeface="華康方圓體W7" panose="040B0709000000000000" pitchFamily="81" charset="-120"/>
                <a:ea typeface="華康方圓體W7" panose="040B0709000000000000" pitchFamily="81" charset="-120"/>
              </a:rPr>
              <a:t>影片網址</a:t>
            </a:r>
            <a:r>
              <a:rPr lang="en-US" altLang="zh-TW" dirty="0">
                <a:latin typeface="華康方圓體W7" panose="040B0709000000000000" pitchFamily="81" charset="-120"/>
                <a:ea typeface="華康方圓體W7" panose="040B0709000000000000" pitchFamily="81" charset="-120"/>
              </a:rPr>
              <a:t>)</a:t>
            </a:r>
            <a:r>
              <a:rPr lang="zh-TW" altLang="en-US" dirty="0">
                <a:latin typeface="華康方圓體W7" panose="040B0709000000000000" pitchFamily="81" charset="-120"/>
                <a:ea typeface="華康方圓體W7" panose="040B0709000000000000" pitchFamily="81" charset="-120"/>
              </a:rPr>
              <a:t>： </a:t>
            </a:r>
            <a:endParaRPr lang="en-US" altLang="zh-TW" dirty="0" smtClean="0">
              <a:latin typeface="華康方圓體W7" panose="040B0709000000000000" pitchFamily="81" charset="-120"/>
              <a:ea typeface="華康方圓體W7" panose="040B0709000000000000" pitchFamily="81" charset="-120"/>
            </a:endParaRPr>
          </a:p>
          <a:p>
            <a:r>
              <a:rPr lang="en-US" altLang="zh-TW" dirty="0" smtClean="0">
                <a:hlinkClick r:id="rId6"/>
              </a:rPr>
              <a:t>https</a:t>
            </a:r>
            <a:r>
              <a:rPr lang="en-US" altLang="zh-TW" dirty="0">
                <a:hlinkClick r:id="rId6"/>
              </a:rPr>
              <a:t>://</a:t>
            </a:r>
            <a:r>
              <a:rPr lang="en-US" altLang="zh-TW" dirty="0" smtClean="0">
                <a:hlinkClick r:id="rId6"/>
              </a:rPr>
              <a:t>youtu.be/0i1grpT5eFA</a:t>
            </a:r>
            <a:endParaRPr lang="en-US" altLang="zh-TW" dirty="0" smtClean="0"/>
          </a:p>
        </p:txBody>
      </p:sp>
      <p:pic>
        <p:nvPicPr>
          <p:cNvPr id="102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07" r="8967" b="7273"/>
          <a:stretch/>
        </p:blipFill>
        <p:spPr bwMode="auto">
          <a:xfrm>
            <a:off x="4536999" y="4906110"/>
            <a:ext cx="2914625" cy="172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8875" y="3699092"/>
            <a:ext cx="2424021" cy="136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6153"/>
          <a:stretch/>
        </p:blipFill>
        <p:spPr bwMode="auto">
          <a:xfrm>
            <a:off x="2096718" y="3902919"/>
            <a:ext cx="3232915" cy="170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群組 5"/>
          <p:cNvGrpSpPr/>
          <p:nvPr/>
        </p:nvGrpSpPr>
        <p:grpSpPr>
          <a:xfrm>
            <a:off x="4701255" y="3247230"/>
            <a:ext cx="2159370" cy="1041400"/>
            <a:chOff x="1737398" y="1730140"/>
            <a:chExt cx="2159370" cy="1041400"/>
          </a:xfrm>
        </p:grpSpPr>
        <p:sp>
          <p:nvSpPr>
            <p:cNvPr id="33" name="橢圓形圖說文字 32"/>
            <p:cNvSpPr/>
            <p:nvPr/>
          </p:nvSpPr>
          <p:spPr>
            <a:xfrm rot="20809798">
              <a:off x="1737398" y="1730140"/>
              <a:ext cx="2146300" cy="1041400"/>
            </a:xfrm>
            <a:prstGeom prst="wedgeEllipseCallout">
              <a:avLst>
                <a:gd name="adj1" fmla="val 24638"/>
                <a:gd name="adj2" fmla="val 73024"/>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4" name="文字方塊 1"/>
            <p:cNvSpPr txBox="1">
              <a:spLocks noChangeArrowheads="1"/>
            </p:cNvSpPr>
            <p:nvPr/>
          </p:nvSpPr>
          <p:spPr bwMode="auto">
            <a:xfrm rot="20809798">
              <a:off x="1851111" y="1918776"/>
              <a:ext cx="20456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a:solidFill>
                    <a:schemeClr val="accent3">
                      <a:lumMod val="50000"/>
                    </a:schemeClr>
                  </a:solidFill>
                  <a:latin typeface="+mj-ea"/>
                  <a:ea typeface="+mj-ea"/>
                </a:rPr>
                <a:t>送給</a:t>
              </a:r>
              <a:r>
                <a:rPr lang="zh-TW" altLang="en-US" sz="1800" b="1" dirty="0" smtClean="0">
                  <a:solidFill>
                    <a:schemeClr val="accent3">
                      <a:lumMod val="50000"/>
                    </a:schemeClr>
                  </a:solidFill>
                  <a:latin typeface="+mj-ea"/>
                  <a:ea typeface="+mj-ea"/>
                </a:rPr>
                <a:t>阿嬤吃，</a:t>
              </a:r>
              <a:endParaRPr lang="en-US" altLang="zh-TW" sz="1800" b="1" dirty="0" smtClean="0">
                <a:solidFill>
                  <a:schemeClr val="accent3">
                    <a:lumMod val="50000"/>
                  </a:schemeClr>
                </a:solidFill>
                <a:latin typeface="+mj-ea"/>
                <a:ea typeface="+mj-ea"/>
              </a:endParaRPr>
            </a:p>
            <a:p>
              <a:pPr algn="ctr">
                <a:spcBef>
                  <a:spcPct val="0"/>
                </a:spcBef>
                <a:buFontTx/>
                <a:buNone/>
              </a:pPr>
              <a:r>
                <a:rPr lang="zh-TW" altLang="en-US" sz="1800" b="1" dirty="0" smtClean="0">
                  <a:solidFill>
                    <a:schemeClr val="accent3">
                      <a:lumMod val="50000"/>
                    </a:schemeClr>
                  </a:solidFill>
                  <a:latin typeface="+mj-ea"/>
                  <a:ea typeface="+mj-ea"/>
                </a:rPr>
                <a:t>敬老關懷行善</a:t>
              </a:r>
              <a:r>
                <a:rPr lang="zh-TW" altLang="en-US" sz="1800" b="1" dirty="0">
                  <a:solidFill>
                    <a:schemeClr val="accent3">
                      <a:lumMod val="50000"/>
                    </a:schemeClr>
                  </a:solidFill>
                  <a:latin typeface="+mj-ea"/>
                  <a:ea typeface="+mj-ea"/>
                </a:rPr>
                <a:t>。</a:t>
              </a:r>
            </a:p>
          </p:txBody>
        </p:sp>
      </p:grpSp>
      <p:sp>
        <p:nvSpPr>
          <p:cNvPr id="35" name="Pentagon 309 28"/>
          <p:cNvSpPr/>
          <p:nvPr/>
        </p:nvSpPr>
        <p:spPr>
          <a:xfrm>
            <a:off x="1747724" y="2271251"/>
            <a:ext cx="1775068" cy="812648"/>
          </a:xfrm>
          <a:prstGeom prst="homePlate">
            <a:avLst>
              <a:gd name="adj" fmla="val 35370"/>
            </a:avLst>
          </a:prstGeom>
          <a:solidFill>
            <a:srgbClr val="A14D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latin typeface="+mj-ea"/>
                <a:ea typeface="+mj-ea"/>
              </a:rPr>
              <a:t> 校外</a:t>
            </a:r>
            <a:endParaRPr lang="en-US" altLang="zh-TW" sz="2000" dirty="0" smtClean="0">
              <a:latin typeface="+mj-ea"/>
              <a:ea typeface="+mj-ea"/>
            </a:endParaRPr>
          </a:p>
          <a:p>
            <a:pPr algn="ctr"/>
            <a:r>
              <a:rPr lang="zh-TW" altLang="en-US" sz="2000" dirty="0">
                <a:latin typeface="+mj-ea"/>
                <a:ea typeface="+mj-ea"/>
              </a:rPr>
              <a:t> </a:t>
            </a:r>
            <a:r>
              <a:rPr lang="zh-TW" altLang="en-US" sz="2000" dirty="0" smtClean="0">
                <a:latin typeface="+mj-ea"/>
                <a:ea typeface="+mj-ea"/>
              </a:rPr>
              <a:t> 鬆</a:t>
            </a:r>
            <a:r>
              <a:rPr lang="zh-TW" altLang="en-US" sz="2000" dirty="0">
                <a:latin typeface="+mj-ea"/>
                <a:ea typeface="+mj-ea"/>
              </a:rPr>
              <a:t>餅</a:t>
            </a:r>
            <a:r>
              <a:rPr lang="zh-TW" altLang="en-US" sz="2000" dirty="0" smtClean="0">
                <a:latin typeface="+mj-ea"/>
                <a:ea typeface="+mj-ea"/>
              </a:rPr>
              <a:t>義賣</a:t>
            </a:r>
            <a:endParaRPr lang="zh-TW" altLang="en-US" sz="2000" dirty="0">
              <a:latin typeface="+mj-ea"/>
              <a:ea typeface="+mj-ea"/>
            </a:endParaRPr>
          </a:p>
        </p:txBody>
      </p:sp>
      <p:grpSp>
        <p:nvGrpSpPr>
          <p:cNvPr id="36" name="群組 35"/>
          <p:cNvGrpSpPr/>
          <p:nvPr/>
        </p:nvGrpSpPr>
        <p:grpSpPr>
          <a:xfrm>
            <a:off x="3461657" y="332656"/>
            <a:ext cx="2986876" cy="2264685"/>
            <a:chOff x="3355101" y="613164"/>
            <a:chExt cx="2986876" cy="2264685"/>
          </a:xfrm>
        </p:grpSpPr>
        <p:sp>
          <p:nvSpPr>
            <p:cNvPr id="37" name="Heart 309 27"/>
            <p:cNvSpPr/>
            <p:nvPr/>
          </p:nvSpPr>
          <p:spPr>
            <a:xfrm>
              <a:off x="3461657" y="822691"/>
              <a:ext cx="2880320" cy="2055158"/>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US" altLang="zh-TW" sz="2200" b="1" dirty="0" smtClean="0">
                <a:latin typeface="+mj-ea"/>
              </a:endParaRPr>
            </a:p>
            <a:p>
              <a:r>
                <a:rPr lang="zh-TW" altLang="en-US" sz="2200" b="1" dirty="0" smtClean="0">
                  <a:latin typeface="+mj-ea"/>
                </a:rPr>
                <a:t>  卻讓</a:t>
              </a:r>
              <a:r>
                <a:rPr lang="zh-TW" altLang="en-US" sz="2200" b="1" dirty="0">
                  <a:latin typeface="+mj-ea"/>
                </a:rPr>
                <a:t>我們</a:t>
              </a:r>
              <a:r>
                <a:rPr lang="zh-TW" altLang="en-US" sz="2200" b="1" dirty="0" smtClean="0">
                  <a:latin typeface="+mj-ea"/>
                </a:rPr>
                <a:t>的</a:t>
              </a:r>
              <a:endParaRPr lang="en-US" altLang="zh-TW" sz="2200" b="1" dirty="0" smtClean="0">
                <a:latin typeface="+mj-ea"/>
              </a:endParaRPr>
            </a:p>
            <a:p>
              <a:r>
                <a:rPr lang="zh-TW" altLang="en-US" sz="2200" b="1" dirty="0" smtClean="0">
                  <a:latin typeface="+mj-ea"/>
                </a:rPr>
                <a:t>愛心越</a:t>
              </a:r>
              <a:r>
                <a:rPr lang="zh-TW" altLang="en-US" sz="2200" b="1" dirty="0">
                  <a:latin typeface="+mj-ea"/>
                </a:rPr>
                <a:t>做</a:t>
              </a:r>
              <a:r>
                <a:rPr lang="zh-TW" altLang="en-US" sz="2200" b="1" dirty="0" smtClean="0">
                  <a:latin typeface="+mj-ea"/>
                </a:rPr>
                <a:t>越</a:t>
              </a:r>
              <a:r>
                <a:rPr lang="zh-TW" altLang="en-US" sz="2200" b="1" dirty="0">
                  <a:latin typeface="+mj-ea"/>
                </a:rPr>
                <a:t>大</a:t>
              </a:r>
            </a:p>
            <a:p>
              <a:endParaRPr lang="zh-TW" altLang="en-US" dirty="0"/>
            </a:p>
          </p:txBody>
        </p:sp>
        <p:sp>
          <p:nvSpPr>
            <p:cNvPr id="38" name="Heart 309 3"/>
            <p:cNvSpPr/>
            <p:nvPr/>
          </p:nvSpPr>
          <p:spPr>
            <a:xfrm rot="20574333">
              <a:off x="3355101" y="613164"/>
              <a:ext cx="1188132" cy="883155"/>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latin typeface="+mn-ea"/>
                </a:rPr>
                <a:t>小小發想</a:t>
              </a:r>
              <a:endParaRPr lang="zh-TW" altLang="en-US" dirty="0">
                <a:latin typeface="+mn-ea"/>
              </a:endParaRPr>
            </a:p>
          </p:txBody>
        </p:sp>
      </p:grpSp>
    </p:spTree>
    <p:extLst>
      <p:ext uri="{BB962C8B-B14F-4D97-AF65-F5344CB8AC3E}">
        <p14:creationId xmlns:p14="http://schemas.microsoft.com/office/powerpoint/2010/main" val="27533911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6944" t="17343" r="40667" b="41114"/>
          <a:stretch/>
        </p:blipFill>
        <p:spPr bwMode="auto">
          <a:xfrm>
            <a:off x="1831699" y="4351563"/>
            <a:ext cx="4326170" cy="240797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群組 3"/>
          <p:cNvGrpSpPr/>
          <p:nvPr/>
        </p:nvGrpSpPr>
        <p:grpSpPr>
          <a:xfrm>
            <a:off x="-19404" y="1327354"/>
            <a:ext cx="1651311" cy="3952133"/>
            <a:chOff x="-19404" y="1327354"/>
            <a:chExt cx="1651311" cy="3952133"/>
          </a:xfrm>
        </p:grpSpPr>
        <p:grpSp>
          <p:nvGrpSpPr>
            <p:cNvPr id="10" name="群組 9"/>
            <p:cNvGrpSpPr/>
            <p:nvPr/>
          </p:nvGrpSpPr>
          <p:grpSpPr>
            <a:xfrm>
              <a:off x="-19404" y="1365420"/>
              <a:ext cx="1626305" cy="3914067"/>
              <a:chOff x="-36762" y="1358078"/>
              <a:chExt cx="1626305" cy="3914067"/>
            </a:xfrm>
          </p:grpSpPr>
          <p:sp>
            <p:nvSpPr>
              <p:cNvPr id="12" name="文字方塊 11"/>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33923" y="2330816"/>
                <a:ext cx="1108068" cy="904634"/>
                <a:chOff x="-24508" y="2355723"/>
                <a:chExt cx="1108068" cy="904634"/>
              </a:xfrm>
            </p:grpSpPr>
            <p:sp>
              <p:nvSpPr>
                <p:cNvPr id="29"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0" name="Picture 3" descr="C:\Users\user\AppData\Local\Microsoft\Windows\Temporary Internet Files\Content.IE5\L3Y1CV56\200px-Rubik's_cub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009" y="1358078"/>
                <a:ext cx="1108068" cy="895625"/>
                <a:chOff x="0" y="1436391"/>
                <a:chExt cx="1108068" cy="895625"/>
              </a:xfrm>
            </p:grpSpPr>
            <p:sp>
              <p:nvSpPr>
                <p:cNvPr id="24"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5" name="群組 24"/>
                <p:cNvGrpSpPr/>
                <p:nvPr/>
              </p:nvGrpSpPr>
              <p:grpSpPr>
                <a:xfrm>
                  <a:off x="43996" y="1686904"/>
                  <a:ext cx="1010549" cy="476304"/>
                  <a:chOff x="163911" y="1647587"/>
                  <a:chExt cx="989618" cy="476304"/>
                </a:xfrm>
              </p:grpSpPr>
              <p:sp>
                <p:nvSpPr>
                  <p:cNvPr id="26" name="橢圓 25"/>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C:\Users\user\AppData\Local\Microsoft\Windows\Temporary Internet Files\Content.IE5\L3Y1CV56\cartoon-eyes-1391699874IpT[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群組 17"/>
              <p:cNvGrpSpPr/>
              <p:nvPr/>
            </p:nvGrpSpPr>
            <p:grpSpPr>
              <a:xfrm>
                <a:off x="-31084" y="3312563"/>
                <a:ext cx="1133303" cy="895625"/>
                <a:chOff x="-28244" y="3260357"/>
                <a:chExt cx="1133303" cy="895625"/>
              </a:xfrm>
            </p:grpSpPr>
            <p:sp>
              <p:nvSpPr>
                <p:cNvPr id="22"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EYHM4POW\volunteer_hands[1].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6762" y="4285302"/>
                <a:ext cx="1108068" cy="895625"/>
                <a:chOff x="-36762" y="4285302"/>
                <a:chExt cx="1108068" cy="895625"/>
              </a:xfrm>
            </p:grpSpPr>
            <p:sp>
              <p:nvSpPr>
                <p:cNvPr id="2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L3Y1CV56\Lightbulb-Bright[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圓角矩形 10"/>
            <p:cNvSpPr/>
            <p:nvPr/>
          </p:nvSpPr>
          <p:spPr>
            <a:xfrm>
              <a:off x="-19403" y="1327354"/>
              <a:ext cx="1651310" cy="94389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9404" y="3303639"/>
              <a:ext cx="1595857" cy="1946787"/>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6453" t="16587" r="39668" b="39774"/>
          <a:stretch/>
        </p:blipFill>
        <p:spPr bwMode="auto">
          <a:xfrm>
            <a:off x="3586593" y="2276550"/>
            <a:ext cx="4191490" cy="2344875"/>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nvGrpSpPr>
          <p:cNvPr id="2" name="群組 1"/>
          <p:cNvGrpSpPr/>
          <p:nvPr/>
        </p:nvGrpSpPr>
        <p:grpSpPr>
          <a:xfrm>
            <a:off x="1529669" y="3228952"/>
            <a:ext cx="2194623" cy="1041400"/>
            <a:chOff x="1463707" y="3790800"/>
            <a:chExt cx="2194623" cy="1041400"/>
          </a:xfrm>
        </p:grpSpPr>
        <p:sp>
          <p:nvSpPr>
            <p:cNvPr id="33" name="橢圓形圖說文字 32"/>
            <p:cNvSpPr/>
            <p:nvPr/>
          </p:nvSpPr>
          <p:spPr>
            <a:xfrm rot="20809798">
              <a:off x="1463707" y="3790800"/>
              <a:ext cx="2146300" cy="1041400"/>
            </a:xfrm>
            <a:prstGeom prst="wedgeEllipseCallout">
              <a:avLst>
                <a:gd name="adj1" fmla="val 16866"/>
                <a:gd name="adj2" fmla="val 77255"/>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4" name="文字方塊 1"/>
            <p:cNvSpPr txBox="1">
              <a:spLocks noChangeArrowheads="1"/>
            </p:cNvSpPr>
            <p:nvPr/>
          </p:nvSpPr>
          <p:spPr bwMode="auto">
            <a:xfrm rot="20809798">
              <a:off x="1612673" y="3999391"/>
              <a:ext cx="20456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smtClean="0">
                  <a:solidFill>
                    <a:schemeClr val="accent3">
                      <a:lumMod val="50000"/>
                    </a:schemeClr>
                  </a:solidFill>
                  <a:latin typeface="+mj-ea"/>
                  <a:ea typeface="+mj-ea"/>
                </a:rPr>
                <a:t>開始利用自身力量，影響周遭的人</a:t>
              </a:r>
              <a:endParaRPr lang="zh-TW" altLang="en-US" sz="1800" b="1" dirty="0">
                <a:solidFill>
                  <a:schemeClr val="accent3">
                    <a:lumMod val="50000"/>
                  </a:schemeClr>
                </a:solidFill>
                <a:latin typeface="+mj-ea"/>
                <a:ea typeface="+mj-ea"/>
              </a:endParaRPr>
            </a:p>
          </p:txBody>
        </p:sp>
      </p:grpSp>
      <p:pic>
        <p:nvPicPr>
          <p:cNvPr id="2054"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794" t="17121" r="40094" b="40264"/>
          <a:stretch/>
        </p:blipFill>
        <p:spPr bwMode="auto">
          <a:xfrm>
            <a:off x="5908462" y="4802433"/>
            <a:ext cx="2998689" cy="1667333"/>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5" name="Pentagon 309 28"/>
          <p:cNvSpPr/>
          <p:nvPr/>
        </p:nvSpPr>
        <p:spPr>
          <a:xfrm>
            <a:off x="1747724" y="2016066"/>
            <a:ext cx="1775068" cy="812648"/>
          </a:xfrm>
          <a:prstGeom prst="homePlate">
            <a:avLst>
              <a:gd name="adj" fmla="val 35370"/>
            </a:avLst>
          </a:prstGeom>
          <a:solidFill>
            <a:srgbClr val="A14D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latin typeface="+mj-ea"/>
                <a:ea typeface="+mj-ea"/>
              </a:rPr>
              <a:t> 校外</a:t>
            </a:r>
            <a:endParaRPr lang="en-US" altLang="zh-TW" sz="2000" dirty="0" smtClean="0">
              <a:latin typeface="+mj-ea"/>
              <a:ea typeface="+mj-ea"/>
            </a:endParaRPr>
          </a:p>
          <a:p>
            <a:pPr algn="ctr"/>
            <a:r>
              <a:rPr lang="zh-TW" altLang="en-US" sz="2000" dirty="0">
                <a:latin typeface="+mj-ea"/>
                <a:ea typeface="+mj-ea"/>
              </a:rPr>
              <a:t> </a:t>
            </a:r>
            <a:r>
              <a:rPr lang="zh-TW" altLang="en-US" sz="2000" dirty="0" smtClean="0">
                <a:latin typeface="+mj-ea"/>
                <a:ea typeface="+mj-ea"/>
              </a:rPr>
              <a:t> 鬆</a:t>
            </a:r>
            <a:r>
              <a:rPr lang="zh-TW" altLang="en-US" sz="2000" dirty="0">
                <a:latin typeface="+mj-ea"/>
                <a:ea typeface="+mj-ea"/>
              </a:rPr>
              <a:t>餅</a:t>
            </a:r>
            <a:r>
              <a:rPr lang="zh-TW" altLang="en-US" sz="2000" dirty="0" smtClean="0">
                <a:latin typeface="+mj-ea"/>
                <a:ea typeface="+mj-ea"/>
              </a:rPr>
              <a:t>義賣</a:t>
            </a:r>
            <a:endParaRPr lang="zh-TW" altLang="en-US" sz="2000" dirty="0">
              <a:latin typeface="+mj-ea"/>
              <a:ea typeface="+mj-ea"/>
            </a:endParaRPr>
          </a:p>
        </p:txBody>
      </p:sp>
      <p:grpSp>
        <p:nvGrpSpPr>
          <p:cNvPr id="36" name="群組 35"/>
          <p:cNvGrpSpPr/>
          <p:nvPr/>
        </p:nvGrpSpPr>
        <p:grpSpPr>
          <a:xfrm>
            <a:off x="3461657" y="332656"/>
            <a:ext cx="2986876" cy="2264685"/>
            <a:chOff x="3355101" y="613164"/>
            <a:chExt cx="2986876" cy="2264685"/>
          </a:xfrm>
        </p:grpSpPr>
        <p:sp>
          <p:nvSpPr>
            <p:cNvPr id="37" name="Heart 309 27"/>
            <p:cNvSpPr/>
            <p:nvPr/>
          </p:nvSpPr>
          <p:spPr>
            <a:xfrm>
              <a:off x="3461657" y="822691"/>
              <a:ext cx="2880320" cy="2055158"/>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US" altLang="zh-TW" sz="2200" b="1" dirty="0" smtClean="0">
                <a:latin typeface="+mj-ea"/>
              </a:endParaRPr>
            </a:p>
            <a:p>
              <a:r>
                <a:rPr lang="zh-TW" altLang="en-US" sz="2200" b="1" dirty="0" smtClean="0">
                  <a:latin typeface="+mj-ea"/>
                </a:rPr>
                <a:t>  卻讓</a:t>
              </a:r>
              <a:r>
                <a:rPr lang="zh-TW" altLang="en-US" sz="2200" b="1" dirty="0">
                  <a:latin typeface="+mj-ea"/>
                </a:rPr>
                <a:t>我們</a:t>
              </a:r>
              <a:r>
                <a:rPr lang="zh-TW" altLang="en-US" sz="2200" b="1" dirty="0" smtClean="0">
                  <a:latin typeface="+mj-ea"/>
                </a:rPr>
                <a:t>的</a:t>
              </a:r>
              <a:endParaRPr lang="en-US" altLang="zh-TW" sz="2200" b="1" dirty="0" smtClean="0">
                <a:latin typeface="+mj-ea"/>
              </a:endParaRPr>
            </a:p>
            <a:p>
              <a:r>
                <a:rPr lang="zh-TW" altLang="en-US" sz="2200" b="1" dirty="0" smtClean="0">
                  <a:latin typeface="+mj-ea"/>
                </a:rPr>
                <a:t>愛心越</a:t>
              </a:r>
              <a:r>
                <a:rPr lang="zh-TW" altLang="en-US" sz="2200" b="1" dirty="0">
                  <a:latin typeface="+mj-ea"/>
                </a:rPr>
                <a:t>做</a:t>
              </a:r>
              <a:r>
                <a:rPr lang="zh-TW" altLang="en-US" sz="2200" b="1" dirty="0" smtClean="0">
                  <a:latin typeface="+mj-ea"/>
                </a:rPr>
                <a:t>越</a:t>
              </a:r>
              <a:r>
                <a:rPr lang="zh-TW" altLang="en-US" sz="2200" b="1" dirty="0">
                  <a:latin typeface="+mj-ea"/>
                </a:rPr>
                <a:t>大</a:t>
              </a:r>
            </a:p>
            <a:p>
              <a:endParaRPr lang="zh-TW" altLang="en-US" dirty="0"/>
            </a:p>
          </p:txBody>
        </p:sp>
        <p:sp>
          <p:nvSpPr>
            <p:cNvPr id="38" name="Heart 309 3"/>
            <p:cNvSpPr/>
            <p:nvPr/>
          </p:nvSpPr>
          <p:spPr>
            <a:xfrm rot="20574333">
              <a:off x="3355101" y="613164"/>
              <a:ext cx="1188132" cy="883155"/>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latin typeface="+mn-ea"/>
                </a:rPr>
                <a:t>小小發想</a:t>
              </a:r>
              <a:endParaRPr lang="zh-TW" altLang="en-US" dirty="0">
                <a:latin typeface="+mn-ea"/>
              </a:endParaRPr>
            </a:p>
          </p:txBody>
        </p:sp>
      </p:grpSp>
    </p:spTree>
    <p:extLst>
      <p:ext uri="{BB962C8B-B14F-4D97-AF65-F5344CB8AC3E}">
        <p14:creationId xmlns:p14="http://schemas.microsoft.com/office/powerpoint/2010/main" val="16065752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309 29"/>
          <p:cNvGrpSpPr/>
          <p:nvPr/>
        </p:nvGrpSpPr>
        <p:grpSpPr>
          <a:xfrm>
            <a:off x="-36762" y="1315706"/>
            <a:ext cx="1626500" cy="3956439"/>
            <a:chOff x="-36762" y="1315706"/>
            <a:chExt cx="1626500" cy="3956439"/>
          </a:xfrm>
        </p:grpSpPr>
        <p:grpSp>
          <p:nvGrpSpPr>
            <p:cNvPr id="5" name="群組 4"/>
            <p:cNvGrpSpPr/>
            <p:nvPr/>
          </p:nvGrpSpPr>
          <p:grpSpPr>
            <a:xfrm>
              <a:off x="-36762" y="1358078"/>
              <a:ext cx="1626305" cy="3914067"/>
              <a:chOff x="-36762" y="1358078"/>
              <a:chExt cx="1626305" cy="3914067"/>
            </a:xfrm>
          </p:grpSpPr>
          <p:sp>
            <p:nvSpPr>
              <p:cNvPr id="7" name="文字方塊 6"/>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33923" y="2330816"/>
                <a:ext cx="1108068" cy="904634"/>
                <a:chOff x="-24508" y="2355723"/>
                <a:chExt cx="1108068" cy="904634"/>
              </a:xfrm>
            </p:grpSpPr>
            <p:sp>
              <p:nvSpPr>
                <p:cNvPr id="24"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5"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群組 11"/>
              <p:cNvGrpSpPr/>
              <p:nvPr/>
            </p:nvGrpSpPr>
            <p:grpSpPr>
              <a:xfrm>
                <a:off x="-3009" y="1358078"/>
                <a:ext cx="1108068" cy="895625"/>
                <a:chOff x="0" y="1436391"/>
                <a:chExt cx="1108068" cy="895625"/>
              </a:xfrm>
            </p:grpSpPr>
            <p:sp>
              <p:nvSpPr>
                <p:cNvPr id="19"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0" name="群組 19"/>
                <p:cNvGrpSpPr/>
                <p:nvPr/>
              </p:nvGrpSpPr>
              <p:grpSpPr>
                <a:xfrm>
                  <a:off x="43996" y="1686904"/>
                  <a:ext cx="1010549" cy="476304"/>
                  <a:chOff x="163911" y="1647587"/>
                  <a:chExt cx="989618" cy="476304"/>
                </a:xfrm>
              </p:grpSpPr>
              <p:sp>
                <p:nvSpPr>
                  <p:cNvPr id="21" name="橢圓 2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群組 12"/>
              <p:cNvGrpSpPr/>
              <p:nvPr/>
            </p:nvGrpSpPr>
            <p:grpSpPr>
              <a:xfrm>
                <a:off x="-31084" y="3312563"/>
                <a:ext cx="1133303" cy="895625"/>
                <a:chOff x="-28244" y="3260357"/>
                <a:chExt cx="1133303" cy="895625"/>
              </a:xfrm>
            </p:grpSpPr>
            <p:sp>
              <p:nvSpPr>
                <p:cNvPr id="17"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8"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p:cNvGrpSpPr/>
              <p:nvPr/>
            </p:nvGrpSpPr>
            <p:grpSpPr>
              <a:xfrm>
                <a:off x="-36762" y="4285302"/>
                <a:ext cx="1108068" cy="895625"/>
                <a:chOff x="-36762" y="4285302"/>
                <a:chExt cx="1108068" cy="895625"/>
              </a:xfrm>
            </p:grpSpPr>
            <p:sp>
              <p:nvSpPr>
                <p:cNvPr id="15"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6"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 name="圓角矩形 5"/>
            <p:cNvSpPr/>
            <p:nvPr/>
          </p:nvSpPr>
          <p:spPr>
            <a:xfrm>
              <a:off x="-6119" y="1315706"/>
              <a:ext cx="1595857" cy="1960609"/>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29498" y="4255358"/>
              <a:ext cx="1619235" cy="950823"/>
            </a:xfrm>
            <a:prstGeom prst="roundRect">
              <a:avLst>
                <a:gd name="adj" fmla="val 7707"/>
              </a:avLst>
            </a:prstGeom>
            <a:solidFill>
              <a:srgbClr val="FFFFFF">
                <a:alpha val="78039"/>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Pentagon 309 2"/>
          <p:cNvSpPr/>
          <p:nvPr/>
        </p:nvSpPr>
        <p:spPr>
          <a:xfrm>
            <a:off x="2001367" y="2749387"/>
            <a:ext cx="1775068" cy="812648"/>
          </a:xfrm>
          <a:prstGeom prst="homePlate">
            <a:avLst>
              <a:gd name="adj" fmla="val 35370"/>
            </a:avLst>
          </a:prstGeom>
          <a:solidFill>
            <a:srgbClr val="A14D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latin typeface="+mj-ea"/>
                <a:ea typeface="+mj-ea"/>
              </a:rPr>
              <a:t>入班演出</a:t>
            </a:r>
            <a:endParaRPr lang="zh-TW" altLang="en-US" sz="2000" dirty="0">
              <a:latin typeface="+mj-ea"/>
              <a:ea typeface="+mj-ea"/>
            </a:endParaRPr>
          </a:p>
        </p:txBody>
      </p:sp>
      <p:sp>
        <p:nvSpPr>
          <p:cNvPr id="132" name="矩形 131"/>
          <p:cNvSpPr/>
          <p:nvPr/>
        </p:nvSpPr>
        <p:spPr>
          <a:xfrm>
            <a:off x="3949168" y="2805063"/>
            <a:ext cx="3416320" cy="923330"/>
          </a:xfrm>
          <a:prstGeom prst="rect">
            <a:avLst/>
          </a:prstGeom>
        </p:spPr>
        <p:txBody>
          <a:bodyPr wrap="none">
            <a:spAutoFit/>
          </a:bodyPr>
          <a:lstStyle/>
          <a:p>
            <a:r>
              <a:rPr lang="zh-TW" altLang="en-US" dirty="0" smtClean="0">
                <a:latin typeface="華康方圓體W7" panose="040B0709000000000000" pitchFamily="81" charset="-120"/>
                <a:ea typeface="華康方圓體W7" panose="040B0709000000000000" pitchFamily="81" charset="-120"/>
              </a:rPr>
              <a:t>入班演出</a:t>
            </a:r>
            <a:r>
              <a:rPr lang="en-US" altLang="zh-TW" dirty="0" smtClean="0">
                <a:latin typeface="華康方圓體W7" panose="040B0709000000000000" pitchFamily="81" charset="-120"/>
                <a:ea typeface="華康方圓體W7" panose="040B0709000000000000" pitchFamily="81" charset="-120"/>
              </a:rPr>
              <a:t>(</a:t>
            </a:r>
            <a:r>
              <a:rPr lang="zh-TW" altLang="en-US" dirty="0">
                <a:latin typeface="華康方圓體W7" panose="040B0709000000000000" pitchFamily="81" charset="-120"/>
                <a:ea typeface="華康方圓體W7" panose="040B0709000000000000" pitchFamily="81" charset="-120"/>
              </a:rPr>
              <a:t>影片網址</a:t>
            </a:r>
            <a:r>
              <a:rPr lang="en-US" altLang="zh-TW" dirty="0">
                <a:latin typeface="華康方圓體W7" panose="040B0709000000000000" pitchFamily="81" charset="-120"/>
                <a:ea typeface="華康方圓體W7" panose="040B0709000000000000" pitchFamily="81" charset="-120"/>
              </a:rPr>
              <a:t>)</a:t>
            </a:r>
            <a:r>
              <a:rPr lang="zh-TW" altLang="en-US" dirty="0" smtClean="0">
                <a:latin typeface="華康方圓體W7" panose="040B0709000000000000" pitchFamily="81" charset="-120"/>
                <a:ea typeface="華康方圓體W7" panose="040B0709000000000000" pitchFamily="81" charset="-120"/>
              </a:rPr>
              <a:t>：</a:t>
            </a:r>
            <a:endParaRPr lang="en-US" altLang="zh-TW" dirty="0" smtClean="0">
              <a:latin typeface="華康方圓體W7" panose="040B0709000000000000" pitchFamily="81" charset="-120"/>
              <a:ea typeface="華康方圓體W7" panose="040B0709000000000000" pitchFamily="81" charset="-120"/>
            </a:endParaRPr>
          </a:p>
          <a:p>
            <a:r>
              <a:rPr lang="en-US" altLang="zh-TW" dirty="0">
                <a:latin typeface="華康方圓體W7" panose="040B0709000000000000" pitchFamily="81" charset="-120"/>
                <a:ea typeface="華康方圓體W7" panose="040B0709000000000000" pitchFamily="81" charset="-120"/>
                <a:hlinkClick r:id="rId6"/>
              </a:rPr>
              <a:t>https://</a:t>
            </a:r>
            <a:r>
              <a:rPr lang="en-US" altLang="zh-TW" dirty="0" smtClean="0">
                <a:latin typeface="華康方圓體W7" panose="040B0709000000000000" pitchFamily="81" charset="-120"/>
                <a:ea typeface="華康方圓體W7" panose="040B0709000000000000" pitchFamily="81" charset="-120"/>
                <a:hlinkClick r:id="rId6"/>
              </a:rPr>
              <a:t>youtu.be/tng-fWwlooI</a:t>
            </a:r>
            <a:endParaRPr lang="en-US" altLang="zh-TW" dirty="0" smtClean="0">
              <a:latin typeface="華康方圓體W7" panose="040B0709000000000000" pitchFamily="81" charset="-120"/>
              <a:ea typeface="華康方圓體W7" panose="040B0709000000000000" pitchFamily="81" charset="-120"/>
            </a:endParaRPr>
          </a:p>
          <a:p>
            <a:r>
              <a:rPr lang="zh-TW" altLang="en-US" dirty="0" smtClean="0">
                <a:latin typeface="華康方圓體W7" panose="040B0709000000000000" pitchFamily="81" charset="-120"/>
                <a:ea typeface="華康方圓體W7" panose="040B0709000000000000" pitchFamily="81" charset="-120"/>
              </a:rPr>
              <a:t> </a:t>
            </a:r>
            <a:endParaRPr lang="en-US" altLang="zh-TW" dirty="0" smtClean="0"/>
          </a:p>
        </p:txBody>
      </p:sp>
      <p:grpSp>
        <p:nvGrpSpPr>
          <p:cNvPr id="79" name="群組 78"/>
          <p:cNvGrpSpPr/>
          <p:nvPr/>
        </p:nvGrpSpPr>
        <p:grpSpPr>
          <a:xfrm>
            <a:off x="3461657" y="332656"/>
            <a:ext cx="2986876" cy="2264685"/>
            <a:chOff x="3355101" y="613164"/>
            <a:chExt cx="2986876" cy="2264685"/>
          </a:xfrm>
        </p:grpSpPr>
        <p:sp>
          <p:nvSpPr>
            <p:cNvPr id="130" name="Heart 309 27"/>
            <p:cNvSpPr/>
            <p:nvPr/>
          </p:nvSpPr>
          <p:spPr>
            <a:xfrm>
              <a:off x="3461657" y="822691"/>
              <a:ext cx="2880320" cy="2055158"/>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US" altLang="zh-TW" sz="2200" b="1" dirty="0" smtClean="0">
                <a:latin typeface="+mj-ea"/>
              </a:endParaRPr>
            </a:p>
            <a:p>
              <a:r>
                <a:rPr lang="zh-TW" altLang="en-US" sz="2200" b="1" dirty="0" smtClean="0">
                  <a:latin typeface="+mj-ea"/>
                </a:rPr>
                <a:t>  卻讓</a:t>
              </a:r>
              <a:r>
                <a:rPr lang="zh-TW" altLang="en-US" sz="2200" b="1" dirty="0">
                  <a:latin typeface="+mj-ea"/>
                </a:rPr>
                <a:t>我們</a:t>
              </a:r>
              <a:r>
                <a:rPr lang="zh-TW" altLang="en-US" sz="2200" b="1" dirty="0" smtClean="0">
                  <a:latin typeface="+mj-ea"/>
                </a:rPr>
                <a:t>的</a:t>
              </a:r>
              <a:endParaRPr lang="en-US" altLang="zh-TW" sz="2200" b="1" dirty="0" smtClean="0">
                <a:latin typeface="+mj-ea"/>
              </a:endParaRPr>
            </a:p>
            <a:p>
              <a:r>
                <a:rPr lang="zh-TW" altLang="en-US" sz="2200" b="1" dirty="0" smtClean="0">
                  <a:latin typeface="+mj-ea"/>
                </a:rPr>
                <a:t>愛心越</a:t>
              </a:r>
              <a:r>
                <a:rPr lang="zh-TW" altLang="en-US" sz="2200" b="1" dirty="0">
                  <a:latin typeface="+mj-ea"/>
                </a:rPr>
                <a:t>做</a:t>
              </a:r>
              <a:r>
                <a:rPr lang="zh-TW" altLang="en-US" sz="2200" b="1" dirty="0" smtClean="0">
                  <a:latin typeface="+mj-ea"/>
                </a:rPr>
                <a:t>越</a:t>
              </a:r>
              <a:r>
                <a:rPr lang="zh-TW" altLang="en-US" sz="2200" b="1" dirty="0">
                  <a:latin typeface="+mj-ea"/>
                </a:rPr>
                <a:t>大</a:t>
              </a:r>
            </a:p>
            <a:p>
              <a:endParaRPr lang="zh-TW" altLang="en-US" dirty="0"/>
            </a:p>
          </p:txBody>
        </p:sp>
        <p:sp>
          <p:nvSpPr>
            <p:cNvPr id="131" name="Heart 309 3"/>
            <p:cNvSpPr/>
            <p:nvPr/>
          </p:nvSpPr>
          <p:spPr>
            <a:xfrm rot="20574333">
              <a:off x="3355101" y="613164"/>
              <a:ext cx="1188132" cy="883155"/>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latin typeface="+mn-ea"/>
                </a:rPr>
                <a:t>小小發想</a:t>
              </a:r>
              <a:endParaRPr lang="zh-TW" altLang="en-US" dirty="0">
                <a:latin typeface="+mn-ea"/>
              </a:endParaRPr>
            </a:p>
          </p:txBody>
        </p:sp>
      </p:grpSp>
      <p:pic>
        <p:nvPicPr>
          <p:cNvPr id="4" name="圖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3371" y="3475886"/>
            <a:ext cx="3347864" cy="2509766"/>
          </a:xfrm>
          <a:prstGeom prst="rect">
            <a:avLst/>
          </a:prstGeom>
          <a:ln w="19050">
            <a:solidFill>
              <a:schemeClr val="bg1"/>
            </a:solidFill>
          </a:ln>
        </p:spPr>
      </p:pic>
      <p:pic>
        <p:nvPicPr>
          <p:cNvPr id="27" name="圖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5216" y="4318038"/>
            <a:ext cx="3707904" cy="2085696"/>
          </a:xfrm>
          <a:prstGeom prst="rect">
            <a:avLst/>
          </a:prstGeom>
          <a:ln w="19050">
            <a:solidFill>
              <a:schemeClr val="bg1"/>
            </a:solidFill>
          </a:ln>
        </p:spPr>
      </p:pic>
    </p:spTree>
    <p:extLst>
      <p:ext uri="{BB962C8B-B14F-4D97-AF65-F5344CB8AC3E}">
        <p14:creationId xmlns:p14="http://schemas.microsoft.com/office/powerpoint/2010/main" val="31465189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3461657" y="332656"/>
            <a:ext cx="2986876" cy="2264685"/>
            <a:chOff x="3355101" y="613164"/>
            <a:chExt cx="2986876" cy="2264685"/>
          </a:xfrm>
        </p:grpSpPr>
        <p:sp>
          <p:nvSpPr>
            <p:cNvPr id="27" name="Heart 309 27"/>
            <p:cNvSpPr/>
            <p:nvPr/>
          </p:nvSpPr>
          <p:spPr>
            <a:xfrm>
              <a:off x="3461657" y="822691"/>
              <a:ext cx="2880320" cy="2055158"/>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US" altLang="zh-TW" sz="2200" b="1" dirty="0" smtClean="0">
                <a:latin typeface="+mj-ea"/>
              </a:endParaRPr>
            </a:p>
            <a:p>
              <a:r>
                <a:rPr lang="zh-TW" altLang="en-US" sz="2200" b="1" dirty="0" smtClean="0">
                  <a:latin typeface="+mj-ea"/>
                </a:rPr>
                <a:t>  卻讓</a:t>
              </a:r>
              <a:r>
                <a:rPr lang="zh-TW" altLang="en-US" sz="2200" b="1" dirty="0">
                  <a:latin typeface="+mj-ea"/>
                </a:rPr>
                <a:t>我們</a:t>
              </a:r>
              <a:r>
                <a:rPr lang="zh-TW" altLang="en-US" sz="2200" b="1" dirty="0" smtClean="0">
                  <a:latin typeface="+mj-ea"/>
                </a:rPr>
                <a:t>的</a:t>
              </a:r>
              <a:endParaRPr lang="en-US" altLang="zh-TW" sz="2200" b="1" dirty="0" smtClean="0">
                <a:latin typeface="+mj-ea"/>
              </a:endParaRPr>
            </a:p>
            <a:p>
              <a:r>
                <a:rPr lang="zh-TW" altLang="en-US" sz="2200" b="1" dirty="0" smtClean="0">
                  <a:latin typeface="+mj-ea"/>
                </a:rPr>
                <a:t>愛心越</a:t>
              </a:r>
              <a:r>
                <a:rPr lang="zh-TW" altLang="en-US" sz="2200" b="1" dirty="0">
                  <a:latin typeface="+mj-ea"/>
                </a:rPr>
                <a:t>做</a:t>
              </a:r>
              <a:r>
                <a:rPr lang="zh-TW" altLang="en-US" sz="2200" b="1" dirty="0" smtClean="0">
                  <a:latin typeface="+mj-ea"/>
                </a:rPr>
                <a:t>越</a:t>
              </a:r>
              <a:r>
                <a:rPr lang="zh-TW" altLang="en-US" sz="2200" b="1" dirty="0">
                  <a:latin typeface="+mj-ea"/>
                </a:rPr>
                <a:t>大</a:t>
              </a:r>
            </a:p>
            <a:p>
              <a:endParaRPr lang="zh-TW" altLang="en-US" dirty="0"/>
            </a:p>
          </p:txBody>
        </p:sp>
        <p:sp>
          <p:nvSpPr>
            <p:cNvPr id="3" name="Heart 309 3"/>
            <p:cNvSpPr/>
            <p:nvPr/>
          </p:nvSpPr>
          <p:spPr>
            <a:xfrm rot="20574333">
              <a:off x="3355101" y="613164"/>
              <a:ext cx="1188132" cy="883155"/>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latin typeface="+mn-ea"/>
                </a:rPr>
                <a:t>小小發想</a:t>
              </a:r>
              <a:endParaRPr lang="zh-TW" altLang="en-US" dirty="0">
                <a:latin typeface="+mn-ea"/>
              </a:endParaRPr>
            </a:p>
          </p:txBody>
        </p:sp>
      </p:grpSp>
      <p:grpSp>
        <p:nvGrpSpPr>
          <p:cNvPr id="29" name="Group 309 29"/>
          <p:cNvGrpSpPr/>
          <p:nvPr/>
        </p:nvGrpSpPr>
        <p:grpSpPr>
          <a:xfrm>
            <a:off x="-36762" y="1315706"/>
            <a:ext cx="1626500" cy="3956439"/>
            <a:chOff x="-36762" y="1315706"/>
            <a:chExt cx="1626500" cy="3956439"/>
          </a:xfrm>
        </p:grpSpPr>
        <p:grpSp>
          <p:nvGrpSpPr>
            <p:cNvPr id="5" name="群組 4"/>
            <p:cNvGrpSpPr/>
            <p:nvPr/>
          </p:nvGrpSpPr>
          <p:grpSpPr>
            <a:xfrm>
              <a:off x="-36762" y="1358078"/>
              <a:ext cx="1626305" cy="3914067"/>
              <a:chOff x="-36762" y="1358078"/>
              <a:chExt cx="1626305" cy="3914067"/>
            </a:xfrm>
          </p:grpSpPr>
          <p:sp>
            <p:nvSpPr>
              <p:cNvPr id="7" name="文字方塊 6"/>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33923" y="2330816"/>
                <a:ext cx="1108068" cy="904634"/>
                <a:chOff x="-24508" y="2355723"/>
                <a:chExt cx="1108068" cy="904634"/>
              </a:xfrm>
            </p:grpSpPr>
            <p:sp>
              <p:nvSpPr>
                <p:cNvPr id="24"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5"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群組 11"/>
              <p:cNvGrpSpPr/>
              <p:nvPr/>
            </p:nvGrpSpPr>
            <p:grpSpPr>
              <a:xfrm>
                <a:off x="-3009" y="1358078"/>
                <a:ext cx="1108068" cy="895625"/>
                <a:chOff x="0" y="1436391"/>
                <a:chExt cx="1108068" cy="895625"/>
              </a:xfrm>
            </p:grpSpPr>
            <p:sp>
              <p:nvSpPr>
                <p:cNvPr id="19"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0" name="群組 19"/>
                <p:cNvGrpSpPr/>
                <p:nvPr/>
              </p:nvGrpSpPr>
              <p:grpSpPr>
                <a:xfrm>
                  <a:off x="43996" y="1686904"/>
                  <a:ext cx="1010549" cy="476304"/>
                  <a:chOff x="163911" y="1647587"/>
                  <a:chExt cx="989618" cy="476304"/>
                </a:xfrm>
              </p:grpSpPr>
              <p:sp>
                <p:nvSpPr>
                  <p:cNvPr id="21" name="橢圓 2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群組 12"/>
              <p:cNvGrpSpPr/>
              <p:nvPr/>
            </p:nvGrpSpPr>
            <p:grpSpPr>
              <a:xfrm>
                <a:off x="-31084" y="3312563"/>
                <a:ext cx="1133303" cy="895625"/>
                <a:chOff x="-28244" y="3260357"/>
                <a:chExt cx="1133303" cy="895625"/>
              </a:xfrm>
            </p:grpSpPr>
            <p:sp>
              <p:nvSpPr>
                <p:cNvPr id="17"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8"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p:cNvGrpSpPr/>
              <p:nvPr/>
            </p:nvGrpSpPr>
            <p:grpSpPr>
              <a:xfrm>
                <a:off x="-36762" y="4285302"/>
                <a:ext cx="1108068" cy="895625"/>
                <a:chOff x="-36762" y="4285302"/>
                <a:chExt cx="1108068" cy="895625"/>
              </a:xfrm>
            </p:grpSpPr>
            <p:sp>
              <p:nvSpPr>
                <p:cNvPr id="15"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6"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 name="圓角矩形 5"/>
            <p:cNvSpPr/>
            <p:nvPr/>
          </p:nvSpPr>
          <p:spPr>
            <a:xfrm>
              <a:off x="-6119" y="1315706"/>
              <a:ext cx="1595857" cy="1960609"/>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29498" y="4255358"/>
              <a:ext cx="1619235" cy="950823"/>
            </a:xfrm>
            <a:prstGeom prst="roundRect">
              <a:avLst>
                <a:gd name="adj" fmla="val 7707"/>
              </a:avLst>
            </a:prstGeom>
            <a:solidFill>
              <a:srgbClr val="FFFFFF">
                <a:alpha val="78039"/>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Pentagon 309 2"/>
          <p:cNvSpPr/>
          <p:nvPr/>
        </p:nvSpPr>
        <p:spPr>
          <a:xfrm>
            <a:off x="2097179" y="2436773"/>
            <a:ext cx="1775068" cy="812648"/>
          </a:xfrm>
          <a:prstGeom prst="homePlate">
            <a:avLst>
              <a:gd name="adj" fmla="val 35370"/>
            </a:avLst>
          </a:prstGeom>
          <a:solidFill>
            <a:srgbClr val="A14D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latin typeface="+mj-ea"/>
                <a:ea typeface="+mj-ea"/>
              </a:rPr>
              <a:t>受邀期末</a:t>
            </a:r>
            <a:endParaRPr lang="en-US" altLang="zh-TW" sz="2000" dirty="0" smtClean="0">
              <a:latin typeface="+mj-ea"/>
              <a:ea typeface="+mj-ea"/>
            </a:endParaRPr>
          </a:p>
          <a:p>
            <a:pPr algn="ctr"/>
            <a:r>
              <a:rPr lang="zh-TW" altLang="en-US" sz="2000" dirty="0" smtClean="0">
                <a:latin typeface="+mj-ea"/>
                <a:ea typeface="+mj-ea"/>
              </a:rPr>
              <a:t>宣導</a:t>
            </a:r>
            <a:endParaRPr lang="zh-TW" altLang="en-US" sz="2000" dirty="0">
              <a:latin typeface="+mj-ea"/>
              <a:ea typeface="+mj-ea"/>
            </a:endParaRPr>
          </a:p>
        </p:txBody>
      </p:sp>
      <p:sp>
        <p:nvSpPr>
          <p:cNvPr id="132" name="矩形 131"/>
          <p:cNvSpPr/>
          <p:nvPr/>
        </p:nvSpPr>
        <p:spPr>
          <a:xfrm>
            <a:off x="4082487" y="2594530"/>
            <a:ext cx="3416320" cy="923330"/>
          </a:xfrm>
          <a:prstGeom prst="rect">
            <a:avLst/>
          </a:prstGeom>
        </p:spPr>
        <p:txBody>
          <a:bodyPr wrap="none">
            <a:spAutoFit/>
          </a:bodyPr>
          <a:lstStyle/>
          <a:p>
            <a:r>
              <a:rPr lang="zh-TW" altLang="en-US" dirty="0">
                <a:latin typeface="華康方圓體W7" panose="040B0709000000000000" pitchFamily="81" charset="-120"/>
                <a:ea typeface="華康方圓體W7" panose="040B0709000000000000" pitchFamily="81" charset="-120"/>
              </a:rPr>
              <a:t>受邀期末宣導</a:t>
            </a:r>
            <a:r>
              <a:rPr lang="en-US" altLang="zh-TW" dirty="0" smtClean="0">
                <a:latin typeface="華康方圓體W7" panose="040B0709000000000000" pitchFamily="81" charset="-120"/>
                <a:ea typeface="華康方圓體W7" panose="040B0709000000000000" pitchFamily="81" charset="-120"/>
              </a:rPr>
              <a:t>(</a:t>
            </a:r>
            <a:r>
              <a:rPr lang="zh-TW" altLang="en-US" dirty="0">
                <a:latin typeface="華康方圓體W7" panose="040B0709000000000000" pitchFamily="81" charset="-120"/>
                <a:ea typeface="華康方圓體W7" panose="040B0709000000000000" pitchFamily="81" charset="-120"/>
              </a:rPr>
              <a:t>影片網址</a:t>
            </a:r>
            <a:r>
              <a:rPr lang="en-US" altLang="zh-TW" dirty="0">
                <a:latin typeface="華康方圓體W7" panose="040B0709000000000000" pitchFamily="81" charset="-120"/>
                <a:ea typeface="華康方圓體W7" panose="040B0709000000000000" pitchFamily="81" charset="-120"/>
              </a:rPr>
              <a:t>)</a:t>
            </a:r>
            <a:r>
              <a:rPr lang="zh-TW" altLang="en-US" dirty="0" smtClean="0">
                <a:latin typeface="華康方圓體W7" panose="040B0709000000000000" pitchFamily="81" charset="-120"/>
                <a:ea typeface="華康方圓體W7" panose="040B0709000000000000" pitchFamily="81" charset="-120"/>
              </a:rPr>
              <a:t>：</a:t>
            </a:r>
            <a:endParaRPr lang="en-US" altLang="zh-TW" dirty="0" smtClean="0">
              <a:latin typeface="華康方圓體W7" panose="040B0709000000000000" pitchFamily="81" charset="-120"/>
              <a:ea typeface="華康方圓體W7" panose="040B0709000000000000" pitchFamily="81" charset="-120"/>
            </a:endParaRPr>
          </a:p>
          <a:p>
            <a:r>
              <a:rPr lang="en-US" altLang="zh-TW" dirty="0">
                <a:latin typeface="華康方圓體W7" panose="040B0709000000000000" pitchFamily="81" charset="-120"/>
                <a:ea typeface="華康方圓體W7" panose="040B0709000000000000" pitchFamily="81" charset="-120"/>
                <a:hlinkClick r:id="rId6"/>
              </a:rPr>
              <a:t>https://</a:t>
            </a:r>
            <a:r>
              <a:rPr lang="en-US" altLang="zh-TW" dirty="0" smtClean="0">
                <a:latin typeface="華康方圓體W7" panose="040B0709000000000000" pitchFamily="81" charset="-120"/>
                <a:ea typeface="華康方圓體W7" panose="040B0709000000000000" pitchFamily="81" charset="-120"/>
                <a:hlinkClick r:id="rId6"/>
              </a:rPr>
              <a:t>youtu.be/zSrDZvhAAxI</a:t>
            </a:r>
            <a:endParaRPr lang="en-US" altLang="zh-TW" dirty="0" smtClean="0">
              <a:latin typeface="華康方圓體W7" panose="040B0709000000000000" pitchFamily="81" charset="-120"/>
              <a:ea typeface="華康方圓體W7" panose="040B0709000000000000" pitchFamily="81" charset="-120"/>
            </a:endParaRPr>
          </a:p>
          <a:p>
            <a:r>
              <a:rPr lang="zh-TW" altLang="en-US" dirty="0" smtClean="0">
                <a:latin typeface="華康方圓體W7" panose="040B0709000000000000" pitchFamily="81" charset="-120"/>
                <a:ea typeface="華康方圓體W7" panose="040B0709000000000000" pitchFamily="81" charset="-120"/>
              </a:rPr>
              <a:t> </a:t>
            </a:r>
            <a:endParaRPr lang="en-US" altLang="zh-TW" dirty="0" smtClean="0"/>
          </a:p>
        </p:txBody>
      </p:sp>
      <p:pic>
        <p:nvPicPr>
          <p:cNvPr id="61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742" t="13980" r="2620" b="11165"/>
          <a:stretch/>
        </p:blipFill>
        <p:spPr bwMode="auto">
          <a:xfrm>
            <a:off x="1835696" y="3459329"/>
            <a:ext cx="7162801" cy="325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8133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187624" y="3857358"/>
            <a:ext cx="1846518" cy="769441"/>
          </a:xfrm>
          <a:prstGeom prst="rect">
            <a:avLst/>
          </a:prstGeom>
          <a:noFill/>
        </p:spPr>
        <p:txBody>
          <a:bodyPr wrap="square" rtlCol="0">
            <a:spAutoFit/>
          </a:bodyPr>
          <a:lstStyle/>
          <a:p>
            <a:r>
              <a:rPr lang="zh-TW" altLang="en-US" sz="3200" b="1" dirty="0" smtClean="0">
                <a:solidFill>
                  <a:srgbClr val="FFC000"/>
                </a:solidFill>
                <a:latin typeface="微軟正黑體" panose="020B0604030504040204" pitchFamily="34" charset="-120"/>
                <a:ea typeface="微軟正黑體" panose="020B0604030504040204" pitchFamily="34" charset="-120"/>
              </a:rPr>
              <a:t>克</a:t>
            </a:r>
            <a:r>
              <a:rPr lang="zh-TW" altLang="en-US" sz="4400" b="1" dirty="0" smtClean="0">
                <a:solidFill>
                  <a:srgbClr val="00B0F0"/>
                </a:solidFill>
                <a:latin typeface="微軟正黑體" panose="020B0604030504040204" pitchFamily="34" charset="-120"/>
                <a:ea typeface="微軟正黑體" panose="020B0604030504040204" pitchFamily="34" charset="-120"/>
              </a:rPr>
              <a:t>服</a:t>
            </a:r>
            <a:r>
              <a:rPr lang="zh-TW" altLang="en-US" sz="3200" b="1" dirty="0" smtClean="0">
                <a:solidFill>
                  <a:srgbClr val="00B0F0"/>
                </a:solidFill>
                <a:latin typeface="微軟正黑體" panose="020B0604030504040204" pitchFamily="34" charset="-120"/>
                <a:ea typeface="微軟正黑體" panose="020B0604030504040204" pitchFamily="34" charset="-120"/>
              </a:rPr>
              <a:t>力</a:t>
            </a:r>
            <a:endParaRPr lang="zh-TW" altLang="en-US" sz="2800" b="1" dirty="0">
              <a:solidFill>
                <a:srgbClr val="00B0F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3413018" y="2970566"/>
            <a:ext cx="4499950" cy="923330"/>
          </a:xfrm>
          <a:prstGeom prst="rect">
            <a:avLst/>
          </a:prstGeom>
          <a:noFill/>
          <a:ln>
            <a:solidFill>
              <a:schemeClr val="bg1">
                <a:lumMod val="85000"/>
              </a:schemeClr>
            </a:solidFill>
          </a:ln>
        </p:spPr>
        <p:txBody>
          <a:bodyPr wrap="none" rtlCol="0">
            <a:spAutoFit/>
          </a:bodyPr>
          <a:lstStyle/>
          <a:p>
            <a:r>
              <a:rPr lang="zh-TW" altLang="en-US" sz="3600" b="1" dirty="0" smtClean="0">
                <a:solidFill>
                  <a:srgbClr val="00B0F0"/>
                </a:solidFill>
                <a:latin typeface="微軟正黑體" panose="020B0604030504040204" pitchFamily="34" charset="-120"/>
                <a:ea typeface="微軟正黑體" panose="020B0604030504040204" pitchFamily="34" charset="-120"/>
              </a:rPr>
              <a:t>評分四 ：</a:t>
            </a:r>
            <a:r>
              <a:rPr lang="zh-TW" altLang="en-US" sz="3600" b="1" dirty="0">
                <a:solidFill>
                  <a:schemeClr val="bg1">
                    <a:lumMod val="50000"/>
                  </a:schemeClr>
                </a:solidFill>
                <a:latin typeface="微軟正黑體" panose="020B0604030504040204" pitchFamily="34" charset="-120"/>
                <a:ea typeface="微軟正黑體" panose="020B0604030504040204" pitchFamily="34" charset="-120"/>
              </a:rPr>
              <a:t>創新</a:t>
            </a:r>
            <a:r>
              <a:rPr lang="zh-TW" altLang="en-US" sz="3600" b="1" dirty="0" smtClean="0">
                <a:solidFill>
                  <a:schemeClr val="bg1">
                    <a:lumMod val="50000"/>
                  </a:schemeClr>
                </a:solidFill>
                <a:latin typeface="微軟正黑體" panose="020B0604030504040204" pitchFamily="34" charset="-120"/>
                <a:ea typeface="微軟正黑體" panose="020B0604030504040204" pitchFamily="34" charset="-120"/>
              </a:rPr>
              <a:t>性</a:t>
            </a:r>
            <a:r>
              <a:rPr lang="en-US" altLang="zh-TW" sz="3600" b="1" dirty="0">
                <a:solidFill>
                  <a:srgbClr val="FF3300"/>
                </a:solidFill>
                <a:latin typeface="微軟正黑體" panose="020B0604030504040204" pitchFamily="34" charset="-120"/>
                <a:ea typeface="微軟正黑體" panose="020B0604030504040204" pitchFamily="34" charset="-120"/>
              </a:rPr>
              <a:t>1</a:t>
            </a:r>
            <a:r>
              <a:rPr lang="en-US" altLang="zh-TW" sz="3600" b="1" dirty="0" smtClean="0">
                <a:solidFill>
                  <a:srgbClr val="FF3300"/>
                </a:solidFill>
                <a:latin typeface="微軟正黑體" panose="020B0604030504040204" pitchFamily="34" charset="-120"/>
                <a:ea typeface="微軟正黑體" panose="020B0604030504040204" pitchFamily="34" charset="-120"/>
              </a:rPr>
              <a:t>0%</a:t>
            </a:r>
          </a:p>
          <a:p>
            <a:pPr algn="ctr"/>
            <a:r>
              <a:rPr lang="zh-TW" altLang="en-US" dirty="0" smtClean="0"/>
              <a:t>打  破  逆  境  </a:t>
            </a:r>
            <a:r>
              <a:rPr lang="zh-TW" altLang="zh-TW" dirty="0" smtClean="0"/>
              <a:t>，</a:t>
            </a:r>
            <a:r>
              <a:rPr lang="zh-TW" altLang="en-US" dirty="0" smtClean="0"/>
              <a:t>  創  造  </a:t>
            </a:r>
            <a:r>
              <a:rPr lang="zh-TW" altLang="en-US" dirty="0"/>
              <a:t>奇</a:t>
            </a:r>
            <a:r>
              <a:rPr lang="zh-TW" altLang="en-US" dirty="0" smtClean="0"/>
              <a:t>  蹟  </a:t>
            </a:r>
            <a:r>
              <a:rPr lang="zh-TW" altLang="zh-TW" dirty="0" smtClean="0"/>
              <a:t>。</a:t>
            </a:r>
            <a:endParaRPr lang="zh-TW" altLang="zh-TW" dirty="0"/>
          </a:p>
        </p:txBody>
      </p:sp>
      <p:sp>
        <p:nvSpPr>
          <p:cNvPr id="7" name="文字方塊 6"/>
          <p:cNvSpPr txBox="1"/>
          <p:nvPr/>
        </p:nvSpPr>
        <p:spPr>
          <a:xfrm>
            <a:off x="3413018" y="3999738"/>
            <a:ext cx="4801314" cy="704295"/>
          </a:xfrm>
          <a:prstGeom prst="rect">
            <a:avLst/>
          </a:prstGeom>
          <a:noFill/>
        </p:spPr>
        <p:txBody>
          <a:bodyPr wrap="square" rtlCol="0">
            <a:spAutoFit/>
          </a:bodyPr>
          <a:lstStyle/>
          <a:p>
            <a:pPr>
              <a:lnSpc>
                <a:spcPct val="150000"/>
              </a:lnSpc>
            </a:pPr>
            <a:r>
              <a:rPr lang="zh-TW" altLang="zh-TW" sz="1400" dirty="0"/>
              <a:t>啟發孩子想像力、</a:t>
            </a:r>
            <a:r>
              <a:rPr lang="zh-TW" altLang="zh-TW" sz="1400" b="1" dirty="0"/>
              <a:t>發揮創意</a:t>
            </a:r>
            <a:r>
              <a:rPr lang="zh-TW" altLang="zh-TW" sz="1400" dirty="0"/>
              <a:t>執行公益行動</a:t>
            </a:r>
            <a:r>
              <a:rPr lang="zh-TW" altLang="zh-TW" sz="1400" dirty="0" smtClean="0"/>
              <a:t>，打破</a:t>
            </a:r>
            <a:r>
              <a:rPr lang="zh-TW" altLang="zh-TW" sz="1400" dirty="0"/>
              <a:t>逆境</a:t>
            </a:r>
            <a:r>
              <a:rPr lang="zh-TW" altLang="zh-TW" sz="1400" dirty="0" smtClean="0"/>
              <a:t>，</a:t>
            </a:r>
            <a:endParaRPr lang="en-US" altLang="zh-TW" sz="1400" dirty="0" smtClean="0"/>
          </a:p>
          <a:p>
            <a:pPr>
              <a:lnSpc>
                <a:spcPct val="150000"/>
              </a:lnSpc>
            </a:pPr>
            <a:r>
              <a:rPr lang="zh-TW" altLang="zh-TW" sz="1400" b="1" dirty="0" smtClean="0"/>
              <a:t>創造</a:t>
            </a:r>
            <a:r>
              <a:rPr lang="zh-TW" altLang="zh-TW" sz="1400" b="1" dirty="0"/>
              <a:t>奇蹟</a:t>
            </a:r>
            <a:endParaRPr lang="zh-TW" altLang="en-US" sz="1400" b="1" dirty="0"/>
          </a:p>
        </p:txBody>
      </p:sp>
      <p:pic>
        <p:nvPicPr>
          <p:cNvPr id="6" name="Picture 2" descr="C:\Users\user\AppData\Local\Microsoft\Windows\Temporary Internet Files\Content.IE5\L3Y1CV56\Lightbulb-Bright[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479458"/>
            <a:ext cx="2787953" cy="2421656"/>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1412800" y="4941168"/>
            <a:ext cx="7200800" cy="1754326"/>
          </a:xfrm>
          <a:prstGeom prst="rect">
            <a:avLst/>
          </a:prstGeom>
        </p:spPr>
        <p:txBody>
          <a:bodyPr wrap="square">
            <a:spAutoFit/>
          </a:bodyPr>
          <a:lstStyle/>
          <a:p>
            <a:r>
              <a:rPr lang="zh-TW" altLang="en-US" dirty="0">
                <a:solidFill>
                  <a:srgbClr val="4F81BD"/>
                </a:solidFill>
                <a:latin typeface="+mj-ea"/>
                <a:ea typeface="+mj-ea"/>
              </a:rPr>
              <a:t>公益行動是永無止盡的，孩子們陸續將募來的傳愛基金捐給校內學弟妹發起的幫助慢飛天使公益行動；還到慈濟環保站當小小義工，並且烤鬆餅和老菩薩們分享；甚至將愛心帶到創世基金會，透過實際行動及捐款來幫助植物人；還有捐款給瑪利亞基金會，希望可以幫助到更多的人。在傳愛過程中孩子們體會到一顆心可以感動另一顆心，愛的漣漪一圈圈，讓世界將充滿愛的力量。</a:t>
            </a:r>
          </a:p>
        </p:txBody>
      </p:sp>
    </p:spTree>
    <p:extLst>
      <p:ext uri="{BB962C8B-B14F-4D97-AF65-F5344CB8AC3E}">
        <p14:creationId xmlns:p14="http://schemas.microsoft.com/office/powerpoint/2010/main" val="35575182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36762" y="1315706"/>
            <a:ext cx="1728442" cy="3956439"/>
            <a:chOff x="-36762" y="1315706"/>
            <a:chExt cx="1728442" cy="3956439"/>
          </a:xfrm>
        </p:grpSpPr>
        <p:grpSp>
          <p:nvGrpSpPr>
            <p:cNvPr id="5" name="群組 4"/>
            <p:cNvGrpSpPr/>
            <p:nvPr/>
          </p:nvGrpSpPr>
          <p:grpSpPr>
            <a:xfrm>
              <a:off x="-36762" y="1358078"/>
              <a:ext cx="1626305" cy="3914067"/>
              <a:chOff x="-36762" y="1358078"/>
              <a:chExt cx="1626305" cy="3914067"/>
            </a:xfrm>
          </p:grpSpPr>
          <p:sp>
            <p:nvSpPr>
              <p:cNvPr id="7" name="文字方塊 6"/>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33923" y="2330816"/>
                <a:ext cx="1108068" cy="904634"/>
                <a:chOff x="-24508" y="2355723"/>
                <a:chExt cx="1108068" cy="904634"/>
              </a:xfrm>
            </p:grpSpPr>
            <p:sp>
              <p:nvSpPr>
                <p:cNvPr id="24"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5"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群組 11"/>
              <p:cNvGrpSpPr/>
              <p:nvPr/>
            </p:nvGrpSpPr>
            <p:grpSpPr>
              <a:xfrm>
                <a:off x="-3009" y="1358078"/>
                <a:ext cx="1108068" cy="895625"/>
                <a:chOff x="0" y="1436391"/>
                <a:chExt cx="1108068" cy="895625"/>
              </a:xfrm>
            </p:grpSpPr>
            <p:sp>
              <p:nvSpPr>
                <p:cNvPr id="19"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0" name="群組 19"/>
                <p:cNvGrpSpPr/>
                <p:nvPr/>
              </p:nvGrpSpPr>
              <p:grpSpPr>
                <a:xfrm>
                  <a:off x="43996" y="1686904"/>
                  <a:ext cx="1010549" cy="476304"/>
                  <a:chOff x="163911" y="1647587"/>
                  <a:chExt cx="989618" cy="476304"/>
                </a:xfrm>
              </p:grpSpPr>
              <p:sp>
                <p:nvSpPr>
                  <p:cNvPr id="21" name="橢圓 2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群組 12"/>
              <p:cNvGrpSpPr/>
              <p:nvPr/>
            </p:nvGrpSpPr>
            <p:grpSpPr>
              <a:xfrm>
                <a:off x="-31084" y="3312563"/>
                <a:ext cx="1133303" cy="895625"/>
                <a:chOff x="-28244" y="3260357"/>
                <a:chExt cx="1133303" cy="895625"/>
              </a:xfrm>
            </p:grpSpPr>
            <p:sp>
              <p:nvSpPr>
                <p:cNvPr id="17"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8"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p:cNvGrpSpPr/>
              <p:nvPr/>
            </p:nvGrpSpPr>
            <p:grpSpPr>
              <a:xfrm>
                <a:off x="-36762" y="4285302"/>
                <a:ext cx="1108068" cy="895625"/>
                <a:chOff x="-36762" y="4285302"/>
                <a:chExt cx="1108068" cy="895625"/>
              </a:xfrm>
            </p:grpSpPr>
            <p:sp>
              <p:nvSpPr>
                <p:cNvPr id="15"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6"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 name="圓角矩形 5"/>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2" name="群組 51"/>
          <p:cNvGrpSpPr/>
          <p:nvPr/>
        </p:nvGrpSpPr>
        <p:grpSpPr>
          <a:xfrm>
            <a:off x="2898955" y="278408"/>
            <a:ext cx="3284640" cy="1997112"/>
            <a:chOff x="2898955" y="278408"/>
            <a:chExt cx="3284640" cy="1997112"/>
          </a:xfrm>
        </p:grpSpPr>
        <p:sp>
          <p:nvSpPr>
            <p:cNvPr id="50" name="矩形 49"/>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51" name="心形 50"/>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心形 53"/>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心形 54"/>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心形 55"/>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3" name="矩形 52"/>
          <p:cNvSpPr/>
          <p:nvPr/>
        </p:nvSpPr>
        <p:spPr>
          <a:xfrm>
            <a:off x="6047119" y="1524004"/>
            <a:ext cx="2197289" cy="56089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a:latin typeface="華康方圓體W7" panose="040B0709000000000000" pitchFamily="81" charset="-120"/>
                <a:ea typeface="華康方圓體W7" panose="040B0709000000000000" pitchFamily="81" charset="-120"/>
                <a:hlinkClick r:id="rId6"/>
              </a:rPr>
              <a:t>慢</a:t>
            </a:r>
            <a:r>
              <a:rPr lang="zh-TW" altLang="en-US" sz="2800" dirty="0" smtClean="0">
                <a:latin typeface="華康方圓體W7" panose="040B0709000000000000" pitchFamily="81" charset="-120"/>
                <a:ea typeface="華康方圓體W7" panose="040B0709000000000000" pitchFamily="81" charset="-120"/>
                <a:hlinkClick r:id="rId6"/>
              </a:rPr>
              <a:t>飛天使篇</a:t>
            </a:r>
            <a:endParaRPr lang="zh-TW" altLang="en-US" sz="2800" dirty="0">
              <a:latin typeface="華康方圓體W7" panose="040B0709000000000000" pitchFamily="81" charset="-120"/>
              <a:ea typeface="華康方圓體W7" panose="040B0709000000000000" pitchFamily="81" charset="-120"/>
            </a:endParaRPr>
          </a:p>
        </p:txBody>
      </p:sp>
      <p:sp>
        <p:nvSpPr>
          <p:cNvPr id="2" name="矩形 1"/>
          <p:cNvSpPr/>
          <p:nvPr/>
        </p:nvSpPr>
        <p:spPr>
          <a:xfrm>
            <a:off x="1670224" y="2996952"/>
            <a:ext cx="2263849" cy="3323987"/>
          </a:xfrm>
          <a:prstGeom prst="rect">
            <a:avLst/>
          </a:prstGeom>
        </p:spPr>
        <p:txBody>
          <a:bodyPr wrap="square">
            <a:spAutoFit/>
          </a:bodyPr>
          <a:lstStyle/>
          <a:p>
            <a:pPr eaLnBrk="1" hangingPunct="1">
              <a:lnSpc>
                <a:spcPct val="150000"/>
              </a:lnSpc>
              <a:defRPr/>
            </a:pPr>
            <a:r>
              <a:rPr kumimoji="0" lang="zh-TW" altLang="en-US" sz="2000" dirty="0" smtClean="0">
                <a:latin typeface="微軟正黑體" pitchFamily="34" charset="-120"/>
                <a:ea typeface="微軟正黑體" pitchFamily="34" charset="-120"/>
                <a:sym typeface="Wingdings 2" pitchFamily="18" charset="2"/>
              </a:rPr>
              <a:t>看到二年級學弟妹正為瑪麗亞慢飛天使募款，小小年紀大大愛心，</a:t>
            </a:r>
            <a:r>
              <a:rPr kumimoji="0" lang="zh-TW" altLang="en-US" sz="2000" dirty="0">
                <a:latin typeface="微軟正黑體" pitchFamily="34" charset="-120"/>
                <a:ea typeface="微軟正黑體" pitchFamily="34" charset="-120"/>
                <a:sym typeface="Wingdings 2" pitchFamily="18" charset="2"/>
              </a:rPr>
              <a:t>我們也捐出鬆餅傳愛基金</a:t>
            </a:r>
            <a:r>
              <a:rPr kumimoji="0" lang="en-US" altLang="zh-TW" sz="2000" dirty="0">
                <a:latin typeface="微軟正黑體" pitchFamily="34" charset="-120"/>
                <a:ea typeface="微軟正黑體" pitchFamily="34" charset="-120"/>
                <a:sym typeface="Wingdings 2" pitchFamily="18" charset="2"/>
              </a:rPr>
              <a:t>660</a:t>
            </a:r>
            <a:r>
              <a:rPr kumimoji="0" lang="zh-TW" altLang="en-US" sz="2000" dirty="0" smtClean="0">
                <a:latin typeface="微軟正黑體" pitchFamily="34" charset="-120"/>
                <a:ea typeface="微軟正黑體" pitchFamily="34" charset="-120"/>
                <a:sym typeface="Wingdings 2" pitchFamily="18" charset="2"/>
              </a:rPr>
              <a:t>元一起響應幫助慢飛天使。</a:t>
            </a:r>
            <a:endParaRPr kumimoji="0" lang="zh-TW" altLang="en-US" sz="2000" dirty="0">
              <a:latin typeface="微軟正黑體" pitchFamily="34" charset="-120"/>
              <a:ea typeface="微軟正黑體" pitchFamily="34" charset="-120"/>
            </a:endParaRPr>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437" t="3654" r="8541" b="9243"/>
          <a:stretch/>
        </p:blipFill>
        <p:spPr bwMode="auto">
          <a:xfrm>
            <a:off x="3934073" y="2743273"/>
            <a:ext cx="4814487" cy="280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a:hlinkClick r:id="rId8"/>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1481" r="31767" b="21355"/>
          <a:stretch/>
        </p:blipFill>
        <p:spPr bwMode="auto">
          <a:xfrm>
            <a:off x="8244408" y="1445557"/>
            <a:ext cx="739117" cy="731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42070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36762" y="1315706"/>
            <a:ext cx="1728442" cy="3956439"/>
            <a:chOff x="-36762" y="1315706"/>
            <a:chExt cx="1728442" cy="3956439"/>
          </a:xfrm>
        </p:grpSpPr>
        <p:grpSp>
          <p:nvGrpSpPr>
            <p:cNvPr id="5" name="群組 4"/>
            <p:cNvGrpSpPr/>
            <p:nvPr/>
          </p:nvGrpSpPr>
          <p:grpSpPr>
            <a:xfrm>
              <a:off x="-36762" y="1358078"/>
              <a:ext cx="1626305" cy="3914067"/>
              <a:chOff x="-36762" y="1358078"/>
              <a:chExt cx="1626305" cy="3914067"/>
            </a:xfrm>
          </p:grpSpPr>
          <p:sp>
            <p:nvSpPr>
              <p:cNvPr id="7" name="文字方塊 6"/>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33923" y="2330816"/>
                <a:ext cx="1108068" cy="904634"/>
                <a:chOff x="-24508" y="2355723"/>
                <a:chExt cx="1108068" cy="904634"/>
              </a:xfrm>
            </p:grpSpPr>
            <p:sp>
              <p:nvSpPr>
                <p:cNvPr id="24"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5"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群組 11"/>
              <p:cNvGrpSpPr/>
              <p:nvPr/>
            </p:nvGrpSpPr>
            <p:grpSpPr>
              <a:xfrm>
                <a:off x="-3009" y="1358078"/>
                <a:ext cx="1108068" cy="895625"/>
                <a:chOff x="0" y="1436391"/>
                <a:chExt cx="1108068" cy="895625"/>
              </a:xfrm>
            </p:grpSpPr>
            <p:sp>
              <p:nvSpPr>
                <p:cNvPr id="19"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0" name="群組 19"/>
                <p:cNvGrpSpPr/>
                <p:nvPr/>
              </p:nvGrpSpPr>
              <p:grpSpPr>
                <a:xfrm>
                  <a:off x="43996" y="1686904"/>
                  <a:ext cx="1010549" cy="476304"/>
                  <a:chOff x="163911" y="1647587"/>
                  <a:chExt cx="989618" cy="476304"/>
                </a:xfrm>
              </p:grpSpPr>
              <p:sp>
                <p:nvSpPr>
                  <p:cNvPr id="21" name="橢圓 2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群組 12"/>
              <p:cNvGrpSpPr/>
              <p:nvPr/>
            </p:nvGrpSpPr>
            <p:grpSpPr>
              <a:xfrm>
                <a:off x="-31084" y="3312563"/>
                <a:ext cx="1133303" cy="895625"/>
                <a:chOff x="-28244" y="3260357"/>
                <a:chExt cx="1133303" cy="895625"/>
              </a:xfrm>
            </p:grpSpPr>
            <p:sp>
              <p:nvSpPr>
                <p:cNvPr id="17"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8"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p:cNvGrpSpPr/>
              <p:nvPr/>
            </p:nvGrpSpPr>
            <p:grpSpPr>
              <a:xfrm>
                <a:off x="-36762" y="4285302"/>
                <a:ext cx="1108068" cy="895625"/>
                <a:chOff x="-36762" y="4285302"/>
                <a:chExt cx="1108068" cy="895625"/>
              </a:xfrm>
            </p:grpSpPr>
            <p:sp>
              <p:nvSpPr>
                <p:cNvPr id="15"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6"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 name="圓角矩形 5"/>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9" name="圖片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2009" y="3959408"/>
            <a:ext cx="4226778" cy="2377563"/>
          </a:xfrm>
          <a:prstGeom prst="rect">
            <a:avLst/>
          </a:prstGeom>
          <a:ln w="38100">
            <a:solidFill>
              <a:schemeClr val="bg1"/>
            </a:solidFill>
          </a:ln>
        </p:spPr>
      </p:pic>
      <p:grpSp>
        <p:nvGrpSpPr>
          <p:cNvPr id="52" name="群組 51"/>
          <p:cNvGrpSpPr/>
          <p:nvPr/>
        </p:nvGrpSpPr>
        <p:grpSpPr>
          <a:xfrm>
            <a:off x="2898955" y="278408"/>
            <a:ext cx="3284640" cy="1997112"/>
            <a:chOff x="2898955" y="278408"/>
            <a:chExt cx="3284640" cy="1997112"/>
          </a:xfrm>
        </p:grpSpPr>
        <p:sp>
          <p:nvSpPr>
            <p:cNvPr id="50" name="矩形 49"/>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51" name="心形 50"/>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心形 53"/>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心形 54"/>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心形 55"/>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8" name="圖片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5467" y="2374676"/>
            <a:ext cx="3911960" cy="2200478"/>
          </a:xfrm>
          <a:prstGeom prst="rect">
            <a:avLst/>
          </a:prstGeom>
          <a:ln w="38100">
            <a:solidFill>
              <a:schemeClr val="bg1"/>
            </a:solidFill>
          </a:ln>
        </p:spPr>
      </p:pic>
      <p:sp>
        <p:nvSpPr>
          <p:cNvPr id="59" name="文字方塊 6"/>
          <p:cNvSpPr txBox="1">
            <a:spLocks noChangeArrowheads="1"/>
          </p:cNvSpPr>
          <p:nvPr/>
        </p:nvSpPr>
        <p:spPr bwMode="auto">
          <a:xfrm>
            <a:off x="6018891" y="2554629"/>
            <a:ext cx="30344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marL="0" indent="0" eaLnBrk="1" hangingPunct="1">
              <a:lnSpc>
                <a:spcPct val="150000"/>
              </a:lnSpc>
              <a:spcBef>
                <a:spcPct val="0"/>
              </a:spcBef>
              <a:buNone/>
              <a:defRPr/>
            </a:pPr>
            <a:r>
              <a:rPr kumimoji="0" lang="zh-TW" altLang="en-US" sz="2000" dirty="0" smtClean="0">
                <a:latin typeface="微軟正黑體" pitchFamily="34" charset="-120"/>
                <a:ea typeface="微軟正黑體" pitchFamily="34" charset="-120"/>
                <a:sym typeface="Wingdings 2" pitchFamily="18" charset="2"/>
              </a:rPr>
              <a:t>老師帶我們去慈濟環保站當小義工。</a:t>
            </a:r>
            <a:endParaRPr kumimoji="0" lang="zh-TW" altLang="en-US" sz="2000" dirty="0" smtClean="0">
              <a:latin typeface="微軟正黑體" pitchFamily="34" charset="-120"/>
              <a:ea typeface="微軟正黑體" pitchFamily="34" charset="-120"/>
            </a:endParaRPr>
          </a:p>
        </p:txBody>
      </p:sp>
      <p:sp>
        <p:nvSpPr>
          <p:cNvPr id="53" name="矩形 52"/>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a:latin typeface="華康方圓體W7" panose="040B0709000000000000" pitchFamily="81" charset="-120"/>
                <a:ea typeface="華康方圓體W7" panose="040B0709000000000000" pitchFamily="81" charset="-120"/>
              </a:rPr>
              <a:t>慈濟篇</a:t>
            </a:r>
          </a:p>
        </p:txBody>
      </p:sp>
      <p:sp>
        <p:nvSpPr>
          <p:cNvPr id="2" name="矩形 1"/>
          <p:cNvSpPr/>
          <p:nvPr/>
        </p:nvSpPr>
        <p:spPr>
          <a:xfrm>
            <a:off x="1655992" y="4575154"/>
            <a:ext cx="3009139" cy="1938992"/>
          </a:xfrm>
          <a:prstGeom prst="rect">
            <a:avLst/>
          </a:prstGeom>
        </p:spPr>
        <p:txBody>
          <a:bodyPr wrap="square">
            <a:spAutoFit/>
          </a:bodyPr>
          <a:lstStyle/>
          <a:p>
            <a:pPr eaLnBrk="1" hangingPunct="1">
              <a:lnSpc>
                <a:spcPct val="150000"/>
              </a:lnSpc>
              <a:defRPr/>
            </a:pPr>
            <a:r>
              <a:rPr kumimoji="0" lang="zh-TW" altLang="en-US" sz="2000" dirty="0">
                <a:latin typeface="微軟正黑體" pitchFamily="34" charset="-120"/>
                <a:ea typeface="微軟正黑體" pitchFamily="34" charset="-120"/>
                <a:sym typeface="Wingdings 2" pitchFamily="18" charset="2"/>
              </a:rPr>
              <a:t>看到好多靠著雙手做資源回收分類的老菩薩們，我們知道世界各個角落都在散發愛的力量。</a:t>
            </a:r>
            <a:endParaRPr kumimoji="0" lang="zh-TW" altLang="en-US" sz="2000" dirty="0">
              <a:latin typeface="微軟正黑體" pitchFamily="34" charset="-120"/>
              <a:ea typeface="微軟正黑體" pitchFamily="34" charset="-120"/>
            </a:endParaRPr>
          </a:p>
        </p:txBody>
      </p:sp>
    </p:spTree>
    <p:extLst>
      <p:ext uri="{BB962C8B-B14F-4D97-AF65-F5344CB8AC3E}">
        <p14:creationId xmlns:p14="http://schemas.microsoft.com/office/powerpoint/2010/main" val="2899764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36762" y="1315706"/>
            <a:ext cx="1728442" cy="3956439"/>
            <a:chOff x="-36762" y="1315706"/>
            <a:chExt cx="1728442" cy="3956439"/>
          </a:xfrm>
        </p:grpSpPr>
        <p:grpSp>
          <p:nvGrpSpPr>
            <p:cNvPr id="5" name="群組 4"/>
            <p:cNvGrpSpPr/>
            <p:nvPr/>
          </p:nvGrpSpPr>
          <p:grpSpPr>
            <a:xfrm>
              <a:off x="-36762" y="1358078"/>
              <a:ext cx="1626305" cy="3914067"/>
              <a:chOff x="-36762" y="1358078"/>
              <a:chExt cx="1626305" cy="3914067"/>
            </a:xfrm>
          </p:grpSpPr>
          <p:sp>
            <p:nvSpPr>
              <p:cNvPr id="7" name="文字方塊 6"/>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33923" y="2330816"/>
                <a:ext cx="1108068" cy="904634"/>
                <a:chOff x="-24508" y="2355723"/>
                <a:chExt cx="1108068" cy="904634"/>
              </a:xfrm>
            </p:grpSpPr>
            <p:sp>
              <p:nvSpPr>
                <p:cNvPr id="24"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5"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群組 11"/>
              <p:cNvGrpSpPr/>
              <p:nvPr/>
            </p:nvGrpSpPr>
            <p:grpSpPr>
              <a:xfrm>
                <a:off x="-3009" y="1358078"/>
                <a:ext cx="1108068" cy="895625"/>
                <a:chOff x="0" y="1436391"/>
                <a:chExt cx="1108068" cy="895625"/>
              </a:xfrm>
            </p:grpSpPr>
            <p:sp>
              <p:nvSpPr>
                <p:cNvPr id="19"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0" name="群組 19"/>
                <p:cNvGrpSpPr/>
                <p:nvPr/>
              </p:nvGrpSpPr>
              <p:grpSpPr>
                <a:xfrm>
                  <a:off x="43996" y="1686904"/>
                  <a:ext cx="1010549" cy="476304"/>
                  <a:chOff x="163911" y="1647587"/>
                  <a:chExt cx="989618" cy="476304"/>
                </a:xfrm>
              </p:grpSpPr>
              <p:sp>
                <p:nvSpPr>
                  <p:cNvPr id="21" name="橢圓 2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群組 12"/>
              <p:cNvGrpSpPr/>
              <p:nvPr/>
            </p:nvGrpSpPr>
            <p:grpSpPr>
              <a:xfrm>
                <a:off x="-31084" y="3312563"/>
                <a:ext cx="1133303" cy="895625"/>
                <a:chOff x="-28244" y="3260357"/>
                <a:chExt cx="1133303" cy="895625"/>
              </a:xfrm>
            </p:grpSpPr>
            <p:sp>
              <p:nvSpPr>
                <p:cNvPr id="17"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8"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p:cNvGrpSpPr/>
              <p:nvPr/>
            </p:nvGrpSpPr>
            <p:grpSpPr>
              <a:xfrm>
                <a:off x="-36762" y="4285302"/>
                <a:ext cx="1108068" cy="895625"/>
                <a:chOff x="-36762" y="4285302"/>
                <a:chExt cx="1108068" cy="895625"/>
              </a:xfrm>
            </p:grpSpPr>
            <p:sp>
              <p:nvSpPr>
                <p:cNvPr id="15"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6"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 name="圓角矩形 5"/>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2" name="群組 51"/>
          <p:cNvGrpSpPr/>
          <p:nvPr/>
        </p:nvGrpSpPr>
        <p:grpSpPr>
          <a:xfrm>
            <a:off x="2898955" y="278408"/>
            <a:ext cx="3284640" cy="1997112"/>
            <a:chOff x="2898955" y="278408"/>
            <a:chExt cx="3284640" cy="1997112"/>
          </a:xfrm>
        </p:grpSpPr>
        <p:sp>
          <p:nvSpPr>
            <p:cNvPr id="50" name="矩形 49"/>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51" name="心形 50"/>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心形 53"/>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心形 54"/>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心形 55"/>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8787" y="2217400"/>
            <a:ext cx="3809250" cy="2142703"/>
          </a:xfrm>
          <a:prstGeom prst="rect">
            <a:avLst/>
          </a:prstGeom>
          <a:solidFill>
            <a:schemeClr val="bg1"/>
          </a:solidFill>
          <a:ln w="38100">
            <a:solidFill>
              <a:schemeClr val="bg1"/>
            </a:solidFill>
          </a:ln>
        </p:spPr>
      </p:pic>
      <p:pic>
        <p:nvPicPr>
          <p:cNvPr id="2" name="圖片 1"/>
          <p:cNvPicPr>
            <a:picLocks noChangeAspect="1"/>
          </p:cNvPicPr>
          <p:nvPr/>
        </p:nvPicPr>
        <p:blipFill rotWithShape="1">
          <a:blip r:embed="rId7" cstate="print">
            <a:extLst>
              <a:ext uri="{28A0092B-C50C-407E-A947-70E740481C1C}">
                <a14:useLocalDpi xmlns:a14="http://schemas.microsoft.com/office/drawing/2010/main" val="0"/>
              </a:ext>
            </a:extLst>
          </a:blip>
          <a:srcRect r="4284"/>
          <a:stretch/>
        </p:blipFill>
        <p:spPr>
          <a:xfrm>
            <a:off x="4853343" y="3899594"/>
            <a:ext cx="4249267" cy="2497191"/>
          </a:xfrm>
          <a:prstGeom prst="rect">
            <a:avLst/>
          </a:prstGeom>
          <a:solidFill>
            <a:schemeClr val="bg1"/>
          </a:solidFill>
          <a:ln w="38100">
            <a:solidFill>
              <a:schemeClr val="bg1"/>
            </a:solidFill>
          </a:ln>
        </p:spPr>
      </p:pic>
      <p:sp>
        <p:nvSpPr>
          <p:cNvPr id="36" name="文字方塊 6"/>
          <p:cNvSpPr txBox="1">
            <a:spLocks noChangeArrowheads="1"/>
          </p:cNvSpPr>
          <p:nvPr/>
        </p:nvSpPr>
        <p:spPr bwMode="auto">
          <a:xfrm>
            <a:off x="1807857" y="4412013"/>
            <a:ext cx="274554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marL="0" indent="0" eaLnBrk="1" hangingPunct="1">
              <a:lnSpc>
                <a:spcPct val="150000"/>
              </a:lnSpc>
              <a:spcBef>
                <a:spcPct val="0"/>
              </a:spcBef>
              <a:buNone/>
              <a:defRPr/>
            </a:pPr>
            <a:r>
              <a:rPr kumimoji="0" lang="zh-TW" altLang="en-US" sz="2000" dirty="0" smtClean="0">
                <a:latin typeface="微軟正黑體" pitchFamily="34" charset="-120"/>
                <a:ea typeface="微軟正黑體" pitchFamily="34" charset="-120"/>
                <a:sym typeface="Wingdings 2" pitchFamily="18" charset="2"/>
              </a:rPr>
              <a:t>小小義工隊出發</a:t>
            </a:r>
            <a:r>
              <a:rPr kumimoji="0" lang="en-US" altLang="zh-TW" sz="2000" dirty="0" smtClean="0">
                <a:latin typeface="微軟正黑體" pitchFamily="34" charset="-120"/>
                <a:ea typeface="微軟正黑體" pitchFamily="34" charset="-120"/>
                <a:sym typeface="Wingdings 2" pitchFamily="18" charset="2"/>
              </a:rPr>
              <a:t>!</a:t>
            </a:r>
            <a:endParaRPr kumimoji="0" lang="en-US" altLang="zh-TW" sz="2000" dirty="0">
              <a:latin typeface="微軟正黑體" pitchFamily="34" charset="-120"/>
              <a:ea typeface="微軟正黑體" pitchFamily="34" charset="-120"/>
              <a:sym typeface="Wingdings 2" pitchFamily="18" charset="2"/>
            </a:endParaRPr>
          </a:p>
          <a:p>
            <a:pPr marL="0" indent="0" eaLnBrk="1" hangingPunct="1">
              <a:lnSpc>
                <a:spcPct val="150000"/>
              </a:lnSpc>
              <a:spcBef>
                <a:spcPct val="0"/>
              </a:spcBef>
              <a:buNone/>
              <a:defRPr/>
            </a:pPr>
            <a:r>
              <a:rPr kumimoji="0" lang="zh-TW" altLang="en-US" sz="2000" dirty="0" smtClean="0">
                <a:latin typeface="微軟正黑體" pitchFamily="34" charset="-120"/>
                <a:ea typeface="微軟正黑體" pitchFamily="34" charset="-120"/>
                <a:sym typeface="Wingdings 2" pitchFamily="18" charset="2"/>
              </a:rPr>
              <a:t>做愛心不落人後，我們也迫不急待投入做愛心回收的行列</a:t>
            </a:r>
            <a:r>
              <a:rPr kumimoji="0" lang="en-US" altLang="zh-TW" sz="2000" dirty="0" smtClean="0">
                <a:latin typeface="微軟正黑體" pitchFamily="34" charset="-120"/>
                <a:ea typeface="微軟正黑體" pitchFamily="34" charset="-120"/>
                <a:sym typeface="Wingdings 2" pitchFamily="18" charset="2"/>
              </a:rPr>
              <a:t>!</a:t>
            </a:r>
            <a:endParaRPr kumimoji="0" lang="zh-TW" altLang="en-US" sz="2000" dirty="0" smtClean="0">
              <a:latin typeface="微軟正黑體" pitchFamily="34" charset="-120"/>
              <a:ea typeface="微軟正黑體" pitchFamily="34" charset="-120"/>
            </a:endParaRPr>
          </a:p>
        </p:txBody>
      </p:sp>
      <p:sp>
        <p:nvSpPr>
          <p:cNvPr id="33" name="矩形 32"/>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a:latin typeface="華康方圓體W7" panose="040B0709000000000000" pitchFamily="81" charset="-120"/>
                <a:ea typeface="華康方圓體W7" panose="040B0709000000000000" pitchFamily="81" charset="-120"/>
              </a:rPr>
              <a:t>慈濟篇</a:t>
            </a:r>
          </a:p>
        </p:txBody>
      </p:sp>
    </p:spTree>
    <p:extLst>
      <p:ext uri="{BB962C8B-B14F-4D97-AF65-F5344CB8AC3E}">
        <p14:creationId xmlns:p14="http://schemas.microsoft.com/office/powerpoint/2010/main" val="25739852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36762" y="1315706"/>
            <a:ext cx="1728442" cy="3956439"/>
            <a:chOff x="-36762" y="1315706"/>
            <a:chExt cx="1728442" cy="3956439"/>
          </a:xfrm>
        </p:grpSpPr>
        <p:grpSp>
          <p:nvGrpSpPr>
            <p:cNvPr id="5" name="群組 4"/>
            <p:cNvGrpSpPr/>
            <p:nvPr/>
          </p:nvGrpSpPr>
          <p:grpSpPr>
            <a:xfrm>
              <a:off x="-36762" y="1358078"/>
              <a:ext cx="1626305" cy="3914067"/>
              <a:chOff x="-36762" y="1358078"/>
              <a:chExt cx="1626305" cy="3914067"/>
            </a:xfrm>
          </p:grpSpPr>
          <p:sp>
            <p:nvSpPr>
              <p:cNvPr id="7" name="文字方塊 6"/>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33923" y="2330816"/>
                <a:ext cx="1108068" cy="904634"/>
                <a:chOff x="-24508" y="2355723"/>
                <a:chExt cx="1108068" cy="904634"/>
              </a:xfrm>
            </p:grpSpPr>
            <p:sp>
              <p:nvSpPr>
                <p:cNvPr id="24"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5"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群組 11"/>
              <p:cNvGrpSpPr/>
              <p:nvPr/>
            </p:nvGrpSpPr>
            <p:grpSpPr>
              <a:xfrm>
                <a:off x="-3009" y="1358078"/>
                <a:ext cx="1108068" cy="895625"/>
                <a:chOff x="0" y="1436391"/>
                <a:chExt cx="1108068" cy="895625"/>
              </a:xfrm>
            </p:grpSpPr>
            <p:sp>
              <p:nvSpPr>
                <p:cNvPr id="19"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0" name="群組 19"/>
                <p:cNvGrpSpPr/>
                <p:nvPr/>
              </p:nvGrpSpPr>
              <p:grpSpPr>
                <a:xfrm>
                  <a:off x="43996" y="1686904"/>
                  <a:ext cx="1010549" cy="476304"/>
                  <a:chOff x="163911" y="1647587"/>
                  <a:chExt cx="989618" cy="476304"/>
                </a:xfrm>
              </p:grpSpPr>
              <p:sp>
                <p:nvSpPr>
                  <p:cNvPr id="21" name="橢圓 2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群組 12"/>
              <p:cNvGrpSpPr/>
              <p:nvPr/>
            </p:nvGrpSpPr>
            <p:grpSpPr>
              <a:xfrm>
                <a:off x="-31084" y="3312563"/>
                <a:ext cx="1133303" cy="895625"/>
                <a:chOff x="-28244" y="3260357"/>
                <a:chExt cx="1133303" cy="895625"/>
              </a:xfrm>
            </p:grpSpPr>
            <p:sp>
              <p:nvSpPr>
                <p:cNvPr id="17"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8"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p:cNvGrpSpPr/>
              <p:nvPr/>
            </p:nvGrpSpPr>
            <p:grpSpPr>
              <a:xfrm>
                <a:off x="-36762" y="4285302"/>
                <a:ext cx="1108068" cy="895625"/>
                <a:chOff x="-36762" y="4285302"/>
                <a:chExt cx="1108068" cy="895625"/>
              </a:xfrm>
            </p:grpSpPr>
            <p:sp>
              <p:nvSpPr>
                <p:cNvPr id="15"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6"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 name="圓角矩形 5"/>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2" name="群組 51"/>
          <p:cNvGrpSpPr/>
          <p:nvPr/>
        </p:nvGrpSpPr>
        <p:grpSpPr>
          <a:xfrm>
            <a:off x="2898955" y="278408"/>
            <a:ext cx="3284640" cy="1997112"/>
            <a:chOff x="2898955" y="278408"/>
            <a:chExt cx="3284640" cy="1997112"/>
          </a:xfrm>
        </p:grpSpPr>
        <p:sp>
          <p:nvSpPr>
            <p:cNvPr id="50" name="矩形 49"/>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51" name="心形 50"/>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心形 53"/>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心形 54"/>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心形 55"/>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6" name="文字方塊 6"/>
          <p:cNvSpPr txBox="1">
            <a:spLocks noChangeArrowheads="1"/>
          </p:cNvSpPr>
          <p:nvPr/>
        </p:nvSpPr>
        <p:spPr bwMode="auto">
          <a:xfrm>
            <a:off x="2255168" y="4807510"/>
            <a:ext cx="257877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marL="0" indent="0" eaLnBrk="1" hangingPunct="1">
              <a:lnSpc>
                <a:spcPct val="150000"/>
              </a:lnSpc>
              <a:spcBef>
                <a:spcPct val="0"/>
              </a:spcBef>
              <a:buNone/>
              <a:defRPr/>
            </a:pPr>
            <a:r>
              <a:rPr kumimoji="0" lang="zh-TW" altLang="en-US" sz="2000" dirty="0">
                <a:latin typeface="微軟正黑體" pitchFamily="34" charset="-120"/>
                <a:ea typeface="微軟正黑體" pitchFamily="34" charset="-120"/>
              </a:rPr>
              <a:t>不只這樣，我們還繼續發揮鬆餅傳愛的</a:t>
            </a:r>
            <a:r>
              <a:rPr kumimoji="0" lang="zh-TW" altLang="en-US" sz="2000" dirty="0" smtClean="0">
                <a:latin typeface="微軟正黑體" pitchFamily="34" charset="-120"/>
                <a:ea typeface="微軟正黑體" pitchFamily="34" charset="-120"/>
              </a:rPr>
              <a:t>力量，繼續</a:t>
            </a:r>
            <a:r>
              <a:rPr kumimoji="0" lang="en-US" altLang="zh-TW" sz="2000" dirty="0" smtClean="0">
                <a:latin typeface="微軟正黑體" pitchFamily="34" charset="-120"/>
                <a:ea typeface="微軟正黑體" pitchFamily="34" charset="-120"/>
              </a:rPr>
              <a:t>FUN</a:t>
            </a:r>
            <a:r>
              <a:rPr kumimoji="0" lang="zh-TW" altLang="en-US" sz="2000" dirty="0" smtClean="0">
                <a:latin typeface="微軟正黑體" pitchFamily="34" charset="-120"/>
                <a:ea typeface="微軟正黑體" pitchFamily="34" charset="-120"/>
              </a:rPr>
              <a:t>送奇蹟</a:t>
            </a:r>
            <a:r>
              <a:rPr kumimoji="0" lang="en-US" altLang="zh-TW" sz="2000" dirty="0" smtClean="0">
                <a:latin typeface="微軟正黑體" pitchFamily="34" charset="-120"/>
                <a:ea typeface="微軟正黑體" pitchFamily="34" charset="-120"/>
              </a:rPr>
              <a:t>!</a:t>
            </a:r>
            <a:endParaRPr kumimoji="0" lang="zh-TW" altLang="en-US" sz="2000" dirty="0" smtClean="0">
              <a:latin typeface="微軟正黑體" pitchFamily="34" charset="-120"/>
              <a:ea typeface="微軟正黑體" pitchFamily="34" charset="-120"/>
            </a:endParaRPr>
          </a:p>
        </p:txBody>
      </p:sp>
      <p:pic>
        <p:nvPicPr>
          <p:cNvPr id="26" name="圖片 25"/>
          <p:cNvPicPr>
            <a:picLocks noChangeAspect="1"/>
          </p:cNvPicPr>
          <p:nvPr/>
        </p:nvPicPr>
        <p:blipFill rotWithShape="1">
          <a:blip r:embed="rId6" cstate="print">
            <a:extLst>
              <a:ext uri="{28A0092B-C50C-407E-A947-70E740481C1C}">
                <a14:useLocalDpi xmlns:a14="http://schemas.microsoft.com/office/drawing/2010/main" val="0"/>
              </a:ext>
            </a:extLst>
          </a:blip>
          <a:srcRect l="6196" r="11200"/>
          <a:stretch/>
        </p:blipFill>
        <p:spPr>
          <a:xfrm>
            <a:off x="2290354" y="2491386"/>
            <a:ext cx="3181880" cy="2166705"/>
          </a:xfrm>
          <a:prstGeom prst="rect">
            <a:avLst/>
          </a:prstGeom>
          <a:ln w="28575">
            <a:solidFill>
              <a:schemeClr val="bg1"/>
            </a:solidFill>
          </a:ln>
        </p:spPr>
      </p:pic>
      <p:pic>
        <p:nvPicPr>
          <p:cNvPr id="27" name="圖片 26"/>
          <p:cNvPicPr>
            <a:picLocks noChangeAspect="1"/>
          </p:cNvPicPr>
          <p:nvPr/>
        </p:nvPicPr>
        <p:blipFill rotWithShape="1">
          <a:blip r:embed="rId7" cstate="print">
            <a:extLst>
              <a:ext uri="{28A0092B-C50C-407E-A947-70E740481C1C}">
                <a14:useLocalDpi xmlns:a14="http://schemas.microsoft.com/office/drawing/2010/main" val="0"/>
              </a:ext>
            </a:extLst>
          </a:blip>
          <a:srcRect l="14878"/>
          <a:stretch/>
        </p:blipFill>
        <p:spPr>
          <a:xfrm>
            <a:off x="4859991" y="3875693"/>
            <a:ext cx="3851295" cy="2544994"/>
          </a:xfrm>
          <a:prstGeom prst="rect">
            <a:avLst/>
          </a:prstGeom>
          <a:ln w="28575">
            <a:solidFill>
              <a:schemeClr val="bg1"/>
            </a:solidFill>
          </a:ln>
        </p:spPr>
      </p:pic>
      <p:sp>
        <p:nvSpPr>
          <p:cNvPr id="39" name="橢圓形圖說文字 38"/>
          <p:cNvSpPr/>
          <p:nvPr/>
        </p:nvSpPr>
        <p:spPr>
          <a:xfrm>
            <a:off x="5635068" y="2446132"/>
            <a:ext cx="2105283" cy="729927"/>
          </a:xfrm>
          <a:prstGeom prst="wedgeEllipseCallout">
            <a:avLst>
              <a:gd name="adj1" fmla="val -80363"/>
              <a:gd name="adj2" fmla="val 28734"/>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40" name="文字方塊 1"/>
          <p:cNvSpPr txBox="1">
            <a:spLocks noChangeArrowheads="1"/>
          </p:cNvSpPr>
          <p:nvPr/>
        </p:nvSpPr>
        <p:spPr bwMode="auto">
          <a:xfrm>
            <a:off x="5920773" y="2491386"/>
            <a:ext cx="16626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dirty="0" smtClean="0">
                <a:latin typeface="+mj-ea"/>
                <a:ea typeface="+mj-ea"/>
              </a:rPr>
              <a:t>“</a:t>
            </a:r>
            <a:r>
              <a:rPr lang="zh-TW" altLang="en-US" sz="1800" b="1" dirty="0" smtClean="0">
                <a:latin typeface="+mj-ea"/>
                <a:ea typeface="+mj-ea"/>
              </a:rPr>
              <a:t>鬆</a:t>
            </a:r>
            <a:r>
              <a:rPr lang="zh-TW" altLang="en-US" sz="1800" b="1" dirty="0">
                <a:latin typeface="+mj-ea"/>
                <a:ea typeface="+mj-ea"/>
              </a:rPr>
              <a:t>餅</a:t>
            </a:r>
            <a:r>
              <a:rPr lang="zh-TW" altLang="en-US" sz="1800" b="1" dirty="0" smtClean="0">
                <a:latin typeface="+mj-ea"/>
                <a:ea typeface="+mj-ea"/>
              </a:rPr>
              <a:t>軍團</a:t>
            </a:r>
            <a:r>
              <a:rPr lang="en-US" altLang="zh-TW" sz="1800" b="1" dirty="0" smtClean="0">
                <a:latin typeface="+mj-ea"/>
                <a:ea typeface="+mj-ea"/>
              </a:rPr>
              <a:t>”  </a:t>
            </a:r>
          </a:p>
          <a:p>
            <a:pPr>
              <a:spcBef>
                <a:spcPct val="0"/>
              </a:spcBef>
              <a:buFontTx/>
              <a:buNone/>
            </a:pPr>
            <a:r>
              <a:rPr lang="en-US" altLang="zh-TW" sz="1800" b="1" dirty="0">
                <a:latin typeface="+mj-ea"/>
                <a:ea typeface="+mj-ea"/>
              </a:rPr>
              <a:t> </a:t>
            </a:r>
            <a:r>
              <a:rPr lang="en-US" altLang="zh-TW" sz="1800" b="1" dirty="0" smtClean="0">
                <a:latin typeface="+mj-ea"/>
                <a:ea typeface="+mj-ea"/>
              </a:rPr>
              <a:t>   </a:t>
            </a:r>
            <a:r>
              <a:rPr lang="zh-TW" altLang="en-US" sz="1800" b="1" dirty="0" smtClean="0">
                <a:latin typeface="+mj-ea"/>
                <a:ea typeface="+mj-ea"/>
              </a:rPr>
              <a:t>我們來了</a:t>
            </a:r>
            <a:r>
              <a:rPr lang="en-US" altLang="zh-TW" sz="1800" b="1" dirty="0" smtClean="0">
                <a:latin typeface="+mj-ea"/>
                <a:ea typeface="+mj-ea"/>
              </a:rPr>
              <a:t>…</a:t>
            </a:r>
            <a:endParaRPr lang="zh-TW" altLang="en-US" sz="1800" b="1" dirty="0">
              <a:latin typeface="+mj-ea"/>
              <a:ea typeface="+mj-ea"/>
            </a:endParaRPr>
          </a:p>
        </p:txBody>
      </p:sp>
      <p:sp>
        <p:nvSpPr>
          <p:cNvPr id="35" name="矩形 34"/>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a:latin typeface="華康方圓體W7" panose="040B0709000000000000" pitchFamily="81" charset="-120"/>
                <a:ea typeface="華康方圓體W7" panose="040B0709000000000000" pitchFamily="81" charset="-120"/>
              </a:rPr>
              <a:t>慈濟篇</a:t>
            </a:r>
          </a:p>
        </p:txBody>
      </p:sp>
    </p:spTree>
    <p:extLst>
      <p:ext uri="{BB962C8B-B14F-4D97-AF65-F5344CB8AC3E}">
        <p14:creationId xmlns:p14="http://schemas.microsoft.com/office/powerpoint/2010/main" val="4031551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187624" y="3603832"/>
            <a:ext cx="1846518" cy="769441"/>
          </a:xfrm>
          <a:prstGeom prst="rect">
            <a:avLst/>
          </a:prstGeom>
          <a:noFill/>
        </p:spPr>
        <p:txBody>
          <a:bodyPr wrap="square" rtlCol="0">
            <a:spAutoFit/>
          </a:bodyPr>
          <a:lstStyle/>
          <a:p>
            <a:r>
              <a:rPr lang="zh-TW" altLang="en-US" sz="3200" b="1" dirty="0" smtClean="0">
                <a:solidFill>
                  <a:srgbClr val="FFC000"/>
                </a:solidFill>
                <a:latin typeface="微軟正黑體" panose="020B0604030504040204" pitchFamily="34" charset="-120"/>
                <a:ea typeface="微軟正黑體" panose="020B0604030504040204" pitchFamily="34" charset="-120"/>
              </a:rPr>
              <a:t>希</a:t>
            </a:r>
            <a:r>
              <a:rPr lang="zh-TW" altLang="en-US" sz="3600" b="1" dirty="0" smtClean="0">
                <a:solidFill>
                  <a:srgbClr val="FFC000"/>
                </a:solidFill>
                <a:latin typeface="微軟正黑體" panose="020B0604030504040204" pitchFamily="34" charset="-120"/>
                <a:ea typeface="微軟正黑體" panose="020B0604030504040204" pitchFamily="34" charset="-120"/>
              </a:rPr>
              <a:t>望</a:t>
            </a:r>
            <a:r>
              <a:rPr lang="zh-TW" altLang="en-US" sz="4400" b="1" dirty="0" smtClean="0">
                <a:solidFill>
                  <a:srgbClr val="00B0F0"/>
                </a:solidFill>
                <a:latin typeface="微軟正黑體" panose="020B0604030504040204" pitchFamily="34" charset="-120"/>
                <a:ea typeface="微軟正黑體" panose="020B0604030504040204" pitchFamily="34" charset="-120"/>
              </a:rPr>
              <a:t>力</a:t>
            </a:r>
            <a:endParaRPr lang="zh-TW" altLang="en-US" sz="2800" b="1" dirty="0">
              <a:solidFill>
                <a:srgbClr val="00B0F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3413018" y="2717040"/>
            <a:ext cx="4499950" cy="923330"/>
          </a:xfrm>
          <a:prstGeom prst="rect">
            <a:avLst/>
          </a:prstGeom>
          <a:noFill/>
          <a:ln>
            <a:solidFill>
              <a:schemeClr val="bg1">
                <a:lumMod val="85000"/>
              </a:schemeClr>
            </a:solidFill>
          </a:ln>
        </p:spPr>
        <p:txBody>
          <a:bodyPr wrap="none" rtlCol="0">
            <a:spAutoFit/>
          </a:bodyPr>
          <a:lstStyle/>
          <a:p>
            <a:r>
              <a:rPr lang="zh-TW" altLang="en-US" sz="3600" b="1" dirty="0">
                <a:solidFill>
                  <a:srgbClr val="00B0F0"/>
                </a:solidFill>
                <a:latin typeface="微軟正黑體" panose="020B0604030504040204" pitchFamily="34" charset="-120"/>
                <a:ea typeface="微軟正黑體" panose="020B0604030504040204" pitchFamily="34" charset="-120"/>
              </a:rPr>
              <a:t>評分一 </a:t>
            </a:r>
            <a:r>
              <a:rPr lang="zh-TW" altLang="en-US" sz="3600" b="1" dirty="0" smtClean="0">
                <a:solidFill>
                  <a:srgbClr val="00B0F0"/>
                </a:solidFill>
                <a:latin typeface="微軟正黑體" panose="020B0604030504040204" pitchFamily="34" charset="-120"/>
                <a:ea typeface="微軟正黑體" panose="020B0604030504040204" pitchFamily="34" charset="-120"/>
              </a:rPr>
              <a:t>：</a:t>
            </a:r>
            <a:r>
              <a:rPr lang="zh-TW" altLang="en-US" sz="3600" b="1" dirty="0" smtClean="0">
                <a:solidFill>
                  <a:schemeClr val="bg1">
                    <a:lumMod val="50000"/>
                  </a:schemeClr>
                </a:solidFill>
                <a:latin typeface="微軟正黑體" panose="020B0604030504040204" pitchFamily="34" charset="-120"/>
                <a:ea typeface="微軟正黑體" panose="020B0604030504040204" pitchFamily="34" charset="-120"/>
              </a:rPr>
              <a:t>自主性</a:t>
            </a:r>
            <a:r>
              <a:rPr lang="en-US" altLang="zh-TW" sz="3600" b="1" dirty="0" smtClean="0">
                <a:solidFill>
                  <a:srgbClr val="FF3300"/>
                </a:solidFill>
                <a:latin typeface="微軟正黑體" panose="020B0604030504040204" pitchFamily="34" charset="-120"/>
                <a:ea typeface="微軟正黑體" panose="020B0604030504040204" pitchFamily="34" charset="-120"/>
              </a:rPr>
              <a:t>40%</a:t>
            </a:r>
          </a:p>
          <a:p>
            <a:pPr algn="ctr"/>
            <a:r>
              <a:rPr lang="zh-TW" altLang="zh-TW" dirty="0" smtClean="0"/>
              <a:t>小</a:t>
            </a:r>
            <a:r>
              <a:rPr lang="zh-TW" altLang="en-US" dirty="0" smtClean="0"/>
              <a:t>  </a:t>
            </a:r>
            <a:r>
              <a:rPr lang="zh-TW" altLang="zh-TW" dirty="0" smtClean="0"/>
              <a:t>小</a:t>
            </a:r>
            <a:r>
              <a:rPr lang="zh-TW" altLang="en-US" dirty="0" smtClean="0"/>
              <a:t>  </a:t>
            </a:r>
            <a:r>
              <a:rPr lang="zh-TW" altLang="zh-TW" dirty="0" smtClean="0"/>
              <a:t>年</a:t>
            </a:r>
            <a:r>
              <a:rPr lang="zh-TW" altLang="en-US" dirty="0" smtClean="0"/>
              <a:t>  </a:t>
            </a:r>
            <a:r>
              <a:rPr lang="zh-TW" altLang="zh-TW" dirty="0" smtClean="0"/>
              <a:t>紀</a:t>
            </a:r>
            <a:r>
              <a:rPr lang="zh-TW" altLang="en-US" dirty="0" smtClean="0"/>
              <a:t>  </a:t>
            </a:r>
            <a:r>
              <a:rPr lang="zh-TW" altLang="zh-TW" dirty="0" smtClean="0"/>
              <a:t>，</a:t>
            </a:r>
            <a:r>
              <a:rPr lang="zh-TW" altLang="en-US" dirty="0" smtClean="0"/>
              <a:t>  </a:t>
            </a:r>
            <a:r>
              <a:rPr lang="zh-TW" altLang="zh-TW" dirty="0" smtClean="0"/>
              <a:t>改</a:t>
            </a:r>
            <a:r>
              <a:rPr lang="zh-TW" altLang="en-US" dirty="0" smtClean="0"/>
              <a:t>  </a:t>
            </a:r>
            <a:r>
              <a:rPr lang="zh-TW" altLang="zh-TW" dirty="0" smtClean="0"/>
              <a:t>變</a:t>
            </a:r>
            <a:r>
              <a:rPr lang="zh-TW" altLang="en-US" dirty="0" smtClean="0"/>
              <a:t>  </a:t>
            </a:r>
            <a:r>
              <a:rPr lang="zh-TW" altLang="zh-TW" dirty="0" smtClean="0"/>
              <a:t>世</a:t>
            </a:r>
            <a:r>
              <a:rPr lang="zh-TW" altLang="en-US" dirty="0" smtClean="0"/>
              <a:t>  </a:t>
            </a:r>
            <a:r>
              <a:rPr lang="zh-TW" altLang="zh-TW" dirty="0" smtClean="0"/>
              <a:t>界</a:t>
            </a:r>
            <a:r>
              <a:rPr lang="zh-TW" altLang="en-US" dirty="0" smtClean="0"/>
              <a:t>  </a:t>
            </a:r>
            <a:r>
              <a:rPr lang="zh-TW" altLang="zh-TW" dirty="0" smtClean="0"/>
              <a:t>。</a:t>
            </a:r>
            <a:endParaRPr lang="zh-TW" altLang="zh-TW" dirty="0"/>
          </a:p>
        </p:txBody>
      </p:sp>
      <p:pic>
        <p:nvPicPr>
          <p:cNvPr id="6" name="Picture 2" descr="C:\Users\user\AppData\Local\Microsoft\Windows\Temporary Internet Files\Content.IE5\L3Y1CV56\cartoon-eyes-1391699874Ip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952" y="2476580"/>
            <a:ext cx="2342097" cy="1127252"/>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3413018" y="3746212"/>
            <a:ext cx="4801314" cy="738664"/>
          </a:xfrm>
          <a:prstGeom prst="rect">
            <a:avLst/>
          </a:prstGeom>
          <a:noFill/>
        </p:spPr>
        <p:txBody>
          <a:bodyPr wrap="square" rtlCol="0">
            <a:spAutoFit/>
          </a:bodyPr>
          <a:lstStyle/>
          <a:p>
            <a:pPr>
              <a:lnSpc>
                <a:spcPct val="150000"/>
              </a:lnSpc>
            </a:pPr>
            <a:r>
              <a:rPr lang="zh-TW" altLang="zh-TW" sz="1400" dirty="0" smtClean="0"/>
              <a:t>能否讓孩子</a:t>
            </a:r>
            <a:r>
              <a:rPr lang="zh-TW" altLang="zh-TW" sz="1400" b="1" dirty="0" smtClean="0"/>
              <a:t>主動發現問題</a:t>
            </a:r>
            <a:r>
              <a:rPr lang="zh-TW" altLang="zh-TW" sz="1400" dirty="0" smtClean="0"/>
              <a:t>，關懷周遭環境，透過團隊討論讓孩子反思、學習成長，主動規劃公益行動，改變世界。</a:t>
            </a:r>
            <a:endParaRPr lang="zh-TW" altLang="en-US" sz="1400" dirty="0"/>
          </a:p>
        </p:txBody>
      </p:sp>
      <p:sp>
        <p:nvSpPr>
          <p:cNvPr id="2" name="矩形 1"/>
          <p:cNvSpPr/>
          <p:nvPr/>
        </p:nvSpPr>
        <p:spPr>
          <a:xfrm>
            <a:off x="1431776" y="4653136"/>
            <a:ext cx="7200800" cy="1754326"/>
          </a:xfrm>
          <a:prstGeom prst="rect">
            <a:avLst/>
          </a:prstGeom>
        </p:spPr>
        <p:txBody>
          <a:bodyPr wrap="square">
            <a:spAutoFit/>
          </a:bodyPr>
          <a:lstStyle/>
          <a:p>
            <a:r>
              <a:rPr lang="zh-TW" altLang="en-US" dirty="0">
                <a:solidFill>
                  <a:srgbClr val="4F81BD"/>
                </a:solidFill>
                <a:latin typeface="+mj-ea"/>
                <a:ea typeface="+mj-ea"/>
              </a:rPr>
              <a:t>孩子從一場做鬆餅的活動中，興起了想要幫助令老師頭痛的隔壁班同學及鼓勵學弟妹們的發想；以及想以「鬆</a:t>
            </a:r>
            <a:r>
              <a:rPr lang="zh-TW" altLang="en-US" dirty="0" smtClean="0">
                <a:solidFill>
                  <a:srgbClr val="4F81BD"/>
                </a:solidFill>
                <a:latin typeface="+mj-ea"/>
                <a:ea typeface="+mj-ea"/>
              </a:rPr>
              <a:t>餅卷</a:t>
            </a:r>
            <a:r>
              <a:rPr lang="zh-TW" altLang="en-US" dirty="0">
                <a:solidFill>
                  <a:srgbClr val="4F81BD"/>
                </a:solidFill>
                <a:latin typeface="+mj-ea"/>
                <a:ea typeface="+mj-ea"/>
              </a:rPr>
              <a:t>」送給老師們當作鼓勵學生的獎勵品來感念師恩；進一步幫助輔導室的獎勵制度再升級，讓榮譽卡集滿</a:t>
            </a:r>
            <a:r>
              <a:rPr lang="en-US" altLang="zh-TW" dirty="0">
                <a:solidFill>
                  <a:srgbClr val="4F81BD"/>
                </a:solidFill>
                <a:latin typeface="+mj-ea"/>
                <a:ea typeface="+mj-ea"/>
              </a:rPr>
              <a:t>15</a:t>
            </a:r>
            <a:r>
              <a:rPr lang="zh-TW" altLang="en-US" dirty="0">
                <a:solidFill>
                  <a:srgbClr val="4F81BD"/>
                </a:solidFill>
                <a:latin typeface="+mj-ea"/>
                <a:ea typeface="+mj-ea"/>
              </a:rPr>
              <a:t>分</a:t>
            </a:r>
            <a:r>
              <a:rPr lang="zh-TW" altLang="en-US" dirty="0" smtClean="0">
                <a:solidFill>
                  <a:srgbClr val="4F81BD"/>
                </a:solidFill>
                <a:latin typeface="+mj-ea"/>
                <a:ea typeface="+mj-ea"/>
              </a:rPr>
              <a:t>的小朋友</a:t>
            </a:r>
            <a:r>
              <a:rPr lang="zh-TW" altLang="en-US" dirty="0">
                <a:solidFill>
                  <a:srgbClr val="4F81BD"/>
                </a:solidFill>
                <a:latin typeface="+mj-ea"/>
                <a:ea typeface="+mj-ea"/>
              </a:rPr>
              <a:t>都可以享用到療癒的鬆餅，甚至提供輔導室榮譽卡基金，提升學生的品德力；還希望能將愛心擴大到</a:t>
            </a:r>
            <a:r>
              <a:rPr lang="zh-TW" altLang="en-US" dirty="0" smtClean="0">
                <a:solidFill>
                  <a:srgbClr val="4F81BD"/>
                </a:solidFill>
                <a:latin typeface="+mj-ea"/>
                <a:ea typeface="+mj-ea"/>
              </a:rPr>
              <a:t>各個角落</a:t>
            </a:r>
            <a:r>
              <a:rPr lang="zh-TW" altLang="en-US" dirty="0">
                <a:solidFill>
                  <a:srgbClr val="4F81BD"/>
                </a:solidFill>
                <a:latin typeface="+mj-ea"/>
                <a:ea typeface="+mj-ea"/>
              </a:rPr>
              <a:t>，藉著鬆餅傳愛的力量，將溫暖帶入大家的心中。</a:t>
            </a:r>
          </a:p>
        </p:txBody>
      </p:sp>
    </p:spTree>
    <p:extLst>
      <p:ext uri="{BB962C8B-B14F-4D97-AF65-F5344CB8AC3E}">
        <p14:creationId xmlns:p14="http://schemas.microsoft.com/office/powerpoint/2010/main" val="26616512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36762" y="1315706"/>
            <a:ext cx="1728442" cy="3956439"/>
            <a:chOff x="-36762" y="1315706"/>
            <a:chExt cx="1728442" cy="3956439"/>
          </a:xfrm>
        </p:grpSpPr>
        <p:grpSp>
          <p:nvGrpSpPr>
            <p:cNvPr id="5" name="群組 4"/>
            <p:cNvGrpSpPr/>
            <p:nvPr/>
          </p:nvGrpSpPr>
          <p:grpSpPr>
            <a:xfrm>
              <a:off x="-36762" y="1358078"/>
              <a:ext cx="1626305" cy="3914067"/>
              <a:chOff x="-36762" y="1358078"/>
              <a:chExt cx="1626305" cy="3914067"/>
            </a:xfrm>
          </p:grpSpPr>
          <p:sp>
            <p:nvSpPr>
              <p:cNvPr id="7" name="文字方塊 6"/>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33923" y="2330816"/>
                <a:ext cx="1108068" cy="904634"/>
                <a:chOff x="-24508" y="2355723"/>
                <a:chExt cx="1108068" cy="904634"/>
              </a:xfrm>
            </p:grpSpPr>
            <p:sp>
              <p:nvSpPr>
                <p:cNvPr id="24"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5"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群組 11"/>
              <p:cNvGrpSpPr/>
              <p:nvPr/>
            </p:nvGrpSpPr>
            <p:grpSpPr>
              <a:xfrm>
                <a:off x="-3009" y="1358078"/>
                <a:ext cx="1108068" cy="895625"/>
                <a:chOff x="0" y="1436391"/>
                <a:chExt cx="1108068" cy="895625"/>
              </a:xfrm>
            </p:grpSpPr>
            <p:sp>
              <p:nvSpPr>
                <p:cNvPr id="19"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0" name="群組 19"/>
                <p:cNvGrpSpPr/>
                <p:nvPr/>
              </p:nvGrpSpPr>
              <p:grpSpPr>
                <a:xfrm>
                  <a:off x="43996" y="1686904"/>
                  <a:ext cx="1010549" cy="476304"/>
                  <a:chOff x="163911" y="1647587"/>
                  <a:chExt cx="989618" cy="476304"/>
                </a:xfrm>
              </p:grpSpPr>
              <p:sp>
                <p:nvSpPr>
                  <p:cNvPr id="21" name="橢圓 2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群組 12"/>
              <p:cNvGrpSpPr/>
              <p:nvPr/>
            </p:nvGrpSpPr>
            <p:grpSpPr>
              <a:xfrm>
                <a:off x="-31084" y="3312563"/>
                <a:ext cx="1133303" cy="895625"/>
                <a:chOff x="-28244" y="3260357"/>
                <a:chExt cx="1133303" cy="895625"/>
              </a:xfrm>
            </p:grpSpPr>
            <p:sp>
              <p:nvSpPr>
                <p:cNvPr id="17"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8"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p:cNvGrpSpPr/>
              <p:nvPr/>
            </p:nvGrpSpPr>
            <p:grpSpPr>
              <a:xfrm>
                <a:off x="-36762" y="4285302"/>
                <a:ext cx="1108068" cy="895625"/>
                <a:chOff x="-36762" y="4285302"/>
                <a:chExt cx="1108068" cy="895625"/>
              </a:xfrm>
            </p:grpSpPr>
            <p:sp>
              <p:nvSpPr>
                <p:cNvPr id="15"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6"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 name="圓角矩形 5"/>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2" name="群組 51"/>
          <p:cNvGrpSpPr/>
          <p:nvPr/>
        </p:nvGrpSpPr>
        <p:grpSpPr>
          <a:xfrm>
            <a:off x="2898955" y="278408"/>
            <a:ext cx="3284640" cy="1997112"/>
            <a:chOff x="2898955" y="278408"/>
            <a:chExt cx="3284640" cy="1997112"/>
          </a:xfrm>
        </p:grpSpPr>
        <p:sp>
          <p:nvSpPr>
            <p:cNvPr id="50" name="矩形 49"/>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51" name="心形 50"/>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心形 53"/>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心形 54"/>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心形 55"/>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6" name="文字方塊 6"/>
          <p:cNvSpPr txBox="1">
            <a:spLocks noChangeArrowheads="1"/>
          </p:cNvSpPr>
          <p:nvPr/>
        </p:nvSpPr>
        <p:spPr bwMode="auto">
          <a:xfrm>
            <a:off x="1943707" y="5490813"/>
            <a:ext cx="35285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marL="0" indent="0" eaLnBrk="1" hangingPunct="1">
              <a:lnSpc>
                <a:spcPct val="150000"/>
              </a:lnSpc>
              <a:spcBef>
                <a:spcPct val="0"/>
              </a:spcBef>
              <a:buNone/>
              <a:defRPr/>
            </a:pPr>
            <a:r>
              <a:rPr kumimoji="0" lang="zh-TW" altLang="en-US" sz="2000" dirty="0" smtClean="0">
                <a:latin typeface="微軟正黑體" pitchFamily="34" charset="-120"/>
                <a:ea typeface="微軟正黑體" pitchFamily="34" charset="-120"/>
              </a:rPr>
              <a:t>看著我們認真烤鬆餅的神情，</a:t>
            </a:r>
            <a:endParaRPr kumimoji="0" lang="en-US" altLang="zh-TW" sz="2000" dirty="0" smtClean="0">
              <a:latin typeface="微軟正黑體" pitchFamily="34" charset="-120"/>
              <a:ea typeface="微軟正黑體" pitchFamily="34" charset="-120"/>
            </a:endParaRPr>
          </a:p>
          <a:p>
            <a:pPr marL="0" indent="0" eaLnBrk="1" hangingPunct="1">
              <a:lnSpc>
                <a:spcPct val="150000"/>
              </a:lnSpc>
              <a:spcBef>
                <a:spcPct val="0"/>
              </a:spcBef>
              <a:buNone/>
              <a:defRPr/>
            </a:pPr>
            <a:r>
              <a:rPr kumimoji="0" lang="zh-TW" altLang="en-US" sz="2000" dirty="0" smtClean="0">
                <a:latin typeface="微軟正黑體" pitchFamily="34" charset="-120"/>
                <a:ea typeface="微軟正黑體" pitchFamily="34" charset="-120"/>
              </a:rPr>
              <a:t>相信待會鬆餅的美味一定爆錶</a:t>
            </a:r>
            <a:r>
              <a:rPr kumimoji="0" lang="en-US" altLang="zh-TW" sz="2000" dirty="0" smtClean="0">
                <a:latin typeface="微軟正黑體" pitchFamily="34" charset="-120"/>
                <a:ea typeface="微軟正黑體" pitchFamily="34" charset="-120"/>
              </a:rPr>
              <a:t>!</a:t>
            </a:r>
            <a:endParaRPr kumimoji="0" lang="zh-TW" altLang="en-US" sz="2000" dirty="0" smtClean="0">
              <a:latin typeface="微軟正黑體" pitchFamily="34" charset="-120"/>
              <a:ea typeface="微軟正黑體" pitchFamily="34" charset="-120"/>
            </a:endParaRPr>
          </a:p>
        </p:txBody>
      </p:sp>
      <p:pic>
        <p:nvPicPr>
          <p:cNvPr id="28" name="圖片 27"/>
          <p:cNvPicPr>
            <a:picLocks noChangeAspect="1"/>
          </p:cNvPicPr>
          <p:nvPr/>
        </p:nvPicPr>
        <p:blipFill rotWithShape="1">
          <a:blip r:embed="rId6" cstate="print">
            <a:extLst>
              <a:ext uri="{28A0092B-C50C-407E-A947-70E740481C1C}">
                <a14:useLocalDpi xmlns:a14="http://schemas.microsoft.com/office/drawing/2010/main" val="0"/>
              </a:ext>
            </a:extLst>
          </a:blip>
          <a:srcRect l="11614" r="9909"/>
          <a:stretch/>
        </p:blipFill>
        <p:spPr>
          <a:xfrm rot="5400000">
            <a:off x="1496731" y="2745340"/>
            <a:ext cx="3022847" cy="2166705"/>
          </a:xfrm>
          <a:prstGeom prst="rect">
            <a:avLst/>
          </a:prstGeom>
        </p:spPr>
      </p:pic>
      <p:pic>
        <p:nvPicPr>
          <p:cNvPr id="30" name="圖片 29"/>
          <p:cNvPicPr>
            <a:picLocks noChangeAspect="1"/>
          </p:cNvPicPr>
          <p:nvPr/>
        </p:nvPicPr>
        <p:blipFill rotWithShape="1">
          <a:blip r:embed="rId7" cstate="print">
            <a:extLst>
              <a:ext uri="{28A0092B-C50C-407E-A947-70E740481C1C}">
                <a14:useLocalDpi xmlns:a14="http://schemas.microsoft.com/office/drawing/2010/main" val="0"/>
              </a:ext>
            </a:extLst>
          </a:blip>
          <a:srcRect l="1490" r="12752"/>
          <a:stretch/>
        </p:blipFill>
        <p:spPr>
          <a:xfrm rot="5400000">
            <a:off x="3691906" y="2837323"/>
            <a:ext cx="3022848" cy="1982742"/>
          </a:xfrm>
          <a:prstGeom prst="rect">
            <a:avLst/>
          </a:prstGeom>
        </p:spPr>
      </p:pic>
      <p:pic>
        <p:nvPicPr>
          <p:cNvPr id="31" name="圖片 30"/>
          <p:cNvPicPr>
            <a:picLocks noChangeAspect="1"/>
          </p:cNvPicPr>
          <p:nvPr/>
        </p:nvPicPr>
        <p:blipFill rotWithShape="1">
          <a:blip r:embed="rId8" cstate="print">
            <a:extLst>
              <a:ext uri="{28A0092B-C50C-407E-A947-70E740481C1C}">
                <a14:useLocalDpi xmlns:a14="http://schemas.microsoft.com/office/drawing/2010/main" val="0"/>
              </a:ext>
            </a:extLst>
          </a:blip>
          <a:srcRect l="12323" r="23261"/>
          <a:stretch/>
        </p:blipFill>
        <p:spPr>
          <a:xfrm>
            <a:off x="6257172" y="3841439"/>
            <a:ext cx="1716225" cy="1498680"/>
          </a:xfrm>
          <a:prstGeom prst="rect">
            <a:avLst/>
          </a:prstGeom>
        </p:spPr>
      </p:pic>
      <p:pic>
        <p:nvPicPr>
          <p:cNvPr id="32" name="圖片 31"/>
          <p:cNvPicPr>
            <a:picLocks noChangeAspect="1"/>
          </p:cNvPicPr>
          <p:nvPr/>
        </p:nvPicPr>
        <p:blipFill rotWithShape="1">
          <a:blip r:embed="rId9" cstate="print">
            <a:extLst>
              <a:ext uri="{28A0092B-C50C-407E-A947-70E740481C1C}">
                <a14:useLocalDpi xmlns:a14="http://schemas.microsoft.com/office/drawing/2010/main" val="0"/>
              </a:ext>
            </a:extLst>
          </a:blip>
          <a:srcRect l="33195"/>
          <a:stretch/>
        </p:blipFill>
        <p:spPr>
          <a:xfrm rot="10800000">
            <a:off x="6259509" y="2317268"/>
            <a:ext cx="1713888" cy="1443106"/>
          </a:xfrm>
          <a:prstGeom prst="rect">
            <a:avLst/>
          </a:prstGeom>
        </p:spPr>
      </p:pic>
      <p:sp>
        <p:nvSpPr>
          <p:cNvPr id="42" name="橢圓形圖說文字 41"/>
          <p:cNvSpPr/>
          <p:nvPr/>
        </p:nvSpPr>
        <p:spPr>
          <a:xfrm>
            <a:off x="6531019" y="5340119"/>
            <a:ext cx="2105283" cy="729927"/>
          </a:xfrm>
          <a:prstGeom prst="wedgeEllipseCallout">
            <a:avLst>
              <a:gd name="adj1" fmla="val -46288"/>
              <a:gd name="adj2" fmla="val -61044"/>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43" name="文字方塊 1"/>
          <p:cNvSpPr txBox="1">
            <a:spLocks noChangeArrowheads="1"/>
          </p:cNvSpPr>
          <p:nvPr/>
        </p:nvSpPr>
        <p:spPr bwMode="auto">
          <a:xfrm>
            <a:off x="6889594" y="5423715"/>
            <a:ext cx="16626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dirty="0" smtClean="0">
                <a:latin typeface="+mj-ea"/>
                <a:ea typeface="+mj-ea"/>
              </a:rPr>
              <a:t>“</a:t>
            </a:r>
            <a:r>
              <a:rPr lang="zh-TW" altLang="en-US" sz="1800" b="1" dirty="0" smtClean="0">
                <a:latin typeface="+mj-ea"/>
                <a:ea typeface="+mj-ea"/>
              </a:rPr>
              <a:t>鬆</a:t>
            </a:r>
            <a:r>
              <a:rPr lang="zh-TW" altLang="en-US" sz="1800" b="1" dirty="0">
                <a:latin typeface="+mj-ea"/>
                <a:ea typeface="+mj-ea"/>
              </a:rPr>
              <a:t>餅</a:t>
            </a:r>
            <a:r>
              <a:rPr lang="zh-TW" altLang="en-US" sz="1800" b="1" dirty="0" smtClean="0">
                <a:latin typeface="+mj-ea"/>
                <a:ea typeface="+mj-ea"/>
              </a:rPr>
              <a:t>軍團</a:t>
            </a:r>
            <a:r>
              <a:rPr lang="en-US" altLang="zh-TW" sz="1800" b="1" dirty="0" smtClean="0">
                <a:latin typeface="+mj-ea"/>
                <a:ea typeface="+mj-ea"/>
              </a:rPr>
              <a:t>”  </a:t>
            </a:r>
          </a:p>
          <a:p>
            <a:pPr>
              <a:spcBef>
                <a:spcPct val="0"/>
              </a:spcBef>
              <a:buFontTx/>
              <a:buNone/>
            </a:pPr>
            <a:r>
              <a:rPr lang="zh-TW" altLang="en-US" sz="1800" b="1" dirty="0" smtClean="0">
                <a:latin typeface="+mj-ea"/>
                <a:ea typeface="+mj-ea"/>
              </a:rPr>
              <a:t>    發</a:t>
            </a:r>
            <a:r>
              <a:rPr lang="zh-TW" altLang="en-US" sz="1800" b="1" dirty="0">
                <a:latin typeface="+mj-ea"/>
                <a:ea typeface="+mj-ea"/>
              </a:rPr>
              <a:t>功中</a:t>
            </a:r>
            <a:r>
              <a:rPr lang="en-US" altLang="zh-TW" sz="1800" b="1" dirty="0" smtClean="0">
                <a:latin typeface="+mj-ea"/>
                <a:ea typeface="+mj-ea"/>
              </a:rPr>
              <a:t>…</a:t>
            </a:r>
            <a:endParaRPr lang="zh-TW" altLang="en-US" sz="1800" b="1" dirty="0">
              <a:latin typeface="+mj-ea"/>
              <a:ea typeface="+mj-ea"/>
            </a:endParaRPr>
          </a:p>
        </p:txBody>
      </p:sp>
      <p:sp>
        <p:nvSpPr>
          <p:cNvPr id="37" name="矩形 36"/>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a:latin typeface="華康方圓體W7" panose="040B0709000000000000" pitchFamily="81" charset="-120"/>
                <a:ea typeface="華康方圓體W7" panose="040B0709000000000000" pitchFamily="81" charset="-120"/>
              </a:rPr>
              <a:t>慈濟篇</a:t>
            </a:r>
          </a:p>
        </p:txBody>
      </p:sp>
    </p:spTree>
    <p:extLst>
      <p:ext uri="{BB962C8B-B14F-4D97-AF65-F5344CB8AC3E}">
        <p14:creationId xmlns:p14="http://schemas.microsoft.com/office/powerpoint/2010/main" val="41645391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36762" y="1315706"/>
            <a:ext cx="1728442" cy="3956439"/>
            <a:chOff x="-36762" y="1315706"/>
            <a:chExt cx="1728442" cy="3956439"/>
          </a:xfrm>
        </p:grpSpPr>
        <p:grpSp>
          <p:nvGrpSpPr>
            <p:cNvPr id="7" name="群組 6"/>
            <p:cNvGrpSpPr/>
            <p:nvPr/>
          </p:nvGrpSpPr>
          <p:grpSpPr>
            <a:xfrm>
              <a:off x="-36762" y="1358078"/>
              <a:ext cx="1626305" cy="3914067"/>
              <a:chOff x="-36762" y="1358078"/>
              <a:chExt cx="1626305" cy="3914067"/>
            </a:xfrm>
          </p:grpSpPr>
          <p:sp>
            <p:nvSpPr>
              <p:cNvPr id="10" name="文字方塊 9"/>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33923" y="2330816"/>
                <a:ext cx="1108068" cy="904634"/>
                <a:chOff x="-24508" y="2355723"/>
                <a:chExt cx="1108068" cy="904634"/>
              </a:xfrm>
            </p:grpSpPr>
            <p:sp>
              <p:nvSpPr>
                <p:cNvPr id="27"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8"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14"/>
              <p:cNvGrpSpPr/>
              <p:nvPr/>
            </p:nvGrpSpPr>
            <p:grpSpPr>
              <a:xfrm>
                <a:off x="-3009" y="1358078"/>
                <a:ext cx="1108068" cy="895625"/>
                <a:chOff x="0" y="1436391"/>
                <a:chExt cx="1108068" cy="895625"/>
              </a:xfrm>
            </p:grpSpPr>
            <p:sp>
              <p:nvSpPr>
                <p:cNvPr id="22"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3" name="群組 22"/>
                <p:cNvGrpSpPr/>
                <p:nvPr/>
              </p:nvGrpSpPr>
              <p:grpSpPr>
                <a:xfrm>
                  <a:off x="43996" y="1686904"/>
                  <a:ext cx="1010549" cy="476304"/>
                  <a:chOff x="163911" y="1647587"/>
                  <a:chExt cx="989618" cy="476304"/>
                </a:xfrm>
              </p:grpSpPr>
              <p:sp>
                <p:nvSpPr>
                  <p:cNvPr id="24" name="橢圓 23"/>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 name="群組 15"/>
              <p:cNvGrpSpPr/>
              <p:nvPr/>
            </p:nvGrpSpPr>
            <p:grpSpPr>
              <a:xfrm>
                <a:off x="-31084" y="3312563"/>
                <a:ext cx="1133303" cy="895625"/>
                <a:chOff x="-28244" y="3260357"/>
                <a:chExt cx="1133303" cy="895625"/>
              </a:xfrm>
            </p:grpSpPr>
            <p:sp>
              <p:nvSpPr>
                <p:cNvPr id="20"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6762" y="4285302"/>
                <a:ext cx="1108068" cy="895625"/>
                <a:chOff x="-36762" y="4285302"/>
                <a:chExt cx="1108068" cy="895625"/>
              </a:xfrm>
            </p:grpSpPr>
            <p:sp>
              <p:nvSpPr>
                <p:cNvPr id="18"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9"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圓角矩形 7"/>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8" name="群組 37"/>
          <p:cNvGrpSpPr/>
          <p:nvPr/>
        </p:nvGrpSpPr>
        <p:grpSpPr>
          <a:xfrm>
            <a:off x="1917539" y="2327742"/>
            <a:ext cx="6374779" cy="2841039"/>
            <a:chOff x="1950121" y="1896865"/>
            <a:chExt cx="6374779" cy="2841039"/>
          </a:xfrm>
        </p:grpSpPr>
        <p:pic>
          <p:nvPicPr>
            <p:cNvPr id="32" name="圖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94650" y="2535551"/>
              <a:ext cx="2806668" cy="1578751"/>
            </a:xfrm>
            <a:prstGeom prst="rect">
              <a:avLst/>
            </a:prstGeom>
          </p:spPr>
        </p:pic>
        <p:pic>
          <p:nvPicPr>
            <p:cNvPr id="33" name="圖片 32"/>
            <p:cNvPicPr>
              <a:picLocks noChangeAspect="1"/>
            </p:cNvPicPr>
            <p:nvPr/>
          </p:nvPicPr>
          <p:blipFill rotWithShape="1">
            <a:blip r:embed="rId7" cstate="print">
              <a:extLst>
                <a:ext uri="{28A0092B-C50C-407E-A947-70E740481C1C}">
                  <a14:useLocalDpi xmlns:a14="http://schemas.microsoft.com/office/drawing/2010/main" val="0"/>
                </a:ext>
              </a:extLst>
            </a:blip>
            <a:srcRect t="19423"/>
            <a:stretch/>
          </p:blipFill>
          <p:spPr>
            <a:xfrm rot="5400000">
              <a:off x="1182842" y="2688872"/>
              <a:ext cx="2806670" cy="1272111"/>
            </a:xfrm>
            <a:prstGeom prst="rect">
              <a:avLst/>
            </a:prstGeom>
          </p:spPr>
        </p:pic>
        <p:pic>
          <p:nvPicPr>
            <p:cNvPr id="34" name="圖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387979" y="2537660"/>
              <a:ext cx="2816312" cy="1584176"/>
            </a:xfrm>
            <a:prstGeom prst="rect">
              <a:avLst/>
            </a:prstGeom>
          </p:spPr>
        </p:pic>
        <p:pic>
          <p:nvPicPr>
            <p:cNvPr id="35" name="圖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112872" y="2516233"/>
              <a:ext cx="2831396" cy="1592660"/>
            </a:xfrm>
            <a:prstGeom prst="rect">
              <a:avLst/>
            </a:prstGeom>
          </p:spPr>
        </p:pic>
      </p:grpSp>
      <p:sp>
        <p:nvSpPr>
          <p:cNvPr id="40" name="文字方塊 6"/>
          <p:cNvSpPr txBox="1">
            <a:spLocks noChangeArrowheads="1"/>
          </p:cNvSpPr>
          <p:nvPr/>
        </p:nvSpPr>
        <p:spPr bwMode="auto">
          <a:xfrm>
            <a:off x="2481646" y="5334805"/>
            <a:ext cx="50448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marL="0" indent="0" eaLnBrk="1" hangingPunct="1">
              <a:lnSpc>
                <a:spcPct val="150000"/>
              </a:lnSpc>
              <a:spcBef>
                <a:spcPct val="0"/>
              </a:spcBef>
              <a:buNone/>
              <a:defRPr/>
            </a:pPr>
            <a:r>
              <a:rPr kumimoji="0" lang="zh-TW" altLang="en-US" sz="2000" dirty="0" smtClean="0">
                <a:latin typeface="微軟正黑體" pitchFamily="34" charset="-120"/>
                <a:ea typeface="微軟正黑體" pitchFamily="34" charset="-120"/>
              </a:rPr>
              <a:t>我們將烤好的鬆餅一片片送到老菩薩的手中</a:t>
            </a:r>
            <a:r>
              <a:rPr kumimoji="0" lang="en-US" altLang="zh-TW" sz="2000" dirty="0" smtClean="0">
                <a:latin typeface="微軟正黑體" pitchFamily="34" charset="-120"/>
                <a:ea typeface="微軟正黑體" pitchFamily="34" charset="-120"/>
              </a:rPr>
              <a:t>!</a:t>
            </a:r>
            <a:endParaRPr kumimoji="0" lang="zh-TW" altLang="en-US" sz="2000" dirty="0" smtClean="0">
              <a:latin typeface="微軟正黑體" pitchFamily="34" charset="-120"/>
              <a:ea typeface="微軟正黑體" pitchFamily="34" charset="-120"/>
            </a:endParaRPr>
          </a:p>
        </p:txBody>
      </p:sp>
      <p:sp>
        <p:nvSpPr>
          <p:cNvPr id="30" name="矩形 29"/>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a:latin typeface="華康方圓體W7" panose="040B0709000000000000" pitchFamily="81" charset="-120"/>
                <a:ea typeface="華康方圓體W7" panose="040B0709000000000000" pitchFamily="81" charset="-120"/>
              </a:rPr>
              <a:t>慈濟篇</a:t>
            </a:r>
          </a:p>
        </p:txBody>
      </p:sp>
    </p:spTree>
    <p:extLst>
      <p:ext uri="{BB962C8B-B14F-4D97-AF65-F5344CB8AC3E}">
        <p14:creationId xmlns:p14="http://schemas.microsoft.com/office/powerpoint/2010/main" val="37683570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36762" y="1315706"/>
            <a:ext cx="1728442" cy="3956439"/>
            <a:chOff x="-36762" y="1315706"/>
            <a:chExt cx="1728442" cy="3956439"/>
          </a:xfrm>
        </p:grpSpPr>
        <p:grpSp>
          <p:nvGrpSpPr>
            <p:cNvPr id="7" name="群組 6"/>
            <p:cNvGrpSpPr/>
            <p:nvPr/>
          </p:nvGrpSpPr>
          <p:grpSpPr>
            <a:xfrm>
              <a:off x="-36762" y="1358078"/>
              <a:ext cx="1626305" cy="3914067"/>
              <a:chOff x="-36762" y="1358078"/>
              <a:chExt cx="1626305" cy="3914067"/>
            </a:xfrm>
          </p:grpSpPr>
          <p:sp>
            <p:nvSpPr>
              <p:cNvPr id="10" name="文字方塊 9"/>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33923" y="2330816"/>
                <a:ext cx="1108068" cy="904634"/>
                <a:chOff x="-24508" y="2355723"/>
                <a:chExt cx="1108068" cy="904634"/>
              </a:xfrm>
            </p:grpSpPr>
            <p:sp>
              <p:nvSpPr>
                <p:cNvPr id="27"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8"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14"/>
              <p:cNvGrpSpPr/>
              <p:nvPr/>
            </p:nvGrpSpPr>
            <p:grpSpPr>
              <a:xfrm>
                <a:off x="-3009" y="1358078"/>
                <a:ext cx="1108068" cy="895625"/>
                <a:chOff x="0" y="1436391"/>
                <a:chExt cx="1108068" cy="895625"/>
              </a:xfrm>
            </p:grpSpPr>
            <p:sp>
              <p:nvSpPr>
                <p:cNvPr id="22"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3" name="群組 22"/>
                <p:cNvGrpSpPr/>
                <p:nvPr/>
              </p:nvGrpSpPr>
              <p:grpSpPr>
                <a:xfrm>
                  <a:off x="43996" y="1686904"/>
                  <a:ext cx="1010549" cy="476304"/>
                  <a:chOff x="163911" y="1647587"/>
                  <a:chExt cx="989618" cy="476304"/>
                </a:xfrm>
              </p:grpSpPr>
              <p:sp>
                <p:nvSpPr>
                  <p:cNvPr id="24" name="橢圓 23"/>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 name="群組 15"/>
              <p:cNvGrpSpPr/>
              <p:nvPr/>
            </p:nvGrpSpPr>
            <p:grpSpPr>
              <a:xfrm>
                <a:off x="-31084" y="3312563"/>
                <a:ext cx="1133303" cy="895625"/>
                <a:chOff x="-28244" y="3260357"/>
                <a:chExt cx="1133303" cy="895625"/>
              </a:xfrm>
            </p:grpSpPr>
            <p:sp>
              <p:nvSpPr>
                <p:cNvPr id="20"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6762" y="4285302"/>
                <a:ext cx="1108068" cy="895625"/>
                <a:chOff x="-36762" y="4285302"/>
                <a:chExt cx="1108068" cy="895625"/>
              </a:xfrm>
            </p:grpSpPr>
            <p:sp>
              <p:nvSpPr>
                <p:cNvPr id="18"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9"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圓角矩形 7"/>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6" name="圖片 5"/>
          <p:cNvPicPr>
            <a:picLocks noChangeAspect="1"/>
          </p:cNvPicPr>
          <p:nvPr/>
        </p:nvPicPr>
        <p:blipFill rotWithShape="1">
          <a:blip r:embed="rId6" cstate="print">
            <a:extLst>
              <a:ext uri="{28A0092B-C50C-407E-A947-70E740481C1C}">
                <a14:useLocalDpi xmlns:a14="http://schemas.microsoft.com/office/drawing/2010/main" val="0"/>
              </a:ext>
            </a:extLst>
          </a:blip>
          <a:srcRect l="24630" r="15678"/>
          <a:stretch/>
        </p:blipFill>
        <p:spPr>
          <a:xfrm>
            <a:off x="1988055" y="2118597"/>
            <a:ext cx="2299322" cy="2166705"/>
          </a:xfrm>
          <a:prstGeom prst="rect">
            <a:avLst/>
          </a:prstGeom>
          <a:ln w="38100">
            <a:solidFill>
              <a:schemeClr val="bg1"/>
            </a:solidFill>
          </a:ln>
        </p:spPr>
      </p:pic>
      <p:pic>
        <p:nvPicPr>
          <p:cNvPr id="9" name="圖片 8"/>
          <p:cNvPicPr>
            <a:picLocks noChangeAspect="1"/>
          </p:cNvPicPr>
          <p:nvPr/>
        </p:nvPicPr>
        <p:blipFill rotWithShape="1">
          <a:blip r:embed="rId7" cstate="print">
            <a:extLst>
              <a:ext uri="{28A0092B-C50C-407E-A947-70E740481C1C}">
                <a14:useLocalDpi xmlns:a14="http://schemas.microsoft.com/office/drawing/2010/main" val="0"/>
              </a:ext>
            </a:extLst>
          </a:blip>
          <a:srcRect r="41839"/>
          <a:stretch/>
        </p:blipFill>
        <p:spPr>
          <a:xfrm>
            <a:off x="4002301" y="2505002"/>
            <a:ext cx="2240320" cy="2166705"/>
          </a:xfrm>
          <a:prstGeom prst="rect">
            <a:avLst/>
          </a:prstGeom>
          <a:ln w="38100">
            <a:solidFill>
              <a:schemeClr val="bg1"/>
            </a:solidFill>
          </a:ln>
        </p:spPr>
      </p:pic>
      <p:pic>
        <p:nvPicPr>
          <p:cNvPr id="29" name="圖片 28"/>
          <p:cNvPicPr>
            <a:picLocks noChangeAspect="1"/>
          </p:cNvPicPr>
          <p:nvPr/>
        </p:nvPicPr>
        <p:blipFill rotWithShape="1">
          <a:blip r:embed="rId8" cstate="print">
            <a:extLst>
              <a:ext uri="{28A0092B-C50C-407E-A947-70E740481C1C}">
                <a14:useLocalDpi xmlns:a14="http://schemas.microsoft.com/office/drawing/2010/main" val="0"/>
              </a:ext>
            </a:extLst>
          </a:blip>
          <a:srcRect l="20421" r="20571"/>
          <a:stretch/>
        </p:blipFill>
        <p:spPr>
          <a:xfrm>
            <a:off x="4287377" y="4671707"/>
            <a:ext cx="2272937" cy="2166705"/>
          </a:xfrm>
          <a:prstGeom prst="rect">
            <a:avLst/>
          </a:prstGeom>
          <a:ln w="38100">
            <a:solidFill>
              <a:schemeClr val="bg1"/>
            </a:solidFill>
          </a:ln>
        </p:spPr>
      </p:pic>
      <p:pic>
        <p:nvPicPr>
          <p:cNvPr id="30" name="圖片 29"/>
          <p:cNvPicPr>
            <a:picLocks noChangeAspect="1"/>
          </p:cNvPicPr>
          <p:nvPr/>
        </p:nvPicPr>
        <p:blipFill rotWithShape="1">
          <a:blip r:embed="rId9" cstate="print">
            <a:extLst>
              <a:ext uri="{28A0092B-C50C-407E-A947-70E740481C1C}">
                <a14:useLocalDpi xmlns:a14="http://schemas.microsoft.com/office/drawing/2010/main" val="0"/>
              </a:ext>
            </a:extLst>
          </a:blip>
          <a:srcRect l="16706" r="24184"/>
          <a:stretch/>
        </p:blipFill>
        <p:spPr>
          <a:xfrm>
            <a:off x="6544669" y="4449139"/>
            <a:ext cx="2276844" cy="2166705"/>
          </a:xfrm>
          <a:prstGeom prst="rect">
            <a:avLst/>
          </a:prstGeom>
          <a:ln w="38100">
            <a:solidFill>
              <a:schemeClr val="bg1"/>
            </a:solidFill>
          </a:ln>
        </p:spPr>
      </p:pic>
      <p:pic>
        <p:nvPicPr>
          <p:cNvPr id="31" name="圖片 30"/>
          <p:cNvPicPr>
            <a:picLocks noChangeAspect="1"/>
          </p:cNvPicPr>
          <p:nvPr/>
        </p:nvPicPr>
        <p:blipFill rotWithShape="1">
          <a:blip r:embed="rId10" cstate="print">
            <a:extLst>
              <a:ext uri="{28A0092B-C50C-407E-A947-70E740481C1C}">
                <a14:useLocalDpi xmlns:a14="http://schemas.microsoft.com/office/drawing/2010/main" val="0"/>
              </a:ext>
            </a:extLst>
          </a:blip>
          <a:srcRect l="20312" r="20680"/>
          <a:stretch/>
        </p:blipFill>
        <p:spPr>
          <a:xfrm>
            <a:off x="2123728" y="4437112"/>
            <a:ext cx="2272937" cy="2166705"/>
          </a:xfrm>
          <a:prstGeom prst="rect">
            <a:avLst/>
          </a:prstGeom>
          <a:ln w="38100">
            <a:solidFill>
              <a:schemeClr val="bg1"/>
            </a:solidFill>
          </a:ln>
        </p:spPr>
      </p:pic>
      <p:grpSp>
        <p:nvGrpSpPr>
          <p:cNvPr id="36" name="群組 35"/>
          <p:cNvGrpSpPr/>
          <p:nvPr/>
        </p:nvGrpSpPr>
        <p:grpSpPr>
          <a:xfrm>
            <a:off x="2898955" y="278408"/>
            <a:ext cx="3284640" cy="1997112"/>
            <a:chOff x="2898955" y="278408"/>
            <a:chExt cx="3284640" cy="1997112"/>
          </a:xfrm>
        </p:grpSpPr>
        <p:sp>
          <p:nvSpPr>
            <p:cNvPr id="37" name="矩形 36"/>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38" name="心形 37"/>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心形 38"/>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心形 39"/>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心形 40"/>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2" name="圖片 41"/>
          <p:cNvPicPr>
            <a:picLocks noChangeAspect="1"/>
          </p:cNvPicPr>
          <p:nvPr/>
        </p:nvPicPr>
        <p:blipFill rotWithShape="1">
          <a:blip r:embed="rId11" cstate="print">
            <a:extLst>
              <a:ext uri="{28A0092B-C50C-407E-A947-70E740481C1C}">
                <a14:useLocalDpi xmlns:a14="http://schemas.microsoft.com/office/drawing/2010/main" val="0"/>
              </a:ext>
            </a:extLst>
          </a:blip>
          <a:srcRect l="42369"/>
          <a:stretch/>
        </p:blipFill>
        <p:spPr>
          <a:xfrm>
            <a:off x="6053295" y="2628386"/>
            <a:ext cx="2219895" cy="2166705"/>
          </a:xfrm>
          <a:prstGeom prst="rect">
            <a:avLst/>
          </a:prstGeom>
          <a:ln w="38100">
            <a:solidFill>
              <a:schemeClr val="bg1"/>
            </a:solidFill>
          </a:ln>
        </p:spPr>
      </p:pic>
      <p:sp>
        <p:nvSpPr>
          <p:cNvPr id="43" name="橢圓形圖說文字 42"/>
          <p:cNvSpPr/>
          <p:nvPr/>
        </p:nvSpPr>
        <p:spPr>
          <a:xfrm>
            <a:off x="6443365" y="1867885"/>
            <a:ext cx="2721867" cy="1013582"/>
          </a:xfrm>
          <a:prstGeom prst="wedgeEllipseCallout">
            <a:avLst>
              <a:gd name="adj1" fmla="val -46443"/>
              <a:gd name="adj2" fmla="val 53789"/>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44" name="文字方塊 1"/>
          <p:cNvSpPr txBox="1">
            <a:spLocks noChangeArrowheads="1"/>
          </p:cNvSpPr>
          <p:nvPr/>
        </p:nvSpPr>
        <p:spPr bwMode="auto">
          <a:xfrm>
            <a:off x="6767199" y="2096567"/>
            <a:ext cx="2183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smtClean="0">
                <a:latin typeface="+mj-ea"/>
                <a:ea typeface="+mj-ea"/>
              </a:rPr>
              <a:t>老菩薩們臉上洋溢幸福的神情</a:t>
            </a:r>
            <a:r>
              <a:rPr lang="en-US" altLang="zh-TW" sz="1800" b="1" dirty="0" smtClean="0">
                <a:latin typeface="+mj-ea"/>
                <a:ea typeface="+mj-ea"/>
              </a:rPr>
              <a:t>!</a:t>
            </a:r>
            <a:endParaRPr lang="zh-TW" altLang="en-US" sz="1800" b="1" dirty="0">
              <a:latin typeface="+mj-ea"/>
              <a:ea typeface="+mj-ea"/>
            </a:endParaRPr>
          </a:p>
        </p:txBody>
      </p:sp>
      <p:sp>
        <p:nvSpPr>
          <p:cNvPr id="45" name="矩形 44"/>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a:latin typeface="華康方圓體W7" panose="040B0709000000000000" pitchFamily="81" charset="-120"/>
                <a:ea typeface="華康方圓體W7" panose="040B0709000000000000" pitchFamily="81" charset="-120"/>
              </a:rPr>
              <a:t>慈濟篇</a:t>
            </a:r>
          </a:p>
        </p:txBody>
      </p:sp>
    </p:spTree>
    <p:extLst>
      <p:ext uri="{BB962C8B-B14F-4D97-AF65-F5344CB8AC3E}">
        <p14:creationId xmlns:p14="http://schemas.microsoft.com/office/powerpoint/2010/main" val="7284707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36762" y="1315706"/>
            <a:ext cx="1728442" cy="3956439"/>
            <a:chOff x="-36762" y="1315706"/>
            <a:chExt cx="1728442" cy="3956439"/>
          </a:xfrm>
        </p:grpSpPr>
        <p:grpSp>
          <p:nvGrpSpPr>
            <p:cNvPr id="7" name="群組 6"/>
            <p:cNvGrpSpPr/>
            <p:nvPr/>
          </p:nvGrpSpPr>
          <p:grpSpPr>
            <a:xfrm>
              <a:off x="-36762" y="1358078"/>
              <a:ext cx="1626305" cy="3914067"/>
              <a:chOff x="-36762" y="1358078"/>
              <a:chExt cx="1626305" cy="3914067"/>
            </a:xfrm>
          </p:grpSpPr>
          <p:sp>
            <p:nvSpPr>
              <p:cNvPr id="10" name="文字方塊 9"/>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33923" y="2330816"/>
                <a:ext cx="1108068" cy="904634"/>
                <a:chOff x="-24508" y="2355723"/>
                <a:chExt cx="1108068" cy="904634"/>
              </a:xfrm>
            </p:grpSpPr>
            <p:sp>
              <p:nvSpPr>
                <p:cNvPr id="27"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8"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14"/>
              <p:cNvGrpSpPr/>
              <p:nvPr/>
            </p:nvGrpSpPr>
            <p:grpSpPr>
              <a:xfrm>
                <a:off x="-3009" y="1358078"/>
                <a:ext cx="1108068" cy="895625"/>
                <a:chOff x="0" y="1436391"/>
                <a:chExt cx="1108068" cy="895625"/>
              </a:xfrm>
            </p:grpSpPr>
            <p:sp>
              <p:nvSpPr>
                <p:cNvPr id="22"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3" name="群組 22"/>
                <p:cNvGrpSpPr/>
                <p:nvPr/>
              </p:nvGrpSpPr>
              <p:grpSpPr>
                <a:xfrm>
                  <a:off x="43996" y="1686904"/>
                  <a:ext cx="1010549" cy="476304"/>
                  <a:chOff x="163911" y="1647587"/>
                  <a:chExt cx="989618" cy="476304"/>
                </a:xfrm>
              </p:grpSpPr>
              <p:sp>
                <p:nvSpPr>
                  <p:cNvPr id="24" name="橢圓 23"/>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 name="群組 15"/>
              <p:cNvGrpSpPr/>
              <p:nvPr/>
            </p:nvGrpSpPr>
            <p:grpSpPr>
              <a:xfrm>
                <a:off x="-31084" y="3312563"/>
                <a:ext cx="1133303" cy="895625"/>
                <a:chOff x="-28244" y="3260357"/>
                <a:chExt cx="1133303" cy="895625"/>
              </a:xfrm>
            </p:grpSpPr>
            <p:sp>
              <p:nvSpPr>
                <p:cNvPr id="20"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1"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16"/>
              <p:cNvGrpSpPr/>
              <p:nvPr/>
            </p:nvGrpSpPr>
            <p:grpSpPr>
              <a:xfrm>
                <a:off x="-36762" y="4285302"/>
                <a:ext cx="1108068" cy="895625"/>
                <a:chOff x="-36762" y="4285302"/>
                <a:chExt cx="1108068" cy="895625"/>
              </a:xfrm>
            </p:grpSpPr>
            <p:sp>
              <p:nvSpPr>
                <p:cNvPr id="18"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9"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圓角矩形 7"/>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4660" y="2546366"/>
            <a:ext cx="5688632" cy="3199856"/>
          </a:xfrm>
          <a:prstGeom prst="rect">
            <a:avLst/>
          </a:prstGeom>
        </p:spPr>
      </p:pic>
      <p:grpSp>
        <p:nvGrpSpPr>
          <p:cNvPr id="36" name="群組 35"/>
          <p:cNvGrpSpPr/>
          <p:nvPr/>
        </p:nvGrpSpPr>
        <p:grpSpPr>
          <a:xfrm>
            <a:off x="2898955" y="278408"/>
            <a:ext cx="3284640" cy="1997112"/>
            <a:chOff x="2898955" y="278408"/>
            <a:chExt cx="3284640" cy="1997112"/>
          </a:xfrm>
        </p:grpSpPr>
        <p:sp>
          <p:nvSpPr>
            <p:cNvPr id="37" name="矩形 36"/>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38" name="心形 37"/>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心形 38"/>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心形 39"/>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心形 40"/>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3" name="橢圓形圖說文字 42"/>
          <p:cNvSpPr/>
          <p:nvPr/>
        </p:nvSpPr>
        <p:spPr>
          <a:xfrm>
            <a:off x="6182365" y="2204476"/>
            <a:ext cx="2609339" cy="940895"/>
          </a:xfrm>
          <a:prstGeom prst="wedgeEllipseCallout">
            <a:avLst>
              <a:gd name="adj1" fmla="val -57471"/>
              <a:gd name="adj2" fmla="val 75264"/>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45" name="文字方塊 1"/>
          <p:cNvSpPr txBox="1">
            <a:spLocks noChangeArrowheads="1"/>
          </p:cNvSpPr>
          <p:nvPr/>
        </p:nvSpPr>
        <p:spPr bwMode="auto">
          <a:xfrm>
            <a:off x="6655726" y="2361926"/>
            <a:ext cx="16626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dirty="0" smtClean="0">
                <a:latin typeface="+mj-ea"/>
                <a:ea typeface="+mj-ea"/>
              </a:rPr>
              <a:t>“</a:t>
            </a:r>
            <a:r>
              <a:rPr lang="zh-TW" altLang="en-US" sz="1800" b="1" dirty="0" smtClean="0">
                <a:latin typeface="+mj-ea"/>
                <a:ea typeface="+mj-ea"/>
              </a:rPr>
              <a:t>鬆</a:t>
            </a:r>
            <a:r>
              <a:rPr lang="zh-TW" altLang="en-US" sz="1800" b="1" dirty="0">
                <a:latin typeface="+mj-ea"/>
                <a:ea typeface="+mj-ea"/>
              </a:rPr>
              <a:t>餅</a:t>
            </a:r>
            <a:r>
              <a:rPr lang="zh-TW" altLang="en-US" sz="1800" b="1" dirty="0" smtClean="0">
                <a:latin typeface="+mj-ea"/>
                <a:ea typeface="+mj-ea"/>
              </a:rPr>
              <a:t>軍團</a:t>
            </a:r>
            <a:r>
              <a:rPr lang="en-US" altLang="zh-TW" sz="1800" b="1" dirty="0" smtClean="0">
                <a:latin typeface="+mj-ea"/>
                <a:ea typeface="+mj-ea"/>
              </a:rPr>
              <a:t>”  </a:t>
            </a:r>
            <a:endParaRPr lang="en-US" altLang="zh-TW" sz="1800" b="1" dirty="0">
              <a:latin typeface="+mj-ea"/>
              <a:ea typeface="+mj-ea"/>
            </a:endParaRPr>
          </a:p>
          <a:p>
            <a:pPr>
              <a:spcBef>
                <a:spcPct val="0"/>
              </a:spcBef>
              <a:buFontTx/>
              <a:buNone/>
            </a:pPr>
            <a:r>
              <a:rPr lang="zh-TW" altLang="en-US" sz="1800" b="1" dirty="0">
                <a:latin typeface="+mj-ea"/>
                <a:ea typeface="+mj-ea"/>
              </a:rPr>
              <a:t>出任務成功</a:t>
            </a:r>
            <a:r>
              <a:rPr lang="en-US" altLang="zh-TW" sz="1800" b="1" dirty="0">
                <a:latin typeface="+mj-ea"/>
                <a:ea typeface="+mj-ea"/>
              </a:rPr>
              <a:t>!</a:t>
            </a:r>
            <a:endParaRPr lang="en-US" altLang="zh-TW" sz="1800" b="1" dirty="0" smtClean="0">
              <a:latin typeface="+mj-ea"/>
              <a:ea typeface="+mj-ea"/>
            </a:endParaRPr>
          </a:p>
        </p:txBody>
      </p:sp>
      <p:sp>
        <p:nvSpPr>
          <p:cNvPr id="34" name="矩形 33"/>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a:latin typeface="華康方圓體W7" panose="040B0709000000000000" pitchFamily="81" charset="-120"/>
                <a:ea typeface="華康方圓體W7" panose="040B0709000000000000" pitchFamily="81" charset="-120"/>
                <a:hlinkClick r:id="rId7"/>
              </a:rPr>
              <a:t>慈濟篇</a:t>
            </a:r>
            <a:endParaRPr lang="zh-TW" altLang="en-US" sz="2800" dirty="0">
              <a:latin typeface="華康方圓體W7" panose="040B0709000000000000" pitchFamily="81" charset="-120"/>
              <a:ea typeface="華康方圓體W7" panose="040B0709000000000000" pitchFamily="81" charset="-120"/>
            </a:endParaRPr>
          </a:p>
        </p:txBody>
      </p:sp>
      <p:pic>
        <p:nvPicPr>
          <p:cNvPr id="35" name="Picture 2">
            <a:hlinkClick r:id="rId7"/>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1481" r="31767" b="21355"/>
          <a:stretch/>
        </p:blipFill>
        <p:spPr bwMode="auto">
          <a:xfrm>
            <a:off x="7505291" y="1384152"/>
            <a:ext cx="739117" cy="731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8965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36762" y="1315706"/>
            <a:ext cx="1728442" cy="3956439"/>
            <a:chOff x="-36762" y="1315706"/>
            <a:chExt cx="1728442" cy="3956439"/>
          </a:xfrm>
        </p:grpSpPr>
        <p:grpSp>
          <p:nvGrpSpPr>
            <p:cNvPr id="6" name="群組 5"/>
            <p:cNvGrpSpPr/>
            <p:nvPr/>
          </p:nvGrpSpPr>
          <p:grpSpPr>
            <a:xfrm>
              <a:off x="-36762" y="1358078"/>
              <a:ext cx="1626305" cy="3914067"/>
              <a:chOff x="-36762" y="1358078"/>
              <a:chExt cx="1626305" cy="3914067"/>
            </a:xfrm>
          </p:grpSpPr>
          <p:sp>
            <p:nvSpPr>
              <p:cNvPr id="8" name="文字方塊 7"/>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33923" y="2330816"/>
                <a:ext cx="1108068" cy="904634"/>
                <a:chOff x="-24508" y="2355723"/>
                <a:chExt cx="1108068" cy="904634"/>
              </a:xfrm>
            </p:grpSpPr>
            <p:sp>
              <p:nvSpPr>
                <p:cNvPr id="25"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6"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p:cNvGrpSpPr/>
              <p:nvPr/>
            </p:nvGrpSpPr>
            <p:grpSpPr>
              <a:xfrm>
                <a:off x="-3009" y="1358078"/>
                <a:ext cx="1108068" cy="895625"/>
                <a:chOff x="0" y="1436391"/>
                <a:chExt cx="1108068" cy="895625"/>
              </a:xfrm>
            </p:grpSpPr>
            <p:sp>
              <p:nvSpPr>
                <p:cNvPr id="20"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1" name="群組 20"/>
                <p:cNvGrpSpPr/>
                <p:nvPr/>
              </p:nvGrpSpPr>
              <p:grpSpPr>
                <a:xfrm>
                  <a:off x="43996" y="1686904"/>
                  <a:ext cx="1010549" cy="476304"/>
                  <a:chOff x="163911" y="1647587"/>
                  <a:chExt cx="989618" cy="476304"/>
                </a:xfrm>
              </p:grpSpPr>
              <p:sp>
                <p:nvSpPr>
                  <p:cNvPr id="22" name="橢圓 21"/>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群組 13"/>
              <p:cNvGrpSpPr/>
              <p:nvPr/>
            </p:nvGrpSpPr>
            <p:grpSpPr>
              <a:xfrm>
                <a:off x="-31084" y="3312563"/>
                <a:ext cx="1133303" cy="895625"/>
                <a:chOff x="-28244" y="3260357"/>
                <a:chExt cx="1133303" cy="895625"/>
              </a:xfrm>
            </p:grpSpPr>
            <p:sp>
              <p:nvSpPr>
                <p:cNvPr id="18"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9"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14"/>
              <p:cNvGrpSpPr/>
              <p:nvPr/>
            </p:nvGrpSpPr>
            <p:grpSpPr>
              <a:xfrm>
                <a:off x="-36762" y="4285302"/>
                <a:ext cx="1108068" cy="895625"/>
                <a:chOff x="-36762" y="4285302"/>
                <a:chExt cx="1108068" cy="895625"/>
              </a:xfrm>
            </p:grpSpPr>
            <p:sp>
              <p:nvSpPr>
                <p:cNvPr id="16"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7"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圓角矩形 6"/>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p:cNvGrpSpPr/>
          <p:nvPr/>
        </p:nvGrpSpPr>
        <p:grpSpPr>
          <a:xfrm>
            <a:off x="2898955" y="278408"/>
            <a:ext cx="3284640" cy="1997112"/>
            <a:chOff x="2898955" y="278408"/>
            <a:chExt cx="3284640" cy="1997112"/>
          </a:xfrm>
        </p:grpSpPr>
        <p:sp>
          <p:nvSpPr>
            <p:cNvPr id="28" name="矩形 27"/>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29" name="心形 28"/>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心形 29"/>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心形 30"/>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心形 31"/>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6" name="矩形 35"/>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smtClean="0">
                <a:latin typeface="華康方圓體W7" panose="040B0709000000000000" pitchFamily="81" charset="-120"/>
                <a:ea typeface="華康方圓體W7" panose="040B0709000000000000" pitchFamily="81" charset="-120"/>
              </a:rPr>
              <a:t>創世篇</a:t>
            </a:r>
            <a:endParaRPr lang="zh-TW" altLang="en-US" sz="2800" dirty="0">
              <a:latin typeface="華康方圓體W7" panose="040B0709000000000000" pitchFamily="81" charset="-120"/>
              <a:ea typeface="華康方圓體W7" panose="040B0709000000000000" pitchFamily="81" charset="-120"/>
            </a:endParaRPr>
          </a:p>
        </p:txBody>
      </p:sp>
      <p:sp>
        <p:nvSpPr>
          <p:cNvPr id="37" name="文字方塊 6"/>
          <p:cNvSpPr txBox="1">
            <a:spLocks noChangeArrowheads="1"/>
          </p:cNvSpPr>
          <p:nvPr/>
        </p:nvSpPr>
        <p:spPr bwMode="auto">
          <a:xfrm>
            <a:off x="5394429" y="2435568"/>
            <a:ext cx="27455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marL="0" indent="0" eaLnBrk="1" hangingPunct="1">
              <a:lnSpc>
                <a:spcPct val="150000"/>
              </a:lnSpc>
              <a:spcBef>
                <a:spcPct val="0"/>
              </a:spcBef>
              <a:buNone/>
              <a:defRPr/>
            </a:pPr>
            <a:r>
              <a:rPr kumimoji="0" lang="zh-TW" altLang="en-US" sz="1400" dirty="0" smtClean="0">
                <a:latin typeface="微軟正黑體" pitchFamily="34" charset="-120"/>
                <a:ea typeface="微軟正黑體" pitchFamily="34" charset="-120"/>
                <a:sym typeface="Wingdings 2" pitchFamily="18" charset="2"/>
              </a:rPr>
              <a:t>我們還坐公車</a:t>
            </a:r>
            <a:r>
              <a:rPr kumimoji="0" lang="zh-TW" altLang="en-US" sz="1400" b="1" dirty="0" smtClean="0">
                <a:latin typeface="微軟正黑體" pitchFamily="34" charset="-120"/>
                <a:ea typeface="微軟正黑體" pitchFamily="34" charset="-120"/>
                <a:sym typeface="Wingdings 2" pitchFamily="18" charset="2"/>
              </a:rPr>
              <a:t>傳愛到創世</a:t>
            </a:r>
            <a:r>
              <a:rPr kumimoji="0" lang="zh-TW" altLang="en-US" sz="1400" b="1" dirty="0">
                <a:latin typeface="微軟正黑體" pitchFamily="34" charset="-120"/>
                <a:ea typeface="微軟正黑體" pitchFamily="34" charset="-120"/>
                <a:sym typeface="Wingdings 2" pitchFamily="18" charset="2"/>
              </a:rPr>
              <a:t>，</a:t>
            </a:r>
            <a:r>
              <a:rPr kumimoji="0" lang="zh-TW" altLang="en-US" sz="1400" b="1" dirty="0" smtClean="0">
                <a:latin typeface="微軟正黑體" pitchFamily="34" charset="-120"/>
                <a:ea typeface="微軟正黑體" pitchFamily="34" charset="-120"/>
                <a:sym typeface="Wingdings 2" pitchFamily="18" charset="2"/>
              </a:rPr>
              <a:t>捐款做愛心</a:t>
            </a:r>
            <a:r>
              <a:rPr kumimoji="0" lang="zh-TW" altLang="en-US" sz="1400" dirty="0" smtClean="0">
                <a:latin typeface="微軟正黑體" pitchFamily="34" charset="-120"/>
                <a:ea typeface="微軟正黑體" pitchFamily="34" charset="-120"/>
                <a:sym typeface="Wingdings 2" pitchFamily="18" charset="2"/>
              </a:rPr>
              <a:t>，阿亮叔叔讓我們更了解創世基金會，還有了解植物人照護的狀況。</a:t>
            </a:r>
            <a:endParaRPr kumimoji="0" lang="zh-TW" altLang="en-US" sz="1400" dirty="0" smtClean="0">
              <a:latin typeface="微軟正黑體" pitchFamily="34" charset="-120"/>
              <a:ea typeface="微軟正黑體" pitchFamily="34" charset="-12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7986" r="76880" b="59028"/>
          <a:stretch/>
        </p:blipFill>
        <p:spPr bwMode="auto">
          <a:xfrm>
            <a:off x="1381261" y="2435568"/>
            <a:ext cx="3838359" cy="214556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4" name="圖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7984" y="4057811"/>
            <a:ext cx="3876900" cy="2180757"/>
          </a:xfrm>
          <a:prstGeom prst="rect">
            <a:avLst/>
          </a:prstGeom>
          <a:ln w="12700">
            <a:solidFill>
              <a:schemeClr val="bg1"/>
            </a:solidFill>
          </a:ln>
        </p:spPr>
      </p:pic>
    </p:spTree>
    <p:extLst>
      <p:ext uri="{BB962C8B-B14F-4D97-AF65-F5344CB8AC3E}">
        <p14:creationId xmlns:p14="http://schemas.microsoft.com/office/powerpoint/2010/main" val="22360265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36762" y="1315706"/>
            <a:ext cx="1728442" cy="3956439"/>
            <a:chOff x="-36762" y="1315706"/>
            <a:chExt cx="1728442" cy="3956439"/>
          </a:xfrm>
        </p:grpSpPr>
        <p:grpSp>
          <p:nvGrpSpPr>
            <p:cNvPr id="6" name="群組 5"/>
            <p:cNvGrpSpPr/>
            <p:nvPr/>
          </p:nvGrpSpPr>
          <p:grpSpPr>
            <a:xfrm>
              <a:off x="-36762" y="1358078"/>
              <a:ext cx="1626305" cy="3914067"/>
              <a:chOff x="-36762" y="1358078"/>
              <a:chExt cx="1626305" cy="3914067"/>
            </a:xfrm>
          </p:grpSpPr>
          <p:sp>
            <p:nvSpPr>
              <p:cNvPr id="8" name="文字方塊 7"/>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33923" y="2330816"/>
                <a:ext cx="1108068" cy="904634"/>
                <a:chOff x="-24508" y="2355723"/>
                <a:chExt cx="1108068" cy="904634"/>
              </a:xfrm>
            </p:grpSpPr>
            <p:sp>
              <p:nvSpPr>
                <p:cNvPr id="25"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6"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p:cNvGrpSpPr/>
              <p:nvPr/>
            </p:nvGrpSpPr>
            <p:grpSpPr>
              <a:xfrm>
                <a:off x="-3009" y="1358078"/>
                <a:ext cx="1108068" cy="895625"/>
                <a:chOff x="0" y="1436391"/>
                <a:chExt cx="1108068" cy="895625"/>
              </a:xfrm>
            </p:grpSpPr>
            <p:sp>
              <p:nvSpPr>
                <p:cNvPr id="20"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1" name="群組 20"/>
                <p:cNvGrpSpPr/>
                <p:nvPr/>
              </p:nvGrpSpPr>
              <p:grpSpPr>
                <a:xfrm>
                  <a:off x="43996" y="1686904"/>
                  <a:ext cx="1010549" cy="476304"/>
                  <a:chOff x="163911" y="1647587"/>
                  <a:chExt cx="989618" cy="476304"/>
                </a:xfrm>
              </p:grpSpPr>
              <p:sp>
                <p:nvSpPr>
                  <p:cNvPr id="22" name="橢圓 21"/>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群組 13"/>
              <p:cNvGrpSpPr/>
              <p:nvPr/>
            </p:nvGrpSpPr>
            <p:grpSpPr>
              <a:xfrm>
                <a:off x="-31084" y="3312563"/>
                <a:ext cx="1133303" cy="895625"/>
                <a:chOff x="-28244" y="3260357"/>
                <a:chExt cx="1133303" cy="895625"/>
              </a:xfrm>
            </p:grpSpPr>
            <p:sp>
              <p:nvSpPr>
                <p:cNvPr id="18"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9"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14"/>
              <p:cNvGrpSpPr/>
              <p:nvPr/>
            </p:nvGrpSpPr>
            <p:grpSpPr>
              <a:xfrm>
                <a:off x="-36762" y="4285302"/>
                <a:ext cx="1108068" cy="895625"/>
                <a:chOff x="-36762" y="4285302"/>
                <a:chExt cx="1108068" cy="895625"/>
              </a:xfrm>
            </p:grpSpPr>
            <p:sp>
              <p:nvSpPr>
                <p:cNvPr id="16"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7"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圓角矩形 6"/>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p:cNvGrpSpPr/>
          <p:nvPr/>
        </p:nvGrpSpPr>
        <p:grpSpPr>
          <a:xfrm>
            <a:off x="2898955" y="278408"/>
            <a:ext cx="3284640" cy="1997112"/>
            <a:chOff x="2898955" y="278408"/>
            <a:chExt cx="3284640" cy="1997112"/>
          </a:xfrm>
        </p:grpSpPr>
        <p:sp>
          <p:nvSpPr>
            <p:cNvPr id="28" name="矩形 27"/>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29" name="心形 28"/>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心形 29"/>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心形 30"/>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心形 31"/>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4" name="圖片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0924" y="4046723"/>
            <a:ext cx="4197355" cy="2361012"/>
          </a:xfrm>
          <a:prstGeom prst="rect">
            <a:avLst/>
          </a:prstGeom>
          <a:ln w="28575">
            <a:solidFill>
              <a:schemeClr val="bg1"/>
            </a:solidFill>
          </a:ln>
        </p:spPr>
      </p:pic>
      <p:pic>
        <p:nvPicPr>
          <p:cNvPr id="35" name="圖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5696" y="2374676"/>
            <a:ext cx="3790682" cy="2132259"/>
          </a:xfrm>
          <a:prstGeom prst="rect">
            <a:avLst/>
          </a:prstGeom>
          <a:ln w="28575">
            <a:solidFill>
              <a:schemeClr val="bg1"/>
            </a:solidFill>
          </a:ln>
        </p:spPr>
      </p:pic>
      <p:sp>
        <p:nvSpPr>
          <p:cNvPr id="36" name="文字方塊 6"/>
          <p:cNvSpPr txBox="1">
            <a:spLocks noChangeArrowheads="1"/>
          </p:cNvSpPr>
          <p:nvPr/>
        </p:nvSpPr>
        <p:spPr bwMode="auto">
          <a:xfrm>
            <a:off x="5843742" y="2306819"/>
            <a:ext cx="30487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marL="0" indent="0" eaLnBrk="1" hangingPunct="1">
              <a:lnSpc>
                <a:spcPct val="150000"/>
              </a:lnSpc>
              <a:spcBef>
                <a:spcPct val="0"/>
              </a:spcBef>
              <a:buNone/>
              <a:defRPr/>
            </a:pPr>
            <a:r>
              <a:rPr kumimoji="0" lang="zh-TW" altLang="en-US" sz="2000" dirty="0" smtClean="0">
                <a:latin typeface="微軟正黑體" pitchFamily="34" charset="-120"/>
                <a:ea typeface="微軟正黑體" pitchFamily="34" charset="-120"/>
                <a:sym typeface="Wingdings 2" pitchFamily="18" charset="2"/>
              </a:rPr>
              <a:t>阿亮叔叔帶我們認識植物人照護的輔具，還認識辛苦的義工叔叔阿姨們。</a:t>
            </a:r>
            <a:endParaRPr kumimoji="0" lang="zh-TW" altLang="en-US" sz="2000" dirty="0" smtClean="0">
              <a:latin typeface="微軟正黑體" pitchFamily="34" charset="-120"/>
              <a:ea typeface="微軟正黑體" pitchFamily="34" charset="-120"/>
            </a:endParaRPr>
          </a:p>
        </p:txBody>
      </p:sp>
      <p:sp>
        <p:nvSpPr>
          <p:cNvPr id="38" name="矩形 37"/>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smtClean="0">
                <a:latin typeface="華康方圓體W7" panose="040B0709000000000000" pitchFamily="81" charset="-120"/>
                <a:ea typeface="華康方圓體W7" panose="040B0709000000000000" pitchFamily="81" charset="-120"/>
              </a:rPr>
              <a:t>創世篇</a:t>
            </a:r>
            <a:endParaRPr lang="zh-TW" altLang="en-US" sz="2800" dirty="0">
              <a:latin typeface="華康方圓體W7" panose="040B0709000000000000" pitchFamily="81" charset="-120"/>
              <a:ea typeface="華康方圓體W7" panose="040B0709000000000000" pitchFamily="81" charset="-120"/>
            </a:endParaRPr>
          </a:p>
        </p:txBody>
      </p:sp>
    </p:spTree>
    <p:extLst>
      <p:ext uri="{BB962C8B-B14F-4D97-AF65-F5344CB8AC3E}">
        <p14:creationId xmlns:p14="http://schemas.microsoft.com/office/powerpoint/2010/main" val="8540738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36762" y="1315706"/>
            <a:ext cx="1728442" cy="3956439"/>
            <a:chOff x="-36762" y="1315706"/>
            <a:chExt cx="1728442" cy="3956439"/>
          </a:xfrm>
        </p:grpSpPr>
        <p:grpSp>
          <p:nvGrpSpPr>
            <p:cNvPr id="6" name="群組 5"/>
            <p:cNvGrpSpPr/>
            <p:nvPr/>
          </p:nvGrpSpPr>
          <p:grpSpPr>
            <a:xfrm>
              <a:off x="-36762" y="1358078"/>
              <a:ext cx="1626305" cy="3914067"/>
              <a:chOff x="-36762" y="1358078"/>
              <a:chExt cx="1626305" cy="3914067"/>
            </a:xfrm>
          </p:grpSpPr>
          <p:sp>
            <p:nvSpPr>
              <p:cNvPr id="8" name="文字方塊 7"/>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33923" y="2330816"/>
                <a:ext cx="1108068" cy="904634"/>
                <a:chOff x="-24508" y="2355723"/>
                <a:chExt cx="1108068" cy="904634"/>
              </a:xfrm>
            </p:grpSpPr>
            <p:sp>
              <p:nvSpPr>
                <p:cNvPr id="25"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6"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p:cNvGrpSpPr/>
              <p:nvPr/>
            </p:nvGrpSpPr>
            <p:grpSpPr>
              <a:xfrm>
                <a:off x="-3009" y="1358078"/>
                <a:ext cx="1108068" cy="895625"/>
                <a:chOff x="0" y="1436391"/>
                <a:chExt cx="1108068" cy="895625"/>
              </a:xfrm>
            </p:grpSpPr>
            <p:sp>
              <p:nvSpPr>
                <p:cNvPr id="20"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1" name="群組 20"/>
                <p:cNvGrpSpPr/>
                <p:nvPr/>
              </p:nvGrpSpPr>
              <p:grpSpPr>
                <a:xfrm>
                  <a:off x="43996" y="1686904"/>
                  <a:ext cx="1010549" cy="476304"/>
                  <a:chOff x="163911" y="1647587"/>
                  <a:chExt cx="989618" cy="476304"/>
                </a:xfrm>
              </p:grpSpPr>
              <p:sp>
                <p:nvSpPr>
                  <p:cNvPr id="22" name="橢圓 21"/>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群組 13"/>
              <p:cNvGrpSpPr/>
              <p:nvPr/>
            </p:nvGrpSpPr>
            <p:grpSpPr>
              <a:xfrm>
                <a:off x="-31084" y="3312563"/>
                <a:ext cx="1133303" cy="895625"/>
                <a:chOff x="-28244" y="3260357"/>
                <a:chExt cx="1133303" cy="895625"/>
              </a:xfrm>
            </p:grpSpPr>
            <p:sp>
              <p:nvSpPr>
                <p:cNvPr id="18"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9"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14"/>
              <p:cNvGrpSpPr/>
              <p:nvPr/>
            </p:nvGrpSpPr>
            <p:grpSpPr>
              <a:xfrm>
                <a:off x="-36762" y="4285302"/>
                <a:ext cx="1108068" cy="895625"/>
                <a:chOff x="-36762" y="4285302"/>
                <a:chExt cx="1108068" cy="895625"/>
              </a:xfrm>
            </p:grpSpPr>
            <p:sp>
              <p:nvSpPr>
                <p:cNvPr id="16"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7"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圓角矩形 6"/>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p:cNvGrpSpPr/>
          <p:nvPr/>
        </p:nvGrpSpPr>
        <p:grpSpPr>
          <a:xfrm>
            <a:off x="2898955" y="278408"/>
            <a:ext cx="3284640" cy="1997112"/>
            <a:chOff x="2898955" y="278408"/>
            <a:chExt cx="3284640" cy="1997112"/>
          </a:xfrm>
        </p:grpSpPr>
        <p:sp>
          <p:nvSpPr>
            <p:cNvPr id="28" name="矩形 27"/>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29" name="心形 28"/>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心形 29"/>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心形 30"/>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心形 31"/>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 name="圖片 1"/>
          <p:cNvPicPr>
            <a:picLocks noChangeAspect="1"/>
          </p:cNvPicPr>
          <p:nvPr/>
        </p:nvPicPr>
        <p:blipFill rotWithShape="1">
          <a:blip r:embed="rId6" cstate="print">
            <a:extLst>
              <a:ext uri="{28A0092B-C50C-407E-A947-70E740481C1C}">
                <a14:useLocalDpi xmlns:a14="http://schemas.microsoft.com/office/drawing/2010/main" val="0"/>
              </a:ext>
            </a:extLst>
          </a:blip>
          <a:srcRect l="7708"/>
          <a:stretch/>
        </p:blipFill>
        <p:spPr>
          <a:xfrm>
            <a:off x="1691680" y="2738435"/>
            <a:ext cx="3953813" cy="2409755"/>
          </a:xfrm>
          <a:prstGeom prst="rect">
            <a:avLst/>
          </a:prstGeom>
          <a:ln w="28575">
            <a:solidFill>
              <a:schemeClr val="bg1"/>
            </a:solidFill>
          </a:ln>
        </p:spPr>
      </p:pic>
      <p:pic>
        <p:nvPicPr>
          <p:cNvPr id="3" name="圖片 2"/>
          <p:cNvPicPr>
            <a:picLocks noChangeAspect="1"/>
          </p:cNvPicPr>
          <p:nvPr/>
        </p:nvPicPr>
        <p:blipFill rotWithShape="1">
          <a:blip r:embed="rId7" cstate="print">
            <a:extLst>
              <a:ext uri="{28A0092B-C50C-407E-A947-70E740481C1C}">
                <a14:useLocalDpi xmlns:a14="http://schemas.microsoft.com/office/drawing/2010/main" val="0"/>
              </a:ext>
            </a:extLst>
          </a:blip>
          <a:srcRect l="15273"/>
          <a:stretch/>
        </p:blipFill>
        <p:spPr>
          <a:xfrm>
            <a:off x="5220071" y="3645024"/>
            <a:ext cx="3629745" cy="2409755"/>
          </a:xfrm>
          <a:prstGeom prst="rect">
            <a:avLst/>
          </a:prstGeom>
          <a:ln w="28575">
            <a:solidFill>
              <a:schemeClr val="bg1"/>
            </a:solidFill>
          </a:ln>
        </p:spPr>
      </p:pic>
      <p:sp>
        <p:nvSpPr>
          <p:cNvPr id="36" name="橢圓形圖說文字 35"/>
          <p:cNvSpPr/>
          <p:nvPr/>
        </p:nvSpPr>
        <p:spPr>
          <a:xfrm>
            <a:off x="1763688" y="5710124"/>
            <a:ext cx="3600399" cy="887228"/>
          </a:xfrm>
          <a:prstGeom prst="wedgeEllipseCallout">
            <a:avLst>
              <a:gd name="adj1" fmla="val 58903"/>
              <a:gd name="adj2" fmla="val -87310"/>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7" name="文字方塊 1"/>
          <p:cNvSpPr txBox="1">
            <a:spLocks noChangeArrowheads="1"/>
          </p:cNvSpPr>
          <p:nvPr/>
        </p:nvSpPr>
        <p:spPr bwMode="auto">
          <a:xfrm>
            <a:off x="2051719" y="5809578"/>
            <a:ext cx="29472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smtClean="0">
                <a:latin typeface="+mj-ea"/>
                <a:ea typeface="+mj-ea"/>
              </a:rPr>
              <a:t>目標就是要烤出超療癒鬆餅來和義工叔叔阿姨們分享</a:t>
            </a:r>
            <a:endParaRPr lang="zh-TW" altLang="en-US" sz="1800" b="1" dirty="0">
              <a:latin typeface="+mj-ea"/>
              <a:ea typeface="+mj-ea"/>
            </a:endParaRPr>
          </a:p>
        </p:txBody>
      </p:sp>
      <p:sp>
        <p:nvSpPr>
          <p:cNvPr id="39" name="橢圓形圖說文字 38"/>
          <p:cNvSpPr/>
          <p:nvPr/>
        </p:nvSpPr>
        <p:spPr>
          <a:xfrm>
            <a:off x="5787468" y="2483216"/>
            <a:ext cx="2105283" cy="845243"/>
          </a:xfrm>
          <a:prstGeom prst="wedgeEllipseCallout">
            <a:avLst>
              <a:gd name="adj1" fmla="val -63817"/>
              <a:gd name="adj2" fmla="val 46630"/>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40" name="文字方塊 1"/>
          <p:cNvSpPr txBox="1">
            <a:spLocks noChangeArrowheads="1"/>
          </p:cNvSpPr>
          <p:nvPr/>
        </p:nvSpPr>
        <p:spPr bwMode="auto">
          <a:xfrm>
            <a:off x="6010400" y="2567669"/>
            <a:ext cx="16626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dirty="0" smtClean="0">
                <a:latin typeface="+mj-ea"/>
                <a:ea typeface="+mj-ea"/>
              </a:rPr>
              <a:t>“</a:t>
            </a:r>
            <a:r>
              <a:rPr lang="zh-TW" altLang="en-US" sz="1800" b="1" dirty="0" smtClean="0">
                <a:latin typeface="+mj-ea"/>
                <a:ea typeface="+mj-ea"/>
              </a:rPr>
              <a:t>鬆</a:t>
            </a:r>
            <a:r>
              <a:rPr lang="zh-TW" altLang="en-US" sz="1800" b="1" dirty="0">
                <a:latin typeface="+mj-ea"/>
                <a:ea typeface="+mj-ea"/>
              </a:rPr>
              <a:t>餅</a:t>
            </a:r>
            <a:r>
              <a:rPr lang="zh-TW" altLang="en-US" sz="1800" b="1" dirty="0" smtClean="0">
                <a:latin typeface="+mj-ea"/>
                <a:ea typeface="+mj-ea"/>
              </a:rPr>
              <a:t>軍團</a:t>
            </a:r>
            <a:r>
              <a:rPr lang="en-US" altLang="zh-TW" sz="1800" b="1" dirty="0" smtClean="0">
                <a:latin typeface="+mj-ea"/>
                <a:ea typeface="+mj-ea"/>
              </a:rPr>
              <a:t>”  </a:t>
            </a:r>
          </a:p>
          <a:p>
            <a:pPr>
              <a:spcBef>
                <a:spcPct val="0"/>
              </a:spcBef>
              <a:buFontTx/>
              <a:buNone/>
            </a:pPr>
            <a:r>
              <a:rPr lang="zh-TW" altLang="en-US" sz="1800" b="1" dirty="0" smtClean="0">
                <a:latin typeface="+mj-ea"/>
                <a:ea typeface="+mj-ea"/>
              </a:rPr>
              <a:t>    再次</a:t>
            </a:r>
            <a:r>
              <a:rPr lang="zh-TW" altLang="en-US" sz="1800" b="1" dirty="0">
                <a:latin typeface="+mj-ea"/>
                <a:ea typeface="+mj-ea"/>
              </a:rPr>
              <a:t>出動</a:t>
            </a:r>
          </a:p>
        </p:txBody>
      </p:sp>
      <p:sp>
        <p:nvSpPr>
          <p:cNvPr id="41" name="矩形 40"/>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smtClean="0">
                <a:latin typeface="華康方圓體W7" panose="040B0709000000000000" pitchFamily="81" charset="-120"/>
                <a:ea typeface="華康方圓體W7" panose="040B0709000000000000" pitchFamily="81" charset="-120"/>
              </a:rPr>
              <a:t>創世篇</a:t>
            </a:r>
            <a:endParaRPr lang="zh-TW" altLang="en-US" sz="2800" dirty="0">
              <a:latin typeface="華康方圓體W7" panose="040B0709000000000000" pitchFamily="81" charset="-120"/>
              <a:ea typeface="華康方圓體W7" panose="040B0709000000000000" pitchFamily="81" charset="-120"/>
            </a:endParaRPr>
          </a:p>
        </p:txBody>
      </p:sp>
    </p:spTree>
    <p:extLst>
      <p:ext uri="{BB962C8B-B14F-4D97-AF65-F5344CB8AC3E}">
        <p14:creationId xmlns:p14="http://schemas.microsoft.com/office/powerpoint/2010/main" val="7676216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36762" y="1315706"/>
            <a:ext cx="1728442" cy="3956439"/>
            <a:chOff x="-36762" y="1315706"/>
            <a:chExt cx="1728442" cy="3956439"/>
          </a:xfrm>
        </p:grpSpPr>
        <p:grpSp>
          <p:nvGrpSpPr>
            <p:cNvPr id="6" name="群組 5"/>
            <p:cNvGrpSpPr/>
            <p:nvPr/>
          </p:nvGrpSpPr>
          <p:grpSpPr>
            <a:xfrm>
              <a:off x="-36762" y="1358078"/>
              <a:ext cx="1626305" cy="3914067"/>
              <a:chOff x="-36762" y="1358078"/>
              <a:chExt cx="1626305" cy="3914067"/>
            </a:xfrm>
          </p:grpSpPr>
          <p:sp>
            <p:nvSpPr>
              <p:cNvPr id="8" name="文字方塊 7"/>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33923" y="2330816"/>
                <a:ext cx="1108068" cy="904634"/>
                <a:chOff x="-24508" y="2355723"/>
                <a:chExt cx="1108068" cy="904634"/>
              </a:xfrm>
            </p:grpSpPr>
            <p:sp>
              <p:nvSpPr>
                <p:cNvPr id="25"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6"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p:cNvGrpSpPr/>
              <p:nvPr/>
            </p:nvGrpSpPr>
            <p:grpSpPr>
              <a:xfrm>
                <a:off x="-3009" y="1358078"/>
                <a:ext cx="1108068" cy="895625"/>
                <a:chOff x="0" y="1436391"/>
                <a:chExt cx="1108068" cy="895625"/>
              </a:xfrm>
            </p:grpSpPr>
            <p:sp>
              <p:nvSpPr>
                <p:cNvPr id="20"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1" name="群組 20"/>
                <p:cNvGrpSpPr/>
                <p:nvPr/>
              </p:nvGrpSpPr>
              <p:grpSpPr>
                <a:xfrm>
                  <a:off x="43996" y="1686904"/>
                  <a:ext cx="1010549" cy="476304"/>
                  <a:chOff x="163911" y="1647587"/>
                  <a:chExt cx="989618" cy="476304"/>
                </a:xfrm>
              </p:grpSpPr>
              <p:sp>
                <p:nvSpPr>
                  <p:cNvPr id="22" name="橢圓 21"/>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群組 13"/>
              <p:cNvGrpSpPr/>
              <p:nvPr/>
            </p:nvGrpSpPr>
            <p:grpSpPr>
              <a:xfrm>
                <a:off x="-31084" y="3312563"/>
                <a:ext cx="1133303" cy="895625"/>
                <a:chOff x="-28244" y="3260357"/>
                <a:chExt cx="1133303" cy="895625"/>
              </a:xfrm>
            </p:grpSpPr>
            <p:sp>
              <p:nvSpPr>
                <p:cNvPr id="18"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9"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14"/>
              <p:cNvGrpSpPr/>
              <p:nvPr/>
            </p:nvGrpSpPr>
            <p:grpSpPr>
              <a:xfrm>
                <a:off x="-36762" y="4285302"/>
                <a:ext cx="1108068" cy="895625"/>
                <a:chOff x="-36762" y="4285302"/>
                <a:chExt cx="1108068" cy="895625"/>
              </a:xfrm>
            </p:grpSpPr>
            <p:sp>
              <p:nvSpPr>
                <p:cNvPr id="16"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7"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圓角矩形 6"/>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p:cNvGrpSpPr/>
          <p:nvPr/>
        </p:nvGrpSpPr>
        <p:grpSpPr>
          <a:xfrm>
            <a:off x="2898955" y="278408"/>
            <a:ext cx="3284640" cy="1997112"/>
            <a:chOff x="2898955" y="278408"/>
            <a:chExt cx="3284640" cy="1997112"/>
          </a:xfrm>
        </p:grpSpPr>
        <p:sp>
          <p:nvSpPr>
            <p:cNvPr id="28" name="矩形 27"/>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29" name="心形 28"/>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心形 29"/>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心形 30"/>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心形 31"/>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9" name="群組 38"/>
          <p:cNvGrpSpPr/>
          <p:nvPr/>
        </p:nvGrpSpPr>
        <p:grpSpPr>
          <a:xfrm>
            <a:off x="2015318" y="2534319"/>
            <a:ext cx="6558217" cy="3703273"/>
            <a:chOff x="1990758" y="2773749"/>
            <a:chExt cx="6558217" cy="3703273"/>
          </a:xfrm>
        </p:grpSpPr>
        <p:pic>
          <p:nvPicPr>
            <p:cNvPr id="4" name="圖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0760" y="2781847"/>
              <a:ext cx="3182652" cy="1790242"/>
            </a:xfrm>
            <a:prstGeom prst="rect">
              <a:avLst/>
            </a:prstGeom>
            <a:ln w="28575">
              <a:solidFill>
                <a:schemeClr val="bg1"/>
              </a:solidFill>
            </a:ln>
          </p:spPr>
        </p:pic>
        <p:pic>
          <p:nvPicPr>
            <p:cNvPr id="33" name="圖片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8615" y="2773749"/>
              <a:ext cx="3240360" cy="1822702"/>
            </a:xfrm>
            <a:prstGeom prst="rect">
              <a:avLst/>
            </a:prstGeom>
            <a:ln w="28575">
              <a:solidFill>
                <a:schemeClr val="bg1"/>
              </a:solidFill>
            </a:ln>
          </p:spPr>
        </p:pic>
        <p:pic>
          <p:nvPicPr>
            <p:cNvPr id="34" name="圖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0758" y="4667419"/>
              <a:ext cx="3182653" cy="1790242"/>
            </a:xfrm>
            <a:prstGeom prst="rect">
              <a:avLst/>
            </a:prstGeom>
            <a:ln w="28575">
              <a:solidFill>
                <a:schemeClr val="bg1"/>
              </a:solidFill>
            </a:ln>
          </p:spPr>
        </p:pic>
        <p:pic>
          <p:nvPicPr>
            <p:cNvPr id="35" name="圖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8615" y="4685523"/>
              <a:ext cx="3184887" cy="1791499"/>
            </a:xfrm>
            <a:prstGeom prst="rect">
              <a:avLst/>
            </a:prstGeom>
            <a:ln w="28575">
              <a:solidFill>
                <a:schemeClr val="bg1"/>
              </a:solidFill>
            </a:ln>
          </p:spPr>
        </p:pic>
      </p:grpSp>
      <p:sp>
        <p:nvSpPr>
          <p:cNvPr id="36" name="橢圓形圖說文字 35"/>
          <p:cNvSpPr/>
          <p:nvPr/>
        </p:nvSpPr>
        <p:spPr>
          <a:xfrm>
            <a:off x="6589915" y="2111697"/>
            <a:ext cx="2105283" cy="845243"/>
          </a:xfrm>
          <a:prstGeom prst="wedgeEllipseCallout">
            <a:avLst>
              <a:gd name="adj1" fmla="val -48099"/>
              <a:gd name="adj2" fmla="val 45600"/>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7" name="文字方塊 1"/>
          <p:cNvSpPr txBox="1">
            <a:spLocks noChangeArrowheads="1"/>
          </p:cNvSpPr>
          <p:nvPr/>
        </p:nvSpPr>
        <p:spPr bwMode="auto">
          <a:xfrm>
            <a:off x="6773814" y="2229321"/>
            <a:ext cx="19052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dirty="0" smtClean="0">
                <a:latin typeface="+mj-ea"/>
                <a:ea typeface="+mj-ea"/>
              </a:rPr>
              <a:t>“</a:t>
            </a:r>
            <a:r>
              <a:rPr lang="zh-TW" altLang="en-US" sz="1800" b="1" dirty="0" smtClean="0">
                <a:latin typeface="+mj-ea"/>
                <a:ea typeface="+mj-ea"/>
              </a:rPr>
              <a:t>小小義工們</a:t>
            </a:r>
            <a:r>
              <a:rPr lang="en-US" altLang="zh-TW" sz="1800" b="1" dirty="0" smtClean="0">
                <a:latin typeface="+mj-ea"/>
                <a:ea typeface="+mj-ea"/>
              </a:rPr>
              <a:t>”  </a:t>
            </a:r>
          </a:p>
          <a:p>
            <a:pPr>
              <a:spcBef>
                <a:spcPct val="0"/>
              </a:spcBef>
              <a:buFontTx/>
              <a:buNone/>
            </a:pPr>
            <a:r>
              <a:rPr lang="zh-TW" altLang="en-US" sz="1800" b="1" dirty="0" smtClean="0">
                <a:latin typeface="+mj-ea"/>
                <a:ea typeface="+mj-ea"/>
              </a:rPr>
              <a:t>    再度發功</a:t>
            </a:r>
            <a:r>
              <a:rPr lang="en-US" altLang="zh-TW" sz="1800" b="1" dirty="0" smtClean="0">
                <a:latin typeface="+mj-ea"/>
                <a:ea typeface="+mj-ea"/>
              </a:rPr>
              <a:t>…</a:t>
            </a:r>
            <a:endParaRPr lang="zh-TW" altLang="en-US" sz="1800" b="1" dirty="0">
              <a:latin typeface="+mj-ea"/>
              <a:ea typeface="+mj-ea"/>
            </a:endParaRPr>
          </a:p>
        </p:txBody>
      </p:sp>
      <p:sp>
        <p:nvSpPr>
          <p:cNvPr id="40" name="矩形 39"/>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smtClean="0">
                <a:latin typeface="華康方圓體W7" panose="040B0709000000000000" pitchFamily="81" charset="-120"/>
                <a:ea typeface="華康方圓體W7" panose="040B0709000000000000" pitchFamily="81" charset="-120"/>
              </a:rPr>
              <a:t>創世篇</a:t>
            </a:r>
            <a:endParaRPr lang="zh-TW" altLang="en-US" sz="2800" dirty="0">
              <a:latin typeface="華康方圓體W7" panose="040B0709000000000000" pitchFamily="81" charset="-120"/>
              <a:ea typeface="華康方圓體W7" panose="040B0709000000000000" pitchFamily="81" charset="-120"/>
            </a:endParaRPr>
          </a:p>
        </p:txBody>
      </p:sp>
    </p:spTree>
    <p:extLst>
      <p:ext uri="{BB962C8B-B14F-4D97-AF65-F5344CB8AC3E}">
        <p14:creationId xmlns:p14="http://schemas.microsoft.com/office/powerpoint/2010/main" val="22360265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圖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9372" y="3965561"/>
            <a:ext cx="2969872" cy="1670553"/>
          </a:xfrm>
          <a:prstGeom prst="rect">
            <a:avLst/>
          </a:prstGeom>
          <a:ln w="28575">
            <a:solidFill>
              <a:schemeClr val="bg1"/>
            </a:solidFill>
          </a:ln>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532" y="2198893"/>
            <a:ext cx="2969872" cy="1670553"/>
          </a:xfrm>
          <a:prstGeom prst="rect">
            <a:avLst/>
          </a:prstGeom>
          <a:ln w="28575">
            <a:solidFill>
              <a:schemeClr val="bg1"/>
            </a:solidFill>
          </a:ln>
        </p:spPr>
      </p:pic>
      <p:grpSp>
        <p:nvGrpSpPr>
          <p:cNvPr id="5" name="群組 4"/>
          <p:cNvGrpSpPr/>
          <p:nvPr/>
        </p:nvGrpSpPr>
        <p:grpSpPr>
          <a:xfrm>
            <a:off x="-36762" y="1315706"/>
            <a:ext cx="1728442" cy="3956439"/>
            <a:chOff x="-36762" y="1315706"/>
            <a:chExt cx="1728442" cy="3956439"/>
          </a:xfrm>
        </p:grpSpPr>
        <p:grpSp>
          <p:nvGrpSpPr>
            <p:cNvPr id="6" name="群組 5"/>
            <p:cNvGrpSpPr/>
            <p:nvPr/>
          </p:nvGrpSpPr>
          <p:grpSpPr>
            <a:xfrm>
              <a:off x="-36762" y="1358078"/>
              <a:ext cx="1626305" cy="3914067"/>
              <a:chOff x="-36762" y="1358078"/>
              <a:chExt cx="1626305" cy="3914067"/>
            </a:xfrm>
          </p:grpSpPr>
          <p:sp>
            <p:nvSpPr>
              <p:cNvPr id="8" name="文字方塊 7"/>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33923" y="2330816"/>
                <a:ext cx="1108068" cy="904634"/>
                <a:chOff x="-24508" y="2355723"/>
                <a:chExt cx="1108068" cy="904634"/>
              </a:xfrm>
            </p:grpSpPr>
            <p:sp>
              <p:nvSpPr>
                <p:cNvPr id="25"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6" name="Picture 3" descr="C:\Users\user\AppData\Local\Microsoft\Windows\Temporary Internet Files\Content.IE5\L3Y1CV56\200px-Rubik's_cube.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p:cNvGrpSpPr/>
              <p:nvPr/>
            </p:nvGrpSpPr>
            <p:grpSpPr>
              <a:xfrm>
                <a:off x="-3009" y="1358078"/>
                <a:ext cx="1108068" cy="895625"/>
                <a:chOff x="0" y="1436391"/>
                <a:chExt cx="1108068" cy="895625"/>
              </a:xfrm>
            </p:grpSpPr>
            <p:sp>
              <p:nvSpPr>
                <p:cNvPr id="20"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1" name="群組 20"/>
                <p:cNvGrpSpPr/>
                <p:nvPr/>
              </p:nvGrpSpPr>
              <p:grpSpPr>
                <a:xfrm>
                  <a:off x="43996" y="1686904"/>
                  <a:ext cx="1010549" cy="476304"/>
                  <a:chOff x="163911" y="1647587"/>
                  <a:chExt cx="989618" cy="476304"/>
                </a:xfrm>
              </p:grpSpPr>
              <p:sp>
                <p:nvSpPr>
                  <p:cNvPr id="22" name="橢圓 21"/>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Picture 2" descr="C:\Users\user\AppData\Local\Microsoft\Windows\Temporary Internet Files\Content.IE5\L3Y1CV56\cartoon-eyes-1391699874IpT[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群組 13"/>
              <p:cNvGrpSpPr/>
              <p:nvPr/>
            </p:nvGrpSpPr>
            <p:grpSpPr>
              <a:xfrm>
                <a:off x="-31084" y="3312563"/>
                <a:ext cx="1133303" cy="895625"/>
                <a:chOff x="-28244" y="3260357"/>
                <a:chExt cx="1133303" cy="895625"/>
              </a:xfrm>
            </p:grpSpPr>
            <p:sp>
              <p:nvSpPr>
                <p:cNvPr id="18"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9" name="Picture 2" descr="C:\Users\user\AppData\Local\Microsoft\Windows\Temporary Internet Files\Content.IE5\EYHM4POW\volunteer_hands[1].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14"/>
              <p:cNvGrpSpPr/>
              <p:nvPr/>
            </p:nvGrpSpPr>
            <p:grpSpPr>
              <a:xfrm>
                <a:off x="-36762" y="4285302"/>
                <a:ext cx="1108068" cy="895625"/>
                <a:chOff x="-36762" y="4285302"/>
                <a:chExt cx="1108068" cy="895625"/>
              </a:xfrm>
            </p:grpSpPr>
            <p:sp>
              <p:nvSpPr>
                <p:cNvPr id="16"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7" name="Picture 2" descr="C:\Users\user\AppData\Local\Microsoft\Windows\Temporary Internet Files\Content.IE5\L3Y1CV56\Lightbulb-Bright[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圓角矩形 6"/>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p:cNvGrpSpPr/>
          <p:nvPr/>
        </p:nvGrpSpPr>
        <p:grpSpPr>
          <a:xfrm>
            <a:off x="2898955" y="278408"/>
            <a:ext cx="3284640" cy="1997112"/>
            <a:chOff x="2898955" y="278408"/>
            <a:chExt cx="3284640" cy="1997112"/>
          </a:xfrm>
        </p:grpSpPr>
        <p:sp>
          <p:nvSpPr>
            <p:cNvPr id="28" name="矩形 27"/>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29" name="心形 28"/>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心形 29"/>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心形 30"/>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心形 31"/>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6" name="橢圓形圖說文字 35"/>
          <p:cNvSpPr/>
          <p:nvPr/>
        </p:nvSpPr>
        <p:spPr>
          <a:xfrm>
            <a:off x="6765631" y="5293127"/>
            <a:ext cx="1758813" cy="991408"/>
          </a:xfrm>
          <a:prstGeom prst="wedgeEllipseCallout">
            <a:avLst>
              <a:gd name="adj1" fmla="val -46068"/>
              <a:gd name="adj2" fmla="val -3769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7" name="文字方塊 1"/>
          <p:cNvSpPr txBox="1">
            <a:spLocks noChangeArrowheads="1"/>
          </p:cNvSpPr>
          <p:nvPr/>
        </p:nvSpPr>
        <p:spPr bwMode="auto">
          <a:xfrm>
            <a:off x="7046983" y="5465665"/>
            <a:ext cx="11961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smtClean="0">
                <a:latin typeface="+mj-ea"/>
                <a:ea typeface="+mj-ea"/>
              </a:rPr>
              <a:t>愛心無限</a:t>
            </a:r>
            <a:endParaRPr lang="en-US" altLang="zh-TW" sz="1800" b="1" dirty="0" smtClean="0">
              <a:latin typeface="+mj-ea"/>
              <a:ea typeface="+mj-ea"/>
            </a:endParaRPr>
          </a:p>
          <a:p>
            <a:pPr>
              <a:spcBef>
                <a:spcPct val="0"/>
              </a:spcBef>
              <a:buFontTx/>
              <a:buNone/>
            </a:pPr>
            <a:r>
              <a:rPr lang="zh-TW" altLang="en-US" sz="1800" b="1" dirty="0" smtClean="0">
                <a:latin typeface="+mj-ea"/>
                <a:ea typeface="+mj-ea"/>
              </a:rPr>
              <a:t>美味無限   </a:t>
            </a:r>
            <a:endParaRPr lang="zh-TW" altLang="en-US" sz="1800" b="1" dirty="0">
              <a:latin typeface="+mj-ea"/>
              <a:ea typeface="+mj-ea"/>
            </a:endParaRPr>
          </a:p>
        </p:txBody>
      </p:sp>
      <p:pic>
        <p:nvPicPr>
          <p:cNvPr id="2" name="圖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94684" y="2217400"/>
            <a:ext cx="2969872" cy="1670553"/>
          </a:xfrm>
          <a:prstGeom prst="rect">
            <a:avLst/>
          </a:prstGeom>
          <a:ln w="28575">
            <a:solidFill>
              <a:schemeClr val="bg1"/>
            </a:solidFill>
          </a:ln>
        </p:spPr>
      </p:pic>
      <p:pic>
        <p:nvPicPr>
          <p:cNvPr id="40" name="圖片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4684" y="3959814"/>
            <a:ext cx="2969872" cy="1670553"/>
          </a:xfrm>
          <a:prstGeom prst="rect">
            <a:avLst/>
          </a:prstGeom>
          <a:ln w="28575">
            <a:solidFill>
              <a:schemeClr val="bg1"/>
            </a:solidFill>
          </a:ln>
        </p:spPr>
      </p:pic>
      <p:sp>
        <p:nvSpPr>
          <p:cNvPr id="43" name="矩形 42"/>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smtClean="0">
                <a:latin typeface="華康方圓體W7" panose="040B0709000000000000" pitchFamily="81" charset="-120"/>
                <a:ea typeface="華康方圓體W7" panose="040B0709000000000000" pitchFamily="81" charset="-120"/>
              </a:rPr>
              <a:t>創世篇</a:t>
            </a:r>
            <a:endParaRPr lang="zh-TW" altLang="en-US" sz="2800" dirty="0">
              <a:latin typeface="華康方圓體W7" panose="040B0709000000000000" pitchFamily="81" charset="-120"/>
              <a:ea typeface="華康方圓體W7" panose="040B0709000000000000" pitchFamily="81" charset="-120"/>
            </a:endParaRPr>
          </a:p>
        </p:txBody>
      </p:sp>
    </p:spTree>
    <p:extLst>
      <p:ext uri="{BB962C8B-B14F-4D97-AF65-F5344CB8AC3E}">
        <p14:creationId xmlns:p14="http://schemas.microsoft.com/office/powerpoint/2010/main" val="3363052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36762" y="1315706"/>
            <a:ext cx="1728442" cy="3956439"/>
            <a:chOff x="-36762" y="1315706"/>
            <a:chExt cx="1728442" cy="3956439"/>
          </a:xfrm>
        </p:grpSpPr>
        <p:grpSp>
          <p:nvGrpSpPr>
            <p:cNvPr id="6" name="群組 5"/>
            <p:cNvGrpSpPr/>
            <p:nvPr/>
          </p:nvGrpSpPr>
          <p:grpSpPr>
            <a:xfrm>
              <a:off x="-36762" y="1358078"/>
              <a:ext cx="1626305" cy="3914067"/>
              <a:chOff x="-36762" y="1358078"/>
              <a:chExt cx="1626305" cy="3914067"/>
            </a:xfrm>
          </p:grpSpPr>
          <p:sp>
            <p:nvSpPr>
              <p:cNvPr id="8" name="文字方塊 7"/>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33923" y="2330816"/>
                <a:ext cx="1108068" cy="904634"/>
                <a:chOff x="-24508" y="2355723"/>
                <a:chExt cx="1108068" cy="904634"/>
              </a:xfrm>
            </p:grpSpPr>
            <p:sp>
              <p:nvSpPr>
                <p:cNvPr id="25"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6"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p:cNvGrpSpPr/>
              <p:nvPr/>
            </p:nvGrpSpPr>
            <p:grpSpPr>
              <a:xfrm>
                <a:off x="-3009" y="1358078"/>
                <a:ext cx="1108068" cy="895625"/>
                <a:chOff x="0" y="1436391"/>
                <a:chExt cx="1108068" cy="895625"/>
              </a:xfrm>
            </p:grpSpPr>
            <p:sp>
              <p:nvSpPr>
                <p:cNvPr id="20"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1" name="群組 20"/>
                <p:cNvGrpSpPr/>
                <p:nvPr/>
              </p:nvGrpSpPr>
              <p:grpSpPr>
                <a:xfrm>
                  <a:off x="43996" y="1686904"/>
                  <a:ext cx="1010549" cy="476304"/>
                  <a:chOff x="163911" y="1647587"/>
                  <a:chExt cx="989618" cy="476304"/>
                </a:xfrm>
              </p:grpSpPr>
              <p:sp>
                <p:nvSpPr>
                  <p:cNvPr id="22" name="橢圓 21"/>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群組 13"/>
              <p:cNvGrpSpPr/>
              <p:nvPr/>
            </p:nvGrpSpPr>
            <p:grpSpPr>
              <a:xfrm>
                <a:off x="-31084" y="3312563"/>
                <a:ext cx="1133303" cy="895625"/>
                <a:chOff x="-28244" y="3260357"/>
                <a:chExt cx="1133303" cy="895625"/>
              </a:xfrm>
            </p:grpSpPr>
            <p:sp>
              <p:nvSpPr>
                <p:cNvPr id="18"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9"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14"/>
              <p:cNvGrpSpPr/>
              <p:nvPr/>
            </p:nvGrpSpPr>
            <p:grpSpPr>
              <a:xfrm>
                <a:off x="-36762" y="4285302"/>
                <a:ext cx="1108068" cy="895625"/>
                <a:chOff x="-36762" y="4285302"/>
                <a:chExt cx="1108068" cy="895625"/>
              </a:xfrm>
            </p:grpSpPr>
            <p:sp>
              <p:nvSpPr>
                <p:cNvPr id="16"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7"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圓角矩形 6"/>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p:cNvGrpSpPr/>
          <p:nvPr/>
        </p:nvGrpSpPr>
        <p:grpSpPr>
          <a:xfrm>
            <a:off x="2898955" y="278408"/>
            <a:ext cx="3284640" cy="1997112"/>
            <a:chOff x="2898955" y="278408"/>
            <a:chExt cx="3284640" cy="1997112"/>
          </a:xfrm>
        </p:grpSpPr>
        <p:sp>
          <p:nvSpPr>
            <p:cNvPr id="28" name="矩形 27"/>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29" name="心形 28"/>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心形 29"/>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心形 30"/>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心形 31"/>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4" name="圖片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3728" y="2267033"/>
            <a:ext cx="5144692" cy="3577540"/>
          </a:xfrm>
          <a:prstGeom prst="rect">
            <a:avLst/>
          </a:prstGeom>
        </p:spPr>
      </p:pic>
      <p:sp>
        <p:nvSpPr>
          <p:cNvPr id="35" name="矩形 34"/>
          <p:cNvSpPr/>
          <p:nvPr/>
        </p:nvSpPr>
        <p:spPr>
          <a:xfrm>
            <a:off x="6047119" y="1524005"/>
            <a:ext cx="1440160"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smtClean="0">
                <a:latin typeface="華康方圓體W7" panose="040B0709000000000000" pitchFamily="81" charset="-120"/>
                <a:ea typeface="華康方圓體W7" panose="040B0709000000000000" pitchFamily="81" charset="-120"/>
                <a:hlinkClick r:id="rId7"/>
              </a:rPr>
              <a:t>創世篇</a:t>
            </a:r>
            <a:endParaRPr lang="zh-TW" altLang="en-US" sz="2800" dirty="0">
              <a:latin typeface="華康方圓體W7" panose="040B0709000000000000" pitchFamily="81" charset="-120"/>
              <a:ea typeface="華康方圓體W7" panose="040B0709000000000000" pitchFamily="81" charset="-120"/>
            </a:endParaRPr>
          </a:p>
        </p:txBody>
      </p:sp>
      <p:sp>
        <p:nvSpPr>
          <p:cNvPr id="36" name="橢圓形圖說文字 35"/>
          <p:cNvSpPr/>
          <p:nvPr/>
        </p:nvSpPr>
        <p:spPr>
          <a:xfrm>
            <a:off x="7164288" y="2374676"/>
            <a:ext cx="1758813" cy="2163173"/>
          </a:xfrm>
          <a:prstGeom prst="wedgeEllipseCallout">
            <a:avLst>
              <a:gd name="adj1" fmla="val -49534"/>
              <a:gd name="adj2" fmla="val 48382"/>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7" name="文字方塊 1"/>
          <p:cNvSpPr txBox="1">
            <a:spLocks noChangeArrowheads="1"/>
          </p:cNvSpPr>
          <p:nvPr/>
        </p:nvSpPr>
        <p:spPr bwMode="auto">
          <a:xfrm>
            <a:off x="7487279" y="2579099"/>
            <a:ext cx="11961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a:latin typeface="+mj-ea"/>
                <a:ea typeface="+mj-ea"/>
              </a:rPr>
              <a:t>還有重要</a:t>
            </a:r>
            <a:r>
              <a:rPr lang="zh-TW" altLang="en-US" sz="1800" b="1" dirty="0" smtClean="0">
                <a:latin typeface="+mj-ea"/>
                <a:ea typeface="+mj-ea"/>
              </a:rPr>
              <a:t>任務</a:t>
            </a:r>
            <a:r>
              <a:rPr lang="en-US" altLang="zh-TW" sz="1800" b="1" dirty="0" smtClean="0">
                <a:latin typeface="+mj-ea"/>
                <a:ea typeface="+mj-ea"/>
              </a:rPr>
              <a:t>…</a:t>
            </a:r>
          </a:p>
          <a:p>
            <a:pPr>
              <a:spcBef>
                <a:spcPct val="0"/>
              </a:spcBef>
              <a:buFontTx/>
              <a:buNone/>
            </a:pPr>
            <a:r>
              <a:rPr lang="zh-TW" altLang="en-US" sz="1800" b="1" dirty="0">
                <a:latin typeface="+mj-ea"/>
                <a:ea typeface="+mj-ea"/>
              </a:rPr>
              <a:t>就是捐出賣鬆餅的</a:t>
            </a:r>
            <a:r>
              <a:rPr lang="zh-TW" altLang="en-US" sz="1800" b="1" dirty="0" smtClean="0">
                <a:latin typeface="+mj-ea"/>
                <a:ea typeface="+mj-ea"/>
              </a:rPr>
              <a:t>錢一萬六千元</a:t>
            </a:r>
            <a:r>
              <a:rPr lang="en-US" altLang="zh-TW" sz="1800" b="1" dirty="0" smtClean="0">
                <a:latin typeface="+mj-ea"/>
                <a:ea typeface="+mj-ea"/>
              </a:rPr>
              <a:t>!</a:t>
            </a:r>
            <a:endParaRPr lang="zh-TW" altLang="en-US" sz="1800" b="1" dirty="0">
              <a:latin typeface="+mj-ea"/>
              <a:ea typeface="+mj-ea"/>
            </a:endParaRPr>
          </a:p>
        </p:txBody>
      </p:sp>
      <p:pic>
        <p:nvPicPr>
          <p:cNvPr id="38" name="Picture 2">
            <a:hlinkClick r:id="rId8"/>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1481" r="31767" b="21355"/>
          <a:stretch/>
        </p:blipFill>
        <p:spPr bwMode="auto">
          <a:xfrm>
            <a:off x="7509475" y="1419075"/>
            <a:ext cx="739117" cy="731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6880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3548046" y="2204864"/>
            <a:ext cx="5328592" cy="1754326"/>
          </a:xfrm>
          <a:prstGeom prst="rect">
            <a:avLst/>
          </a:prstGeom>
          <a:noFill/>
        </p:spPr>
        <p:txBody>
          <a:bodyPr wrap="square">
            <a:spAutoFit/>
          </a:bodyPr>
          <a:lstStyle/>
          <a:p>
            <a:pPr eaLnBrk="1" fontAlgn="auto" hangingPunct="1">
              <a:lnSpc>
                <a:spcPct val="150000"/>
              </a:lnSpc>
              <a:spcBef>
                <a:spcPts val="0"/>
              </a:spcBef>
              <a:spcAft>
                <a:spcPts val="0"/>
              </a:spcAft>
              <a:defRPr/>
            </a:pPr>
            <a:r>
              <a:rPr kumimoji="0" lang="zh-TW" altLang="en-US" b="1" dirty="0" smtClean="0">
                <a:solidFill>
                  <a:schemeClr val="bg2">
                    <a:lumMod val="25000"/>
                  </a:schemeClr>
                </a:solidFill>
                <a:latin typeface="微軟正黑體" panose="020B0604030504040204" pitchFamily="34" charset="-120"/>
                <a:ea typeface="微軟正黑體" panose="020B0604030504040204" pitchFamily="34" charset="-120"/>
                <a:sym typeface="Wingdings 2"/>
              </a:rPr>
              <a:t>運動會得到雙料</a:t>
            </a:r>
            <a:r>
              <a:rPr kumimoji="0" lang="zh-TW" altLang="zh-TW" b="1" dirty="0">
                <a:solidFill>
                  <a:schemeClr val="bg2">
                    <a:lumMod val="25000"/>
                  </a:schemeClr>
                </a:solidFill>
                <a:latin typeface="微軟正黑體" panose="020B0604030504040204" pitchFamily="34" charset="-120"/>
                <a:ea typeface="微軟正黑體" panose="020B0604030504040204" pitchFamily="34" charset="-120"/>
              </a:rPr>
              <a:t>「</a:t>
            </a:r>
            <a:r>
              <a:rPr kumimoji="0" lang="zh-TW" altLang="en-US" b="1" dirty="0">
                <a:solidFill>
                  <a:schemeClr val="bg2">
                    <a:lumMod val="25000"/>
                  </a:schemeClr>
                </a:solidFill>
                <a:latin typeface="微軟正黑體" panose="020B0604030504040204" pitchFamily="34" charset="-120"/>
                <a:ea typeface="微軟正黑體" panose="020B0604030504040204" pitchFamily="34" charset="-120"/>
                <a:sym typeface="Wingdings 2"/>
              </a:rPr>
              <a:t>墊底</a:t>
            </a:r>
            <a:r>
              <a:rPr kumimoji="0" lang="zh-TW" altLang="zh-TW" b="1" dirty="0">
                <a:solidFill>
                  <a:schemeClr val="bg2">
                    <a:lumMod val="25000"/>
                  </a:schemeClr>
                </a:solidFill>
                <a:latin typeface="微軟正黑體" panose="020B0604030504040204" pitchFamily="34" charset="-120"/>
                <a:ea typeface="微軟正黑體" panose="020B0604030504040204" pitchFamily="34" charset="-120"/>
              </a:rPr>
              <a:t>」</a:t>
            </a:r>
            <a:r>
              <a:rPr kumimoji="0" lang="zh-TW" altLang="en-US" b="1" dirty="0">
                <a:solidFill>
                  <a:schemeClr val="bg2">
                    <a:lumMod val="25000"/>
                  </a:schemeClr>
                </a:solidFill>
                <a:latin typeface="微軟正黑體" panose="020B0604030504040204" pitchFamily="34" charset="-120"/>
                <a:ea typeface="微軟正黑體" panose="020B0604030504040204" pitchFamily="34" charset="-120"/>
                <a:sym typeface="Wingdings 2"/>
              </a:rPr>
              <a:t>冠軍</a:t>
            </a:r>
            <a:r>
              <a:rPr kumimoji="0" lang="zh-TW" altLang="en-US" b="1" dirty="0" smtClean="0">
                <a:solidFill>
                  <a:schemeClr val="bg2">
                    <a:lumMod val="25000"/>
                  </a:schemeClr>
                </a:solidFill>
                <a:latin typeface="微軟正黑體" panose="020B0604030504040204" pitchFamily="34" charset="-120"/>
                <a:ea typeface="微軟正黑體" panose="020B0604030504040204" pitchFamily="34" charset="-120"/>
                <a:sym typeface="Wingdings 2"/>
              </a:rPr>
              <a:t>的我們，心情</a:t>
            </a:r>
            <a:r>
              <a:rPr kumimoji="0" lang="en-US" altLang="zh-TW" b="1" dirty="0" smtClean="0">
                <a:solidFill>
                  <a:schemeClr val="bg2">
                    <a:lumMod val="25000"/>
                  </a:schemeClr>
                </a:solidFill>
                <a:latin typeface="微軟正黑體" panose="020B0604030504040204" pitchFamily="34" charset="-120"/>
                <a:ea typeface="微軟正黑體" panose="020B0604030504040204" pitchFamily="34" charset="-120"/>
                <a:sym typeface="Wingdings 2"/>
              </a:rPr>
              <a:t>down</a:t>
            </a:r>
            <a:r>
              <a:rPr kumimoji="0" lang="zh-TW" altLang="en-US" b="1" dirty="0" smtClean="0">
                <a:solidFill>
                  <a:schemeClr val="bg2">
                    <a:lumMod val="25000"/>
                  </a:schemeClr>
                </a:solidFill>
                <a:latin typeface="微軟正黑體" panose="020B0604030504040204" pitchFamily="34" charset="-120"/>
                <a:ea typeface="微軟正黑體" panose="020B0604030504040204" pitchFamily="34" charset="-120"/>
                <a:sym typeface="Wingdings 2"/>
              </a:rPr>
              <a:t>透</a:t>
            </a:r>
            <a:r>
              <a:rPr kumimoji="0" lang="zh-TW" altLang="en-US" b="1" dirty="0">
                <a:solidFill>
                  <a:schemeClr val="bg2">
                    <a:lumMod val="25000"/>
                  </a:schemeClr>
                </a:solidFill>
                <a:latin typeface="微軟正黑體" panose="020B0604030504040204" pitchFamily="34" charset="-120"/>
                <a:ea typeface="微軟正黑體" panose="020B0604030504040204" pitchFamily="34" charset="-120"/>
                <a:sym typeface="Wingdings 2"/>
              </a:rPr>
              <a:t>了</a:t>
            </a:r>
            <a:r>
              <a:rPr kumimoji="0" lang="en-US" altLang="zh-TW" b="1" dirty="0" smtClean="0">
                <a:solidFill>
                  <a:schemeClr val="bg2">
                    <a:lumMod val="25000"/>
                  </a:schemeClr>
                </a:solidFill>
                <a:latin typeface="微軟正黑體" panose="020B0604030504040204" pitchFamily="34" charset="-120"/>
                <a:ea typeface="微軟正黑體" panose="020B0604030504040204" pitchFamily="34" charset="-120"/>
                <a:sym typeface="Wingdings 2"/>
              </a:rPr>
              <a:t>!</a:t>
            </a:r>
            <a:r>
              <a:rPr kumimoji="0" lang="zh-TW" altLang="en-US" b="1" dirty="0" smtClean="0">
                <a:solidFill>
                  <a:schemeClr val="bg2">
                    <a:lumMod val="25000"/>
                  </a:schemeClr>
                </a:solidFill>
                <a:latin typeface="微軟正黑體" panose="020B0604030504040204" pitchFamily="34" charset="-120"/>
                <a:ea typeface="微軟正黑體" panose="020B0604030504040204" pitchFamily="34" charset="-120"/>
                <a:sym typeface="Wingdings 2"/>
              </a:rPr>
              <a:t> 老師</a:t>
            </a:r>
            <a:r>
              <a:rPr kumimoji="0" lang="zh-TW" altLang="en-US" b="1" dirty="0">
                <a:solidFill>
                  <a:schemeClr val="bg2">
                    <a:lumMod val="25000"/>
                  </a:schemeClr>
                </a:solidFill>
                <a:latin typeface="微軟正黑體" panose="020B0604030504040204" pitchFamily="34" charset="-120"/>
                <a:ea typeface="微軟正黑體" panose="020B0604030504040204" pitchFamily="34" charset="-120"/>
                <a:sym typeface="Wingdings 2"/>
              </a:rPr>
              <a:t>為了轉換</a:t>
            </a:r>
            <a:r>
              <a:rPr kumimoji="0" lang="zh-TW" altLang="en-US" b="1" dirty="0" smtClean="0">
                <a:solidFill>
                  <a:schemeClr val="bg2">
                    <a:lumMod val="25000"/>
                  </a:schemeClr>
                </a:solidFill>
                <a:latin typeface="微軟正黑體" panose="020B0604030504040204" pitchFamily="34" charset="-120"/>
                <a:ea typeface="微軟正黑體" panose="020B0604030504040204" pitchFamily="34" charset="-120"/>
                <a:sym typeface="Wingdings 2"/>
              </a:rPr>
              <a:t>我們 的心境</a:t>
            </a:r>
            <a:r>
              <a:rPr kumimoji="0" lang="zh-TW" altLang="en-US" b="1" dirty="0">
                <a:solidFill>
                  <a:schemeClr val="bg2">
                    <a:lumMod val="25000"/>
                  </a:schemeClr>
                </a:solidFill>
                <a:latin typeface="微軟正黑體" panose="020B0604030504040204" pitchFamily="34" charset="-120"/>
                <a:ea typeface="微軟正黑體" panose="020B0604030504040204" pitchFamily="34" charset="-120"/>
                <a:sym typeface="Wingdings 2"/>
              </a:rPr>
              <a:t>，特地安排了一場超療癒的烤鬆餅活動</a:t>
            </a:r>
            <a:r>
              <a:rPr kumimoji="0" lang="zh-TW" altLang="en-US" b="1" dirty="0" smtClean="0">
                <a:solidFill>
                  <a:schemeClr val="bg2">
                    <a:lumMod val="25000"/>
                  </a:schemeClr>
                </a:solidFill>
                <a:latin typeface="微軟正黑體" panose="020B0604030504040204" pitchFamily="34" charset="-120"/>
                <a:ea typeface="微軟正黑體" panose="020B0604030504040204" pitchFamily="34" charset="-120"/>
                <a:sym typeface="Wingdings 2"/>
              </a:rPr>
              <a:t>。</a:t>
            </a:r>
            <a:endParaRPr kumimoji="0" lang="en-US" altLang="zh-TW" b="1" dirty="0" smtClean="0">
              <a:solidFill>
                <a:schemeClr val="bg2">
                  <a:lumMod val="25000"/>
                </a:schemeClr>
              </a:solidFill>
              <a:latin typeface="微軟正黑體" panose="020B0604030504040204" pitchFamily="34" charset="-120"/>
              <a:ea typeface="微軟正黑體" panose="020B0604030504040204" pitchFamily="34" charset="-120"/>
              <a:sym typeface="Wingdings 2"/>
            </a:endParaRPr>
          </a:p>
          <a:p>
            <a:pPr eaLnBrk="1" fontAlgn="auto" hangingPunct="1">
              <a:lnSpc>
                <a:spcPct val="150000"/>
              </a:lnSpc>
              <a:spcBef>
                <a:spcPts val="0"/>
              </a:spcBef>
              <a:spcAft>
                <a:spcPts val="0"/>
              </a:spcAft>
              <a:defRPr/>
            </a:pPr>
            <a:endParaRPr kumimoji="0" lang="en-US" altLang="zh-TW" b="1" dirty="0">
              <a:solidFill>
                <a:schemeClr val="bg2">
                  <a:lumMod val="25000"/>
                </a:schemeClr>
              </a:solidFill>
              <a:latin typeface="微軟正黑體" panose="020B0604030504040204" pitchFamily="34" charset="-120"/>
              <a:ea typeface="微軟正黑體" panose="020B0604030504040204" pitchFamily="34" charset="-120"/>
            </a:endParaRPr>
          </a:p>
        </p:txBody>
      </p:sp>
      <p:sp>
        <p:nvSpPr>
          <p:cNvPr id="9" name="橢圓形圖說文字 8"/>
          <p:cNvSpPr/>
          <p:nvPr/>
        </p:nvSpPr>
        <p:spPr>
          <a:xfrm rot="21096440">
            <a:off x="2731105" y="603414"/>
            <a:ext cx="3179070" cy="1073780"/>
          </a:xfrm>
          <a:prstGeom prst="wedgeEllipseCallout">
            <a:avLst>
              <a:gd name="adj1" fmla="val -51939"/>
              <a:gd name="adj2" fmla="val 49947"/>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srgbClr val="FF0000"/>
              </a:solidFill>
            </a:endParaRPr>
          </a:p>
        </p:txBody>
      </p:sp>
      <p:sp>
        <p:nvSpPr>
          <p:cNvPr id="10" name="文字方塊 9"/>
          <p:cNvSpPr txBox="1"/>
          <p:nvPr/>
        </p:nvSpPr>
        <p:spPr>
          <a:xfrm rot="21096440">
            <a:off x="2724688" y="817139"/>
            <a:ext cx="3185487" cy="646331"/>
          </a:xfrm>
          <a:prstGeom prst="rect">
            <a:avLst/>
          </a:prstGeom>
          <a:noFill/>
        </p:spPr>
        <p:txBody>
          <a:bodyPr wrap="none" rtlCol="0">
            <a:spAutoFit/>
          </a:bodyPr>
          <a:lstStyle/>
          <a:p>
            <a:pPr algn="ctr"/>
            <a:r>
              <a:rPr lang="zh-TW" altLang="en-US" b="1" dirty="0">
                <a:solidFill>
                  <a:srgbClr val="FF0000"/>
                </a:solidFill>
                <a:latin typeface="+mj-ea"/>
                <a:ea typeface="+mj-ea"/>
              </a:rPr>
              <a:t>鬆餅傳愛</a:t>
            </a:r>
            <a:r>
              <a:rPr lang="zh-TW" altLang="en-US" b="1" dirty="0" smtClean="0">
                <a:solidFill>
                  <a:srgbClr val="FF0000"/>
                </a:solidFill>
                <a:latin typeface="+mj-ea"/>
                <a:ea typeface="+mj-ea"/>
              </a:rPr>
              <a:t>是個偶然</a:t>
            </a:r>
            <a:r>
              <a:rPr lang="zh-TW" altLang="en-US" b="1" dirty="0">
                <a:solidFill>
                  <a:srgbClr val="FF0000"/>
                </a:solidFill>
                <a:latin typeface="+mj-ea"/>
                <a:ea typeface="+mj-ea"/>
              </a:rPr>
              <a:t>綻放的</a:t>
            </a:r>
            <a:r>
              <a:rPr lang="zh-TW" altLang="en-US" b="1" dirty="0" smtClean="0">
                <a:solidFill>
                  <a:srgbClr val="FF0000"/>
                </a:solidFill>
                <a:latin typeface="+mj-ea"/>
                <a:ea typeface="+mj-ea"/>
              </a:rPr>
              <a:t>奇蹟</a:t>
            </a:r>
            <a:endParaRPr lang="en-US" altLang="zh-TW" b="1" dirty="0" smtClean="0">
              <a:solidFill>
                <a:srgbClr val="FF0000"/>
              </a:solidFill>
              <a:latin typeface="+mj-ea"/>
              <a:ea typeface="+mj-ea"/>
            </a:endParaRPr>
          </a:p>
          <a:p>
            <a:pPr algn="ctr"/>
            <a:r>
              <a:rPr lang="zh-TW" altLang="en-US" b="1" dirty="0" smtClean="0">
                <a:solidFill>
                  <a:srgbClr val="FF0000"/>
                </a:solidFill>
                <a:latin typeface="+mj-ea"/>
                <a:ea typeface="+mj-ea"/>
              </a:rPr>
              <a:t>我們故事是這麼開始的</a:t>
            </a:r>
            <a:r>
              <a:rPr lang="en-US" altLang="zh-TW" b="1" dirty="0" smtClean="0">
                <a:solidFill>
                  <a:srgbClr val="FF0000"/>
                </a:solidFill>
                <a:latin typeface="+mj-ea"/>
                <a:ea typeface="+mj-ea"/>
              </a:rPr>
              <a:t>…</a:t>
            </a:r>
            <a:endParaRPr lang="zh-TW" altLang="en-US" b="1" dirty="0">
              <a:solidFill>
                <a:srgbClr val="FF0000"/>
              </a:solidFill>
              <a:latin typeface="+mj-ea"/>
              <a:ea typeface="+mj-ea"/>
            </a:endParaRPr>
          </a:p>
        </p:txBody>
      </p:sp>
      <p:grpSp>
        <p:nvGrpSpPr>
          <p:cNvPr id="11" name="群組 10"/>
          <p:cNvGrpSpPr/>
          <p:nvPr/>
        </p:nvGrpSpPr>
        <p:grpSpPr>
          <a:xfrm>
            <a:off x="-36762" y="1358078"/>
            <a:ext cx="1629610" cy="3914067"/>
            <a:chOff x="-36762" y="1358078"/>
            <a:chExt cx="1629610" cy="3914067"/>
          </a:xfrm>
        </p:grpSpPr>
        <p:grpSp>
          <p:nvGrpSpPr>
            <p:cNvPr id="12" name="群組 11"/>
            <p:cNvGrpSpPr/>
            <p:nvPr/>
          </p:nvGrpSpPr>
          <p:grpSpPr>
            <a:xfrm>
              <a:off x="-36762" y="1358078"/>
              <a:ext cx="1626305" cy="3914067"/>
              <a:chOff x="-36762" y="1358078"/>
              <a:chExt cx="1626305" cy="3914067"/>
            </a:xfrm>
          </p:grpSpPr>
          <p:sp>
            <p:nvSpPr>
              <p:cNvPr id="14" name="文字方塊 13"/>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33923" y="2330816"/>
                <a:ext cx="1108068" cy="904634"/>
                <a:chOff x="-24508" y="2355723"/>
                <a:chExt cx="1108068" cy="904634"/>
              </a:xfrm>
            </p:grpSpPr>
            <p:sp>
              <p:nvSpPr>
                <p:cNvPr id="31"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2"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009" y="1358078"/>
                <a:ext cx="1108068" cy="895625"/>
                <a:chOff x="0" y="1436391"/>
                <a:chExt cx="1108068" cy="895625"/>
              </a:xfrm>
            </p:grpSpPr>
            <p:sp>
              <p:nvSpPr>
                <p:cNvPr id="26"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7" name="群組 26"/>
                <p:cNvGrpSpPr/>
                <p:nvPr/>
              </p:nvGrpSpPr>
              <p:grpSpPr>
                <a:xfrm>
                  <a:off x="43996" y="1686904"/>
                  <a:ext cx="1010549" cy="476304"/>
                  <a:chOff x="163911" y="1647587"/>
                  <a:chExt cx="989618" cy="476304"/>
                </a:xfrm>
              </p:grpSpPr>
              <p:sp>
                <p:nvSpPr>
                  <p:cNvPr id="28" name="橢圓 27"/>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群組 19"/>
              <p:cNvGrpSpPr/>
              <p:nvPr/>
            </p:nvGrpSpPr>
            <p:grpSpPr>
              <a:xfrm>
                <a:off x="-31084" y="3312563"/>
                <a:ext cx="1133303" cy="895625"/>
                <a:chOff x="-28244" y="3260357"/>
                <a:chExt cx="1133303" cy="895625"/>
              </a:xfrm>
            </p:grpSpPr>
            <p:sp>
              <p:nvSpPr>
                <p:cNvPr id="24"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5"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群組 20"/>
              <p:cNvGrpSpPr/>
              <p:nvPr/>
            </p:nvGrpSpPr>
            <p:grpSpPr>
              <a:xfrm>
                <a:off x="-36762" y="4285302"/>
                <a:ext cx="1108068" cy="895625"/>
                <a:chOff x="-36762" y="4285302"/>
                <a:chExt cx="1108068" cy="895625"/>
              </a:xfrm>
            </p:grpSpPr>
            <p:sp>
              <p:nvSpPr>
                <p:cNvPr id="22"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圓角矩形 12"/>
            <p:cNvSpPr/>
            <p:nvPr/>
          </p:nvSpPr>
          <p:spPr>
            <a:xfrm>
              <a:off x="-3009" y="2301700"/>
              <a:ext cx="1595857" cy="2903336"/>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流程圖: 延遲 1"/>
          <p:cNvSpPr/>
          <p:nvPr/>
        </p:nvSpPr>
        <p:spPr>
          <a:xfrm>
            <a:off x="1914844" y="2498920"/>
            <a:ext cx="1440160" cy="1165512"/>
          </a:xfrm>
          <a:prstGeom prst="flowChartDelay">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dirty="0">
                <a:solidFill>
                  <a:srgbClr val="FF0000"/>
                </a:solidFill>
                <a:latin typeface="+mn-ea"/>
              </a:rPr>
              <a:t>從烤鬆</a:t>
            </a:r>
            <a:r>
              <a:rPr lang="zh-TW" altLang="en-US" dirty="0" smtClean="0">
                <a:solidFill>
                  <a:srgbClr val="FF0000"/>
                </a:solidFill>
                <a:latin typeface="+mn-ea"/>
              </a:rPr>
              <a:t>餅</a:t>
            </a:r>
            <a:endParaRPr lang="en-US" altLang="zh-TW" dirty="0" smtClean="0">
              <a:solidFill>
                <a:srgbClr val="FF0000"/>
              </a:solidFill>
              <a:latin typeface="+mn-ea"/>
            </a:endParaRPr>
          </a:p>
          <a:p>
            <a:pPr algn="ctr"/>
            <a:r>
              <a:rPr lang="zh-TW" altLang="en-US" dirty="0" smtClean="0">
                <a:solidFill>
                  <a:srgbClr val="FF0000"/>
                </a:solidFill>
                <a:latin typeface="+mn-ea"/>
              </a:rPr>
              <a:t>開始</a:t>
            </a:r>
            <a:endParaRPr lang="zh-TW" altLang="en-US" dirty="0">
              <a:solidFill>
                <a:srgbClr val="FF0000"/>
              </a:solidFill>
              <a:latin typeface="+mn-ea"/>
            </a:endParaRPr>
          </a:p>
        </p:txBody>
      </p:sp>
      <p:sp>
        <p:nvSpPr>
          <p:cNvPr id="33" name="流程圖: 延遲 32"/>
          <p:cNvSpPr/>
          <p:nvPr/>
        </p:nvSpPr>
        <p:spPr>
          <a:xfrm>
            <a:off x="1939996" y="4974315"/>
            <a:ext cx="1440160" cy="1165512"/>
          </a:xfrm>
          <a:prstGeom prst="flowChartDelay">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dirty="0" smtClean="0">
                <a:solidFill>
                  <a:srgbClr val="FF0000"/>
                </a:solidFill>
                <a:latin typeface="+mn-ea"/>
              </a:rPr>
              <a:t>分享與激勵學</a:t>
            </a:r>
            <a:r>
              <a:rPr lang="zh-TW" altLang="en-US" dirty="0">
                <a:solidFill>
                  <a:srgbClr val="FF0000"/>
                </a:solidFill>
                <a:latin typeface="+mn-ea"/>
              </a:rPr>
              <a:t>弟妹</a:t>
            </a:r>
          </a:p>
        </p:txBody>
      </p:sp>
      <p:sp>
        <p:nvSpPr>
          <p:cNvPr id="3" name="矩形 2"/>
          <p:cNvSpPr/>
          <p:nvPr/>
        </p:nvSpPr>
        <p:spPr>
          <a:xfrm>
            <a:off x="3510035" y="4983232"/>
            <a:ext cx="5328592" cy="1754326"/>
          </a:xfrm>
          <a:prstGeom prst="rect">
            <a:avLst/>
          </a:prstGeom>
        </p:spPr>
        <p:txBody>
          <a:bodyPr wrap="square">
            <a:spAutoFit/>
          </a:bodyPr>
          <a:lstStyle/>
          <a:p>
            <a:pPr eaLnBrk="1" fontAlgn="auto" hangingPunct="1">
              <a:lnSpc>
                <a:spcPct val="150000"/>
              </a:lnSpc>
              <a:spcBef>
                <a:spcPts val="0"/>
              </a:spcBef>
              <a:spcAft>
                <a:spcPts val="0"/>
              </a:spcAft>
              <a:defRPr/>
            </a:pPr>
            <a:r>
              <a:rPr kumimoji="0" lang="zh-TW" altLang="en-US" b="1" dirty="0">
                <a:solidFill>
                  <a:srgbClr val="FF0000"/>
                </a:solidFill>
                <a:latin typeface="微軟正黑體" panose="020B0604030504040204" pitchFamily="34" charset="-120"/>
                <a:ea typeface="微軟正黑體" panose="020B0604030504040204" pitchFamily="34" charset="-120"/>
                <a:sym typeface="Wingdings 2"/>
              </a:rPr>
              <a:t>就在此時，窗外聚集了好多「聞香而來 」的同學與學弟妹們，一雙雙羨慕的眼睛，讓我們興起了想要幫助令老師頭痛的隔壁班同學及鼓勵學弟妹們的發想</a:t>
            </a:r>
            <a:r>
              <a:rPr kumimoji="0" lang="zh-TW" altLang="en-US" b="1" dirty="0">
                <a:solidFill>
                  <a:srgbClr val="FF0000"/>
                </a:solidFill>
                <a:latin typeface="微軟正黑體" panose="020B0604030504040204" pitchFamily="34" charset="-120"/>
                <a:ea typeface="微軟正黑體" panose="020B0604030504040204" pitchFamily="34" charset="-120"/>
              </a:rPr>
              <a:t>。</a:t>
            </a:r>
            <a:endParaRPr kumimoji="0" lang="en-US" altLang="zh-TW" b="1" dirty="0">
              <a:solidFill>
                <a:srgbClr val="FF0000"/>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1917" y="3513115"/>
            <a:ext cx="2550425" cy="1434614"/>
          </a:xfrm>
          <a:prstGeom prst="rect">
            <a:avLst/>
          </a:prstGeom>
          <a:ln w="28575">
            <a:solidFill>
              <a:schemeClr val="bg1"/>
            </a:solidFill>
          </a:ln>
        </p:spPr>
      </p:pic>
      <p:pic>
        <p:nvPicPr>
          <p:cNvPr id="34" name="圖片 33"/>
          <p:cNvPicPr>
            <a:picLocks noChangeAspect="1"/>
          </p:cNvPicPr>
          <p:nvPr/>
        </p:nvPicPr>
        <p:blipFill rotWithShape="1">
          <a:blip r:embed="rId7" cstate="print">
            <a:extLst>
              <a:ext uri="{28A0092B-C50C-407E-A947-70E740481C1C}">
                <a14:useLocalDpi xmlns:a14="http://schemas.microsoft.com/office/drawing/2010/main" val="0"/>
              </a:ext>
            </a:extLst>
          </a:blip>
          <a:srcRect r="9133"/>
          <a:stretch/>
        </p:blipFill>
        <p:spPr>
          <a:xfrm>
            <a:off x="6052492" y="3159461"/>
            <a:ext cx="2647741" cy="1639051"/>
          </a:xfrm>
          <a:prstGeom prst="rect">
            <a:avLst/>
          </a:prstGeom>
          <a:ln w="28575">
            <a:solidFill>
              <a:schemeClr val="bg1"/>
            </a:solid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5661"/>
          <a:stretch/>
        </p:blipFill>
        <p:spPr>
          <a:xfrm>
            <a:off x="1724516" y="2196316"/>
            <a:ext cx="4132911" cy="2463969"/>
          </a:xfrm>
          <a:prstGeom prst="rect">
            <a:avLst/>
          </a:prstGeom>
          <a:ln w="19050">
            <a:solidFill>
              <a:schemeClr val="bg1"/>
            </a:solidFill>
          </a:ln>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l="30398" r="21923" b="4785"/>
          <a:stretch/>
        </p:blipFill>
        <p:spPr>
          <a:xfrm>
            <a:off x="5000464" y="3742311"/>
            <a:ext cx="2663668" cy="2991739"/>
          </a:xfrm>
          <a:prstGeom prst="rect">
            <a:avLst/>
          </a:prstGeom>
          <a:ln w="19050">
            <a:solidFill>
              <a:schemeClr val="bg1"/>
            </a:solidFill>
          </a:ln>
        </p:spPr>
      </p:pic>
      <p:grpSp>
        <p:nvGrpSpPr>
          <p:cNvPr id="5" name="群組 4"/>
          <p:cNvGrpSpPr/>
          <p:nvPr/>
        </p:nvGrpSpPr>
        <p:grpSpPr>
          <a:xfrm>
            <a:off x="-36762" y="1315706"/>
            <a:ext cx="1728442" cy="3956439"/>
            <a:chOff x="-36762" y="1315706"/>
            <a:chExt cx="1728442" cy="3956439"/>
          </a:xfrm>
        </p:grpSpPr>
        <p:grpSp>
          <p:nvGrpSpPr>
            <p:cNvPr id="6" name="群組 5"/>
            <p:cNvGrpSpPr/>
            <p:nvPr/>
          </p:nvGrpSpPr>
          <p:grpSpPr>
            <a:xfrm>
              <a:off x="-36762" y="1358078"/>
              <a:ext cx="1626305" cy="3914067"/>
              <a:chOff x="-36762" y="1358078"/>
              <a:chExt cx="1626305" cy="3914067"/>
            </a:xfrm>
          </p:grpSpPr>
          <p:sp>
            <p:nvSpPr>
              <p:cNvPr id="8" name="文字方塊 7"/>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33923" y="2330816"/>
                <a:ext cx="1108068" cy="904634"/>
                <a:chOff x="-24508" y="2355723"/>
                <a:chExt cx="1108068" cy="904634"/>
              </a:xfrm>
            </p:grpSpPr>
            <p:sp>
              <p:nvSpPr>
                <p:cNvPr id="25"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6" name="Picture 3" descr="C:\Users\user\AppData\Local\Microsoft\Windows\Temporary Internet Files\Content.IE5\L3Y1CV56\200px-Rubik's_cube.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p:cNvGrpSpPr/>
              <p:nvPr/>
            </p:nvGrpSpPr>
            <p:grpSpPr>
              <a:xfrm>
                <a:off x="-3009" y="1358078"/>
                <a:ext cx="1108068" cy="895625"/>
                <a:chOff x="0" y="1436391"/>
                <a:chExt cx="1108068" cy="895625"/>
              </a:xfrm>
            </p:grpSpPr>
            <p:sp>
              <p:nvSpPr>
                <p:cNvPr id="20"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1" name="群組 20"/>
                <p:cNvGrpSpPr/>
                <p:nvPr/>
              </p:nvGrpSpPr>
              <p:grpSpPr>
                <a:xfrm>
                  <a:off x="43996" y="1686904"/>
                  <a:ext cx="1010549" cy="476304"/>
                  <a:chOff x="163911" y="1647587"/>
                  <a:chExt cx="989618" cy="476304"/>
                </a:xfrm>
              </p:grpSpPr>
              <p:sp>
                <p:nvSpPr>
                  <p:cNvPr id="22" name="橢圓 21"/>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Picture 2" descr="C:\Users\user\AppData\Local\Microsoft\Windows\Temporary Internet Files\Content.IE5\L3Y1CV56\cartoon-eyes-1391699874IpT[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群組 13"/>
              <p:cNvGrpSpPr/>
              <p:nvPr/>
            </p:nvGrpSpPr>
            <p:grpSpPr>
              <a:xfrm>
                <a:off x="-31084" y="3312563"/>
                <a:ext cx="1133303" cy="895625"/>
                <a:chOff x="-28244" y="3260357"/>
                <a:chExt cx="1133303" cy="895625"/>
              </a:xfrm>
            </p:grpSpPr>
            <p:sp>
              <p:nvSpPr>
                <p:cNvPr id="18"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9" name="Picture 2" descr="C:\Users\user\AppData\Local\Microsoft\Windows\Temporary Internet Files\Content.IE5\EYHM4POW\volunteer_hands[1].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14"/>
              <p:cNvGrpSpPr/>
              <p:nvPr/>
            </p:nvGrpSpPr>
            <p:grpSpPr>
              <a:xfrm>
                <a:off x="-36762" y="4285302"/>
                <a:ext cx="1108068" cy="895625"/>
                <a:chOff x="-36762" y="4285302"/>
                <a:chExt cx="1108068" cy="895625"/>
              </a:xfrm>
            </p:grpSpPr>
            <p:sp>
              <p:nvSpPr>
                <p:cNvPr id="16"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7" name="Picture 2" descr="C:\Users\user\AppData\Local\Microsoft\Windows\Temporary Internet Files\Content.IE5\L3Y1CV56\Lightbulb-Bright[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圓角矩形 6"/>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p:cNvGrpSpPr/>
          <p:nvPr/>
        </p:nvGrpSpPr>
        <p:grpSpPr>
          <a:xfrm>
            <a:off x="2898955" y="278408"/>
            <a:ext cx="3284640" cy="1997112"/>
            <a:chOff x="2898955" y="278408"/>
            <a:chExt cx="3284640" cy="1997112"/>
          </a:xfrm>
        </p:grpSpPr>
        <p:sp>
          <p:nvSpPr>
            <p:cNvPr id="28" name="矩形 27"/>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29" name="心形 28"/>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心形 29"/>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心形 30"/>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心形 31"/>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 name="矩形 34"/>
          <p:cNvSpPr/>
          <p:nvPr/>
        </p:nvSpPr>
        <p:spPr>
          <a:xfrm>
            <a:off x="6047118" y="1524005"/>
            <a:ext cx="1837249"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smtClean="0">
                <a:latin typeface="華康方圓體W7" panose="040B0709000000000000" pitchFamily="81" charset="-120"/>
                <a:ea typeface="華康方圓體W7" panose="040B0709000000000000" pitchFamily="81" charset="-120"/>
              </a:rPr>
              <a:t>瑪麗亞篇</a:t>
            </a:r>
            <a:endParaRPr lang="zh-TW" altLang="en-US" sz="2800" dirty="0">
              <a:latin typeface="華康方圓體W7" panose="040B0709000000000000" pitchFamily="81" charset="-120"/>
              <a:ea typeface="華康方圓體W7" panose="040B0709000000000000" pitchFamily="81" charset="-120"/>
            </a:endParaRPr>
          </a:p>
        </p:txBody>
      </p:sp>
      <p:sp>
        <p:nvSpPr>
          <p:cNvPr id="36" name="橢圓形圖說文字 35"/>
          <p:cNvSpPr/>
          <p:nvPr/>
        </p:nvSpPr>
        <p:spPr>
          <a:xfrm>
            <a:off x="7164288" y="2374676"/>
            <a:ext cx="1758813" cy="2163173"/>
          </a:xfrm>
          <a:prstGeom prst="wedgeEllipseCallout">
            <a:avLst>
              <a:gd name="adj1" fmla="val -49534"/>
              <a:gd name="adj2" fmla="val 48382"/>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7" name="文字方塊 1"/>
          <p:cNvSpPr txBox="1">
            <a:spLocks noChangeArrowheads="1"/>
          </p:cNvSpPr>
          <p:nvPr/>
        </p:nvSpPr>
        <p:spPr bwMode="auto">
          <a:xfrm>
            <a:off x="7487279" y="2579099"/>
            <a:ext cx="119610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smtClean="0">
                <a:latin typeface="+mj-ea"/>
                <a:ea typeface="+mj-ea"/>
              </a:rPr>
              <a:t>另外我們還聯繫瑪麗亞，捐出一萬六千元</a:t>
            </a:r>
            <a:r>
              <a:rPr lang="en-US" altLang="zh-TW" sz="1800" b="1" dirty="0" smtClean="0">
                <a:latin typeface="+mj-ea"/>
                <a:ea typeface="+mj-ea"/>
              </a:rPr>
              <a:t>!</a:t>
            </a:r>
            <a:endParaRPr lang="zh-TW" altLang="en-US" sz="1800" b="1" dirty="0">
              <a:latin typeface="+mj-ea"/>
              <a:ea typeface="+mj-ea"/>
            </a:endParaRPr>
          </a:p>
        </p:txBody>
      </p:sp>
    </p:spTree>
    <p:extLst>
      <p:ext uri="{BB962C8B-B14F-4D97-AF65-F5344CB8AC3E}">
        <p14:creationId xmlns:p14="http://schemas.microsoft.com/office/powerpoint/2010/main" val="21606090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0316" y="3242234"/>
            <a:ext cx="4823197" cy="3615766"/>
          </a:xfrm>
          <a:prstGeom prst="rect">
            <a:avLst/>
          </a:prstGeom>
          <a:ln w="19050">
            <a:solidFill>
              <a:schemeClr val="bg1"/>
            </a:solidFill>
          </a:ln>
        </p:spPr>
      </p:pic>
      <p:grpSp>
        <p:nvGrpSpPr>
          <p:cNvPr id="5" name="群組 4"/>
          <p:cNvGrpSpPr/>
          <p:nvPr/>
        </p:nvGrpSpPr>
        <p:grpSpPr>
          <a:xfrm>
            <a:off x="-36762" y="1315706"/>
            <a:ext cx="1728442" cy="3956439"/>
            <a:chOff x="-36762" y="1315706"/>
            <a:chExt cx="1728442" cy="3956439"/>
          </a:xfrm>
        </p:grpSpPr>
        <p:grpSp>
          <p:nvGrpSpPr>
            <p:cNvPr id="6" name="群組 5"/>
            <p:cNvGrpSpPr/>
            <p:nvPr/>
          </p:nvGrpSpPr>
          <p:grpSpPr>
            <a:xfrm>
              <a:off x="-36762" y="1358078"/>
              <a:ext cx="1626305" cy="3914067"/>
              <a:chOff x="-36762" y="1358078"/>
              <a:chExt cx="1626305" cy="3914067"/>
            </a:xfrm>
          </p:grpSpPr>
          <p:sp>
            <p:nvSpPr>
              <p:cNvPr id="8" name="文字方塊 7"/>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33923" y="2330816"/>
                <a:ext cx="1108068" cy="904634"/>
                <a:chOff x="-24508" y="2355723"/>
                <a:chExt cx="1108068" cy="904634"/>
              </a:xfrm>
            </p:grpSpPr>
            <p:sp>
              <p:nvSpPr>
                <p:cNvPr id="25"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6" name="Picture 3" descr="C:\Users\user\AppData\Local\Microsoft\Windows\Temporary Internet Files\Content.IE5\L3Y1CV56\200px-Rubik's_cub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p:cNvGrpSpPr/>
              <p:nvPr/>
            </p:nvGrpSpPr>
            <p:grpSpPr>
              <a:xfrm>
                <a:off x="-3009" y="1358078"/>
                <a:ext cx="1108068" cy="895625"/>
                <a:chOff x="0" y="1436391"/>
                <a:chExt cx="1108068" cy="895625"/>
              </a:xfrm>
            </p:grpSpPr>
            <p:sp>
              <p:nvSpPr>
                <p:cNvPr id="20"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1" name="群組 20"/>
                <p:cNvGrpSpPr/>
                <p:nvPr/>
              </p:nvGrpSpPr>
              <p:grpSpPr>
                <a:xfrm>
                  <a:off x="43996" y="1686904"/>
                  <a:ext cx="1010549" cy="476304"/>
                  <a:chOff x="163911" y="1647587"/>
                  <a:chExt cx="989618" cy="476304"/>
                </a:xfrm>
              </p:grpSpPr>
              <p:sp>
                <p:nvSpPr>
                  <p:cNvPr id="22" name="橢圓 21"/>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Picture 2" descr="C:\Users\user\AppData\Local\Microsoft\Windows\Temporary Internet Files\Content.IE5\L3Y1CV56\cartoon-eyes-1391699874IpT[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群組 13"/>
              <p:cNvGrpSpPr/>
              <p:nvPr/>
            </p:nvGrpSpPr>
            <p:grpSpPr>
              <a:xfrm>
                <a:off x="-31084" y="3312563"/>
                <a:ext cx="1133303" cy="895625"/>
                <a:chOff x="-28244" y="3260357"/>
                <a:chExt cx="1133303" cy="895625"/>
              </a:xfrm>
            </p:grpSpPr>
            <p:sp>
              <p:nvSpPr>
                <p:cNvPr id="18"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9" name="Picture 2" descr="C:\Users\user\AppData\Local\Microsoft\Windows\Temporary Internet Files\Content.IE5\EYHM4POW\volunteer_hands[1].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14"/>
              <p:cNvGrpSpPr/>
              <p:nvPr/>
            </p:nvGrpSpPr>
            <p:grpSpPr>
              <a:xfrm>
                <a:off x="-36762" y="4285302"/>
                <a:ext cx="1108068" cy="895625"/>
                <a:chOff x="-36762" y="4285302"/>
                <a:chExt cx="1108068" cy="895625"/>
              </a:xfrm>
            </p:grpSpPr>
            <p:sp>
              <p:nvSpPr>
                <p:cNvPr id="16"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7" name="Picture 2" descr="C:\Users\user\AppData\Local\Microsoft\Windows\Temporary Internet Files\Content.IE5\L3Y1CV56\Lightbulb-Bright[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圓角矩形 6"/>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 name="矩形 34"/>
          <p:cNvSpPr/>
          <p:nvPr/>
        </p:nvSpPr>
        <p:spPr>
          <a:xfrm>
            <a:off x="6047118" y="1524005"/>
            <a:ext cx="2125282"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smtClean="0">
                <a:latin typeface="華康方圓體W7" panose="040B0709000000000000" pitchFamily="81" charset="-120"/>
                <a:ea typeface="華康方圓體W7" panose="040B0709000000000000" pitchFamily="81" charset="-120"/>
              </a:rPr>
              <a:t>榮譽獎狀篇</a:t>
            </a:r>
            <a:endParaRPr lang="zh-TW" altLang="en-US" sz="2800" dirty="0">
              <a:latin typeface="華康方圓體W7" panose="040B0709000000000000" pitchFamily="81" charset="-120"/>
              <a:ea typeface="華康方圓體W7" panose="040B0709000000000000" pitchFamily="81" charset="-120"/>
            </a:endParaRPr>
          </a:p>
        </p:txBody>
      </p:sp>
      <p:sp>
        <p:nvSpPr>
          <p:cNvPr id="36" name="橢圓形圖說文字 35"/>
          <p:cNvSpPr/>
          <p:nvPr/>
        </p:nvSpPr>
        <p:spPr>
          <a:xfrm>
            <a:off x="7303026" y="2030248"/>
            <a:ext cx="1840974" cy="2005739"/>
          </a:xfrm>
          <a:prstGeom prst="wedgeEllipseCallout">
            <a:avLst>
              <a:gd name="adj1" fmla="val -49534"/>
              <a:gd name="adj2" fmla="val 48382"/>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dirty="0" smtClean="0">
                <a:solidFill>
                  <a:schemeClr val="tx1"/>
                </a:solidFill>
              </a:rPr>
              <a:t>捐贈鬆餅基金給輔導室當作榮譽卡獎勵制度基金。</a:t>
            </a:r>
            <a:endParaRPr kumimoji="0" lang="zh-TW" altLang="en-US" dirty="0">
              <a:solidFill>
                <a:schemeClr val="tx1"/>
              </a:solidFill>
            </a:endParaRPr>
          </a:p>
        </p:txBody>
      </p:sp>
      <p:pic>
        <p:nvPicPr>
          <p:cNvPr id="4" name="圖片 3"/>
          <p:cNvPicPr>
            <a:picLocks noChangeAspect="1"/>
          </p:cNvPicPr>
          <p:nvPr/>
        </p:nvPicPr>
        <p:blipFill rotWithShape="1">
          <a:blip r:embed="rId7" cstate="print">
            <a:extLst>
              <a:ext uri="{28A0092B-C50C-407E-A947-70E740481C1C}">
                <a14:useLocalDpi xmlns:a14="http://schemas.microsoft.com/office/drawing/2010/main" val="0"/>
              </a:ext>
            </a:extLst>
          </a:blip>
          <a:srcRect t="23612"/>
          <a:stretch/>
        </p:blipFill>
        <p:spPr>
          <a:xfrm>
            <a:off x="1589543" y="2378992"/>
            <a:ext cx="2764841" cy="2112021"/>
          </a:xfrm>
          <a:prstGeom prst="rect">
            <a:avLst/>
          </a:prstGeom>
          <a:ln w="19050">
            <a:solidFill>
              <a:schemeClr val="bg1"/>
            </a:solidFill>
          </a:ln>
        </p:spPr>
      </p:pic>
      <p:grpSp>
        <p:nvGrpSpPr>
          <p:cNvPr id="27" name="群組 26"/>
          <p:cNvGrpSpPr/>
          <p:nvPr/>
        </p:nvGrpSpPr>
        <p:grpSpPr>
          <a:xfrm>
            <a:off x="2898955" y="278408"/>
            <a:ext cx="3284640" cy="1997112"/>
            <a:chOff x="2898955" y="278408"/>
            <a:chExt cx="3284640" cy="1997112"/>
          </a:xfrm>
        </p:grpSpPr>
        <p:sp>
          <p:nvSpPr>
            <p:cNvPr id="28" name="矩形 27"/>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29" name="心形 28"/>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心形 29"/>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心形 30"/>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心形 31"/>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7" name="橢圓形圖說文字 36"/>
          <p:cNvSpPr/>
          <p:nvPr/>
        </p:nvSpPr>
        <p:spPr>
          <a:xfrm>
            <a:off x="1720528" y="4353186"/>
            <a:ext cx="1662922" cy="2005739"/>
          </a:xfrm>
          <a:prstGeom prst="wedgeEllipseCallout">
            <a:avLst>
              <a:gd name="adj1" fmla="val -1244"/>
              <a:gd name="adj2" fmla="val -55460"/>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dirty="0" smtClean="0">
                <a:solidFill>
                  <a:schemeClr val="tx1"/>
                </a:solidFill>
              </a:rPr>
              <a:t>輔導主任致贈感謝狀給六年一班。</a:t>
            </a:r>
            <a:endParaRPr kumimoji="0" lang="zh-TW" altLang="en-US" dirty="0">
              <a:solidFill>
                <a:schemeClr val="tx1"/>
              </a:solidFill>
            </a:endParaRPr>
          </a:p>
        </p:txBody>
      </p:sp>
    </p:spTree>
    <p:extLst>
      <p:ext uri="{BB962C8B-B14F-4D97-AF65-F5344CB8AC3E}">
        <p14:creationId xmlns:p14="http://schemas.microsoft.com/office/powerpoint/2010/main" val="12586473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36762" y="1315706"/>
            <a:ext cx="1728442" cy="3956439"/>
            <a:chOff x="-36762" y="1315706"/>
            <a:chExt cx="1728442" cy="3956439"/>
          </a:xfrm>
        </p:grpSpPr>
        <p:grpSp>
          <p:nvGrpSpPr>
            <p:cNvPr id="6" name="群組 5"/>
            <p:cNvGrpSpPr/>
            <p:nvPr/>
          </p:nvGrpSpPr>
          <p:grpSpPr>
            <a:xfrm>
              <a:off x="-36762" y="1358078"/>
              <a:ext cx="1626305" cy="3914067"/>
              <a:chOff x="-36762" y="1358078"/>
              <a:chExt cx="1626305" cy="3914067"/>
            </a:xfrm>
          </p:grpSpPr>
          <p:sp>
            <p:nvSpPr>
              <p:cNvPr id="8" name="文字方塊 7"/>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33923" y="2330816"/>
                <a:ext cx="1108068" cy="904634"/>
                <a:chOff x="-24508" y="2355723"/>
                <a:chExt cx="1108068" cy="904634"/>
              </a:xfrm>
            </p:grpSpPr>
            <p:sp>
              <p:nvSpPr>
                <p:cNvPr id="25"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6"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p:cNvGrpSpPr/>
              <p:nvPr/>
            </p:nvGrpSpPr>
            <p:grpSpPr>
              <a:xfrm>
                <a:off x="-3009" y="1358078"/>
                <a:ext cx="1108068" cy="895625"/>
                <a:chOff x="0" y="1436391"/>
                <a:chExt cx="1108068" cy="895625"/>
              </a:xfrm>
            </p:grpSpPr>
            <p:sp>
              <p:nvSpPr>
                <p:cNvPr id="20"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1" name="群組 20"/>
                <p:cNvGrpSpPr/>
                <p:nvPr/>
              </p:nvGrpSpPr>
              <p:grpSpPr>
                <a:xfrm>
                  <a:off x="43996" y="1686904"/>
                  <a:ext cx="1010549" cy="476304"/>
                  <a:chOff x="163911" y="1647587"/>
                  <a:chExt cx="989618" cy="476304"/>
                </a:xfrm>
              </p:grpSpPr>
              <p:sp>
                <p:nvSpPr>
                  <p:cNvPr id="22" name="橢圓 21"/>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群組 13"/>
              <p:cNvGrpSpPr/>
              <p:nvPr/>
            </p:nvGrpSpPr>
            <p:grpSpPr>
              <a:xfrm>
                <a:off x="-31084" y="3312563"/>
                <a:ext cx="1133303" cy="895625"/>
                <a:chOff x="-28244" y="3260357"/>
                <a:chExt cx="1133303" cy="895625"/>
              </a:xfrm>
            </p:grpSpPr>
            <p:sp>
              <p:nvSpPr>
                <p:cNvPr id="18"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9"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14"/>
              <p:cNvGrpSpPr/>
              <p:nvPr/>
            </p:nvGrpSpPr>
            <p:grpSpPr>
              <a:xfrm>
                <a:off x="-36762" y="4285302"/>
                <a:ext cx="1108068" cy="895625"/>
                <a:chOff x="-36762" y="4285302"/>
                <a:chExt cx="1108068" cy="895625"/>
              </a:xfrm>
            </p:grpSpPr>
            <p:sp>
              <p:nvSpPr>
                <p:cNvPr id="16"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7"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圓角矩形 6"/>
            <p:cNvSpPr/>
            <p:nvPr/>
          </p:nvSpPr>
          <p:spPr>
            <a:xfrm>
              <a:off x="-6119" y="1315706"/>
              <a:ext cx="1697799" cy="2914716"/>
            </a:xfrm>
            <a:prstGeom prst="roundRect">
              <a:avLst>
                <a:gd name="adj" fmla="val 770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p:cNvGrpSpPr/>
          <p:nvPr/>
        </p:nvGrpSpPr>
        <p:grpSpPr>
          <a:xfrm>
            <a:off x="2898955" y="278408"/>
            <a:ext cx="3284640" cy="1997112"/>
            <a:chOff x="2898955" y="278408"/>
            <a:chExt cx="3284640" cy="1997112"/>
          </a:xfrm>
        </p:grpSpPr>
        <p:sp>
          <p:nvSpPr>
            <p:cNvPr id="28" name="矩形 27"/>
            <p:cNvSpPr/>
            <p:nvPr/>
          </p:nvSpPr>
          <p:spPr>
            <a:xfrm>
              <a:off x="3203848" y="278408"/>
              <a:ext cx="2654152" cy="1938992"/>
            </a:xfrm>
            <a:prstGeom prst="rect">
              <a:avLst/>
            </a:prstGeom>
          </p:spPr>
          <p:txBody>
            <a:bodyPr wrap="square">
              <a:spAutoFit/>
            </a:bodyPr>
            <a:lstStyle/>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用一顆心</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感動另一顆</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心</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rPr>
                <a:t>愛的漣漪一圈</a:t>
              </a: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圈</a:t>
              </a:r>
              <a:endParaRPr kumimoji="0" lang="en-US" altLang="zh-TW"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endParaRPr>
            </a:p>
            <a:p>
              <a:pPr algn="ctr" eaLnBrk="1" hangingPunct="1">
                <a:lnSpc>
                  <a:spcPct val="150000"/>
                </a:lnSpc>
              </a:pPr>
              <a:r>
                <a:rPr kumimoji="0" lang="zh-TW" altLang="en-US" sz="2000" b="1" dirty="0" smtClean="0">
                  <a:ln w="6350">
                    <a:solidFill>
                      <a:schemeClr val="bg1"/>
                    </a:solidFill>
                  </a:ln>
                  <a:solidFill>
                    <a:srgbClr val="002060"/>
                  </a:solidFill>
                  <a:latin typeface="華康方圓體W7" panose="040B0709000000000000" pitchFamily="81" charset="-120"/>
                  <a:ea typeface="華康方圓體W7" panose="040B0709000000000000" pitchFamily="81" charset="-120"/>
                </a:rPr>
                <a:t>世界充滿愛的力量</a:t>
              </a:r>
              <a:endParaRPr kumimoji="0" lang="en-US" altLang="zh-TW" sz="2000" b="1" dirty="0">
                <a:ln w="6350">
                  <a:solidFill>
                    <a:schemeClr val="bg1"/>
                  </a:solidFill>
                </a:ln>
                <a:solidFill>
                  <a:srgbClr val="002060"/>
                </a:solidFill>
                <a:latin typeface="華康方圓體W7" panose="040B0709000000000000" pitchFamily="81" charset="-120"/>
                <a:ea typeface="華康方圓體W7" panose="040B0709000000000000" pitchFamily="81" charset="-120"/>
              </a:endParaRPr>
            </a:p>
          </p:txBody>
        </p:sp>
        <p:sp>
          <p:nvSpPr>
            <p:cNvPr id="29" name="心形 28"/>
            <p:cNvSpPr/>
            <p:nvPr/>
          </p:nvSpPr>
          <p:spPr>
            <a:xfrm rot="20274488">
              <a:off x="3177989" y="1077180"/>
              <a:ext cx="1512168" cy="1198340"/>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心形 29"/>
            <p:cNvSpPr/>
            <p:nvPr/>
          </p:nvSpPr>
          <p:spPr>
            <a:xfrm rot="1392679">
              <a:off x="4242892" y="648734"/>
              <a:ext cx="1512168" cy="1198340"/>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心形 30"/>
            <p:cNvSpPr/>
            <p:nvPr/>
          </p:nvSpPr>
          <p:spPr>
            <a:xfrm rot="20274488">
              <a:off x="5531260" y="1027288"/>
              <a:ext cx="652335" cy="441232"/>
            </a:xfrm>
            <a:prstGeom prst="heart">
              <a:avLst/>
            </a:prstGeom>
            <a:solidFill>
              <a:srgbClr val="EC4C2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心形 31"/>
            <p:cNvSpPr/>
            <p:nvPr/>
          </p:nvSpPr>
          <p:spPr>
            <a:xfrm rot="1392679">
              <a:off x="2898955" y="1131694"/>
              <a:ext cx="429347" cy="368026"/>
            </a:xfrm>
            <a:prstGeom prst="heart">
              <a:avLst/>
            </a:prstGeom>
            <a:solidFill>
              <a:srgbClr val="EC202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 name="矩形 34"/>
          <p:cNvSpPr/>
          <p:nvPr/>
        </p:nvSpPr>
        <p:spPr>
          <a:xfrm>
            <a:off x="6047118" y="1524005"/>
            <a:ext cx="2125282" cy="52157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800" dirty="0" smtClean="0">
                <a:latin typeface="華康方圓體W7" panose="040B0709000000000000" pitchFamily="81" charset="-120"/>
                <a:ea typeface="華康方圓體W7" panose="040B0709000000000000" pitchFamily="81" charset="-120"/>
              </a:rPr>
              <a:t>榮譽獎狀篇</a:t>
            </a:r>
            <a:endParaRPr lang="zh-TW" altLang="en-US" sz="2800" dirty="0">
              <a:latin typeface="華康方圓體W7" panose="040B0709000000000000" pitchFamily="81" charset="-120"/>
              <a:ea typeface="華康方圓體W7" panose="040B0709000000000000" pitchFamily="81" charset="-120"/>
            </a:endParaRPr>
          </a:p>
        </p:txBody>
      </p:sp>
      <p:pic>
        <p:nvPicPr>
          <p:cNvPr id="4" name="圖片 3"/>
          <p:cNvPicPr>
            <a:picLocks noChangeAspect="1"/>
          </p:cNvPicPr>
          <p:nvPr/>
        </p:nvPicPr>
        <p:blipFill rotWithShape="1">
          <a:blip r:embed="rId6" cstate="print">
            <a:extLst>
              <a:ext uri="{28A0092B-C50C-407E-A947-70E740481C1C}">
                <a14:useLocalDpi xmlns:a14="http://schemas.microsoft.com/office/drawing/2010/main" val="0"/>
              </a:ext>
            </a:extLst>
          </a:blip>
          <a:srcRect t="9333"/>
          <a:stretch/>
        </p:blipFill>
        <p:spPr>
          <a:xfrm>
            <a:off x="2364031" y="4537849"/>
            <a:ext cx="3140084" cy="2135252"/>
          </a:xfrm>
          <a:prstGeom prst="rect">
            <a:avLst/>
          </a:prstGeom>
          <a:ln w="19050">
            <a:solidFill>
              <a:schemeClr val="bg1"/>
            </a:solidFill>
          </a:ln>
        </p:spPr>
      </p:pic>
      <p:pic>
        <p:nvPicPr>
          <p:cNvPr id="33" name="圖片 32"/>
          <p:cNvPicPr>
            <a:picLocks noChangeAspect="1"/>
          </p:cNvPicPr>
          <p:nvPr/>
        </p:nvPicPr>
        <p:blipFill rotWithShape="1">
          <a:blip r:embed="rId7" cstate="print">
            <a:extLst>
              <a:ext uri="{28A0092B-C50C-407E-A947-70E740481C1C}">
                <a14:useLocalDpi xmlns:a14="http://schemas.microsoft.com/office/drawing/2010/main" val="0"/>
              </a:ext>
            </a:extLst>
          </a:blip>
          <a:srcRect l="12248" t="9333"/>
          <a:stretch/>
        </p:blipFill>
        <p:spPr>
          <a:xfrm>
            <a:off x="5308612" y="4537849"/>
            <a:ext cx="2755463" cy="2135252"/>
          </a:xfrm>
          <a:prstGeom prst="rect">
            <a:avLst/>
          </a:prstGeom>
          <a:ln w="19050">
            <a:solidFill>
              <a:schemeClr val="bg1"/>
            </a:solidFill>
          </a:ln>
        </p:spPr>
      </p:pic>
      <p:pic>
        <p:nvPicPr>
          <p:cNvPr id="2" name="圖片 1"/>
          <p:cNvPicPr>
            <a:picLocks noChangeAspect="1"/>
          </p:cNvPicPr>
          <p:nvPr/>
        </p:nvPicPr>
        <p:blipFill rotWithShape="1">
          <a:blip r:embed="rId8" cstate="print">
            <a:extLst>
              <a:ext uri="{28A0092B-C50C-407E-A947-70E740481C1C}">
                <a14:useLocalDpi xmlns:a14="http://schemas.microsoft.com/office/drawing/2010/main" val="0"/>
              </a:ext>
            </a:extLst>
          </a:blip>
          <a:srcRect t="11809"/>
          <a:stretch/>
        </p:blipFill>
        <p:spPr>
          <a:xfrm>
            <a:off x="1642566" y="2330816"/>
            <a:ext cx="3140084" cy="2076954"/>
          </a:xfrm>
          <a:prstGeom prst="rect">
            <a:avLst/>
          </a:prstGeom>
          <a:ln w="19050">
            <a:solidFill>
              <a:schemeClr val="bg1"/>
            </a:solidFill>
          </a:ln>
        </p:spPr>
      </p:pic>
      <p:pic>
        <p:nvPicPr>
          <p:cNvPr id="3" name="圖片 2"/>
          <p:cNvPicPr>
            <a:picLocks noChangeAspect="1"/>
          </p:cNvPicPr>
          <p:nvPr/>
        </p:nvPicPr>
        <p:blipFill rotWithShape="1">
          <a:blip r:embed="rId9" cstate="print">
            <a:extLst>
              <a:ext uri="{28A0092B-C50C-407E-A947-70E740481C1C}">
                <a14:useLocalDpi xmlns:a14="http://schemas.microsoft.com/office/drawing/2010/main" val="0"/>
              </a:ext>
            </a:extLst>
          </a:blip>
          <a:srcRect t="11076" r="8363"/>
          <a:stretch/>
        </p:blipFill>
        <p:spPr>
          <a:xfrm>
            <a:off x="4491274" y="2330816"/>
            <a:ext cx="2877467" cy="2094218"/>
          </a:xfrm>
          <a:prstGeom prst="rect">
            <a:avLst/>
          </a:prstGeom>
          <a:ln w="19050">
            <a:solidFill>
              <a:schemeClr val="bg1"/>
            </a:solidFill>
          </a:ln>
        </p:spPr>
      </p:pic>
      <p:sp>
        <p:nvSpPr>
          <p:cNvPr id="36" name="橢圓形圖說文字 35"/>
          <p:cNvSpPr/>
          <p:nvPr/>
        </p:nvSpPr>
        <p:spPr>
          <a:xfrm>
            <a:off x="7191920" y="2272334"/>
            <a:ext cx="1952080" cy="2163173"/>
          </a:xfrm>
          <a:prstGeom prst="wedgeEllipseCallout">
            <a:avLst>
              <a:gd name="adj1" fmla="val -49534"/>
              <a:gd name="adj2" fmla="val 48382"/>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dirty="0" smtClean="0">
                <a:solidFill>
                  <a:schemeClr val="tx1"/>
                </a:solidFill>
              </a:rPr>
              <a:t>響應環保，我們的三月份榮譽獎狀兌獎的小朋友也自備碗和湯匙。</a:t>
            </a:r>
            <a:endParaRPr kumimoji="0" lang="zh-TW" altLang="en-US" dirty="0">
              <a:solidFill>
                <a:schemeClr val="tx1"/>
              </a:solidFill>
            </a:endParaRPr>
          </a:p>
        </p:txBody>
      </p:sp>
    </p:spTree>
    <p:extLst>
      <p:ext uri="{BB962C8B-B14F-4D97-AF65-F5344CB8AC3E}">
        <p14:creationId xmlns:p14="http://schemas.microsoft.com/office/powerpoint/2010/main" val="39366536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491880" y="2564904"/>
            <a:ext cx="2376264" cy="1323439"/>
          </a:xfrm>
          <a:prstGeom prst="rect">
            <a:avLst/>
          </a:prstGeom>
          <a:noFill/>
        </p:spPr>
        <p:txBody>
          <a:bodyPr wrap="square" rtlCol="0">
            <a:spAutoFit/>
          </a:bodyPr>
          <a:lstStyle/>
          <a:p>
            <a:r>
              <a:rPr lang="zh-TW" altLang="en-US" sz="8000" b="1" dirty="0" smtClean="0">
                <a:solidFill>
                  <a:schemeClr val="tx2">
                    <a:lumMod val="60000"/>
                    <a:lumOff val="40000"/>
                  </a:schemeClr>
                </a:solidFill>
                <a:latin typeface="微軟正黑體" panose="020B0604030504040204" pitchFamily="34" charset="-120"/>
                <a:ea typeface="微軟正黑體" panose="020B0604030504040204" pitchFamily="34" charset="-120"/>
              </a:rPr>
              <a:t>附件</a:t>
            </a:r>
            <a:endParaRPr lang="zh-TW" altLang="en-US" sz="8000" b="1"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pic>
        <p:nvPicPr>
          <p:cNvPr id="5" name="Picture 2" descr="C:\Users\maria\AppData\Local\Microsoft\Windows\Temporary Internet Files\Content.IE5\NOGKE5D1\127066895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688998"/>
            <a:ext cx="1928953" cy="174811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3563888" y="3789040"/>
            <a:ext cx="4896544" cy="1061829"/>
          </a:xfrm>
          <a:prstGeom prst="rect">
            <a:avLst/>
          </a:prstGeom>
          <a:noFill/>
        </p:spPr>
        <p:txBody>
          <a:bodyPr wrap="square" rtlCol="0">
            <a:spAutoFit/>
          </a:bodyPr>
          <a:lstStyle/>
          <a:p>
            <a:pPr>
              <a:lnSpc>
                <a:spcPct val="150000"/>
              </a:lnSpc>
            </a:pPr>
            <a:r>
              <a:rPr lang="zh-TW" altLang="en-US" sz="1400" dirty="0" smtClean="0"/>
              <a:t>我</a:t>
            </a:r>
            <a:r>
              <a:rPr lang="zh-TW" altLang="en-US" sz="1400" dirty="0"/>
              <a:t>們</a:t>
            </a:r>
            <a:r>
              <a:rPr lang="zh-TW" altLang="en-US" sz="1400" dirty="0" smtClean="0"/>
              <a:t>的公益行動還有很多補充資料喔</a:t>
            </a:r>
            <a:r>
              <a:rPr lang="en-US" altLang="zh-TW" sz="1400" dirty="0"/>
              <a:t> </a:t>
            </a:r>
            <a:r>
              <a:rPr lang="en-US" altLang="zh-TW" sz="1400" dirty="0" smtClean="0"/>
              <a:t>~</a:t>
            </a:r>
          </a:p>
          <a:p>
            <a:pPr>
              <a:lnSpc>
                <a:spcPct val="150000"/>
              </a:lnSpc>
            </a:pPr>
            <a:r>
              <a:rPr lang="en-US" altLang="zh-TW" sz="1400" dirty="0">
                <a:latin typeface="微軟正黑體" panose="020B0604030504040204" pitchFamily="34" charset="-120"/>
                <a:ea typeface="微軟正黑體" panose="020B0604030504040204" pitchFamily="34" charset="-120"/>
                <a:sym typeface="Wingdings 2"/>
              </a:rPr>
              <a:t>(</a:t>
            </a:r>
            <a:r>
              <a:rPr lang="zh-TW" altLang="en-US" sz="1400" dirty="0">
                <a:latin typeface="微軟正黑體" panose="020B0604030504040204" pitchFamily="34" charset="-120"/>
                <a:ea typeface="微軟正黑體" panose="020B0604030504040204" pitchFamily="34" charset="-120"/>
                <a:sym typeface="Wingdings 2"/>
              </a:rPr>
              <a:t>公益行動教案、同學心得感想、行動花絮、推薦同意書</a:t>
            </a:r>
            <a:r>
              <a:rPr lang="en-US" altLang="zh-TW" sz="1400" dirty="0">
                <a:latin typeface="微軟正黑體" panose="020B0604030504040204" pitchFamily="34" charset="-120"/>
                <a:ea typeface="微軟正黑體" panose="020B0604030504040204" pitchFamily="34" charset="-120"/>
                <a:sym typeface="Wingdings 2"/>
              </a:rPr>
              <a:t>…</a:t>
            </a:r>
            <a:r>
              <a:rPr lang="zh-TW" altLang="en-US" sz="1400" dirty="0">
                <a:latin typeface="微軟正黑體" panose="020B0604030504040204" pitchFamily="34" charset="-120"/>
                <a:ea typeface="微軟正黑體" panose="020B0604030504040204" pitchFamily="34" charset="-120"/>
                <a:sym typeface="Wingdings 2"/>
              </a:rPr>
              <a:t>等</a:t>
            </a:r>
            <a:r>
              <a:rPr lang="en-US" altLang="zh-TW" sz="1400" dirty="0">
                <a:latin typeface="微軟正黑體" panose="020B0604030504040204" pitchFamily="34" charset="-120"/>
                <a:ea typeface="微軟正黑體" panose="020B0604030504040204" pitchFamily="34" charset="-120"/>
                <a:sym typeface="Wingdings 2"/>
              </a:rPr>
              <a:t>)</a:t>
            </a:r>
          </a:p>
          <a:p>
            <a:pPr>
              <a:lnSpc>
                <a:spcPct val="150000"/>
              </a:lnSpc>
            </a:pPr>
            <a:endParaRPr lang="en-US" altLang="zh-TW" sz="1400" dirty="0" smtClean="0"/>
          </a:p>
        </p:txBody>
      </p:sp>
    </p:spTree>
    <p:extLst>
      <p:ext uri="{BB962C8B-B14F-4D97-AF65-F5344CB8AC3E}">
        <p14:creationId xmlns:p14="http://schemas.microsoft.com/office/powerpoint/2010/main" val="26109655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619" y="2172480"/>
            <a:ext cx="6157147" cy="3461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形圖說文字 3"/>
          <p:cNvSpPr/>
          <p:nvPr/>
        </p:nvSpPr>
        <p:spPr>
          <a:xfrm rot="417383">
            <a:off x="6892777" y="1611031"/>
            <a:ext cx="2146300" cy="1203027"/>
          </a:xfrm>
          <a:prstGeom prst="wedgeEllipseCallout">
            <a:avLst>
              <a:gd name="adj1" fmla="val -36534"/>
              <a:gd name="adj2" fmla="val 8209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5" name="文字方塊 1"/>
          <p:cNvSpPr txBox="1">
            <a:spLocks noChangeArrowheads="1"/>
          </p:cNvSpPr>
          <p:nvPr/>
        </p:nvSpPr>
        <p:spPr bwMode="auto">
          <a:xfrm rot="417383">
            <a:off x="7047757" y="1970193"/>
            <a:ext cx="20456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dirty="0" smtClean="0">
                <a:latin typeface="+mj-ea"/>
                <a:ea typeface="+mj-ea"/>
              </a:rPr>
              <a:t>鬆餅傳愛活動對隔壁班同學的影響</a:t>
            </a:r>
            <a:endParaRPr lang="zh-TW" altLang="en-US" sz="1800" b="1" dirty="0">
              <a:latin typeface="+mj-ea"/>
              <a:ea typeface="+mj-ea"/>
            </a:endParaRPr>
          </a:p>
        </p:txBody>
      </p:sp>
      <p:grpSp>
        <p:nvGrpSpPr>
          <p:cNvPr id="2" name="群組 1"/>
          <p:cNvGrpSpPr/>
          <p:nvPr/>
        </p:nvGrpSpPr>
        <p:grpSpPr>
          <a:xfrm>
            <a:off x="3430969" y="3009515"/>
            <a:ext cx="1787637" cy="1787637"/>
            <a:chOff x="3430969" y="3009515"/>
            <a:chExt cx="1787637" cy="1787637"/>
          </a:xfrm>
        </p:grpSpPr>
        <p:sp>
          <p:nvSpPr>
            <p:cNvPr id="6" name="等腰三角形 5"/>
            <p:cNvSpPr/>
            <p:nvPr/>
          </p:nvSpPr>
          <p:spPr>
            <a:xfrm rot="5400000">
              <a:off x="4073660" y="3580322"/>
              <a:ext cx="779066" cy="671608"/>
            </a:xfrm>
            <a:prstGeom prst="triangle">
              <a:avLst/>
            </a:prstGeom>
            <a:solidFill>
              <a:schemeClr val="tx1"/>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甜甜圈 6"/>
            <p:cNvSpPr/>
            <p:nvPr/>
          </p:nvSpPr>
          <p:spPr>
            <a:xfrm>
              <a:off x="3430969" y="3009515"/>
              <a:ext cx="1787637" cy="1787637"/>
            </a:xfrm>
            <a:prstGeom prst="donut">
              <a:avLst>
                <a:gd name="adj" fmla="val 7012"/>
              </a:avLst>
            </a:prstGeom>
            <a:solidFill>
              <a:schemeClr val="tx1"/>
            </a:solidFill>
            <a:ln>
              <a:solidFill>
                <a:srgbClr val="000000">
                  <a:alpha val="47843"/>
                </a:srgb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8" name="文字方塊 7"/>
          <p:cNvSpPr txBox="1"/>
          <p:nvPr/>
        </p:nvSpPr>
        <p:spPr>
          <a:xfrm>
            <a:off x="-36512" y="3430959"/>
            <a:ext cx="1482725" cy="646113"/>
          </a:xfrm>
          <a:prstGeom prst="rect">
            <a:avLst/>
          </a:prstGeom>
          <a:noFill/>
        </p:spPr>
        <p:txBody>
          <a:bodyPr>
            <a:spAutoFit/>
          </a:bodyPr>
          <a:lstStyle/>
          <a:p>
            <a:pPr eaLnBrk="1" fontAlgn="auto" hangingPunct="1">
              <a:spcBef>
                <a:spcPts val="0"/>
              </a:spcBef>
              <a:spcAft>
                <a:spcPts val="0"/>
              </a:spcAft>
              <a:defRPr/>
            </a:pPr>
            <a:r>
              <a:rPr kumimoji="0" lang="zh-TW" altLang="en-US"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附件</a:t>
            </a:r>
            <a:r>
              <a:rPr kumimoji="0" lang="en-US" altLang="zh-TW"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1</a:t>
            </a:r>
            <a:endParaRPr kumimoji="0" lang="zh-TW" altLang="en-US" sz="3600" b="1"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9" name="矩形 8"/>
          <p:cNvSpPr/>
          <p:nvPr/>
        </p:nvSpPr>
        <p:spPr>
          <a:xfrm>
            <a:off x="3164119" y="5949280"/>
            <a:ext cx="3531736" cy="646331"/>
          </a:xfrm>
          <a:prstGeom prst="rect">
            <a:avLst/>
          </a:prstGeom>
        </p:spPr>
        <p:txBody>
          <a:bodyPr wrap="none">
            <a:spAutoFit/>
          </a:bodyPr>
          <a:lstStyle/>
          <a:p>
            <a:r>
              <a:rPr lang="zh-TW" altLang="en-US" dirty="0" smtClean="0">
                <a:latin typeface="華康方圓體W7" panose="040B0709000000000000" pitchFamily="81" charset="-120"/>
                <a:ea typeface="華康方圓體W7" panose="040B0709000000000000" pitchFamily="81" charset="-120"/>
              </a:rPr>
              <a:t>六年二班鬆餅傳愛</a:t>
            </a:r>
            <a:r>
              <a:rPr lang="en-US" altLang="zh-TW" dirty="0" smtClean="0">
                <a:latin typeface="華康方圓體W7" panose="040B0709000000000000" pitchFamily="81" charset="-120"/>
                <a:ea typeface="華康方圓體W7" panose="040B0709000000000000" pitchFamily="81" charset="-120"/>
              </a:rPr>
              <a:t>(</a:t>
            </a:r>
            <a:r>
              <a:rPr lang="zh-TW" altLang="en-US" dirty="0">
                <a:latin typeface="華康方圓體W7" panose="040B0709000000000000" pitchFamily="81" charset="-120"/>
                <a:ea typeface="華康方圓體W7" panose="040B0709000000000000" pitchFamily="81" charset="-120"/>
              </a:rPr>
              <a:t>影片網址</a:t>
            </a:r>
            <a:r>
              <a:rPr lang="en-US" altLang="zh-TW" dirty="0">
                <a:latin typeface="華康方圓體W7" panose="040B0709000000000000" pitchFamily="81" charset="-120"/>
                <a:ea typeface="華康方圓體W7" panose="040B0709000000000000" pitchFamily="81" charset="-120"/>
              </a:rPr>
              <a:t>)</a:t>
            </a:r>
            <a:r>
              <a:rPr lang="zh-TW" altLang="en-US" dirty="0">
                <a:latin typeface="華康方圓體W7" panose="040B0709000000000000" pitchFamily="81" charset="-120"/>
                <a:ea typeface="華康方圓體W7" panose="040B0709000000000000" pitchFamily="81" charset="-120"/>
              </a:rPr>
              <a:t>： </a:t>
            </a:r>
            <a:endParaRPr lang="en-US" altLang="zh-TW" dirty="0"/>
          </a:p>
          <a:p>
            <a:r>
              <a:rPr lang="en-US" altLang="zh-TW" dirty="0" smtClean="0">
                <a:hlinkClick r:id="rId3"/>
              </a:rPr>
              <a:t>https</a:t>
            </a:r>
            <a:r>
              <a:rPr lang="en-US" altLang="zh-TW" dirty="0">
                <a:hlinkClick r:id="rId3"/>
              </a:rPr>
              <a:t>://</a:t>
            </a:r>
            <a:r>
              <a:rPr lang="en-US" altLang="zh-TW" dirty="0" smtClean="0">
                <a:hlinkClick r:id="rId3"/>
              </a:rPr>
              <a:t>youtu.be/MV0YzephoA4</a:t>
            </a:r>
            <a:endParaRPr lang="en-US" altLang="zh-TW"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3430959"/>
            <a:ext cx="1482725" cy="646113"/>
          </a:xfrm>
          <a:prstGeom prst="rect">
            <a:avLst/>
          </a:prstGeom>
          <a:noFill/>
        </p:spPr>
        <p:txBody>
          <a:bodyPr>
            <a:spAutoFit/>
          </a:bodyPr>
          <a:lstStyle/>
          <a:p>
            <a:pPr eaLnBrk="1" fontAlgn="auto" hangingPunct="1">
              <a:spcBef>
                <a:spcPts val="0"/>
              </a:spcBef>
              <a:spcAft>
                <a:spcPts val="0"/>
              </a:spcAft>
              <a:defRPr/>
            </a:pPr>
            <a:r>
              <a:rPr kumimoji="0" lang="zh-TW" altLang="en-US"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附件</a:t>
            </a:r>
            <a:r>
              <a:rPr kumimoji="0" lang="en-US" altLang="zh-TW"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2</a:t>
            </a:r>
            <a:endParaRPr kumimoji="0" lang="zh-TW" altLang="en-US" sz="3600" b="1"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488" t="21433" r="20270" b="8730"/>
          <a:stretch/>
        </p:blipFill>
        <p:spPr bwMode="auto">
          <a:xfrm>
            <a:off x="1259632" y="1438052"/>
            <a:ext cx="7667922" cy="5000119"/>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橢圓形圖說文字 4"/>
          <p:cNvSpPr/>
          <p:nvPr/>
        </p:nvSpPr>
        <p:spPr>
          <a:xfrm rot="417383">
            <a:off x="3976754" y="549431"/>
            <a:ext cx="2571799" cy="868775"/>
          </a:xfrm>
          <a:prstGeom prst="wedgeEllipseCallout">
            <a:avLst>
              <a:gd name="adj1" fmla="val -36534"/>
              <a:gd name="adj2" fmla="val 8209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6" name="文字方塊 1"/>
          <p:cNvSpPr txBox="1">
            <a:spLocks noChangeArrowheads="1"/>
          </p:cNvSpPr>
          <p:nvPr/>
        </p:nvSpPr>
        <p:spPr bwMode="auto">
          <a:xfrm rot="442349">
            <a:off x="4098462" y="694567"/>
            <a:ext cx="23283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smtClean="0">
                <a:latin typeface="+mj-ea"/>
                <a:ea typeface="+mj-ea"/>
              </a:rPr>
              <a:t>鬆餅傳愛</a:t>
            </a:r>
            <a:r>
              <a:rPr lang="en-US" altLang="zh-TW" sz="1800" b="1" dirty="0">
                <a:latin typeface="+mj-ea"/>
                <a:ea typeface="+mj-ea"/>
              </a:rPr>
              <a:t> </a:t>
            </a:r>
            <a:r>
              <a:rPr lang="zh-TW" altLang="en-US" sz="1800" b="1" dirty="0" smtClean="0">
                <a:latin typeface="+mj-ea"/>
                <a:ea typeface="+mj-ea"/>
              </a:rPr>
              <a:t>愛</a:t>
            </a:r>
            <a:r>
              <a:rPr lang="en-US" altLang="zh-TW" sz="1800" b="1" dirty="0" smtClean="0">
                <a:latin typeface="+mj-ea"/>
                <a:ea typeface="+mj-ea"/>
              </a:rPr>
              <a:t>fun</a:t>
            </a:r>
            <a:r>
              <a:rPr lang="zh-TW" altLang="en-US" sz="1800" b="1" dirty="0" smtClean="0">
                <a:latin typeface="+mj-ea"/>
                <a:ea typeface="+mj-ea"/>
              </a:rPr>
              <a:t>奇蹟</a:t>
            </a:r>
            <a:endParaRPr lang="en-US" altLang="zh-TW" sz="1800" b="1" dirty="0" smtClean="0">
              <a:latin typeface="+mj-ea"/>
              <a:ea typeface="+mj-ea"/>
            </a:endParaRPr>
          </a:p>
          <a:p>
            <a:pPr algn="ctr">
              <a:spcBef>
                <a:spcPct val="0"/>
              </a:spcBef>
              <a:buFontTx/>
              <a:buNone/>
            </a:pPr>
            <a:r>
              <a:rPr lang="zh-TW" altLang="en-US" sz="1800" b="1" dirty="0" smtClean="0">
                <a:latin typeface="+mj-ea"/>
                <a:ea typeface="+mj-ea"/>
              </a:rPr>
              <a:t>計畫書</a:t>
            </a:r>
            <a:endParaRPr lang="zh-TW" altLang="en-US" sz="1800" b="1" dirty="0">
              <a:latin typeface="+mj-ea"/>
              <a:ea typeface="+mj-ea"/>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3430959"/>
            <a:ext cx="1482725" cy="646113"/>
          </a:xfrm>
          <a:prstGeom prst="rect">
            <a:avLst/>
          </a:prstGeom>
          <a:noFill/>
        </p:spPr>
        <p:txBody>
          <a:bodyPr>
            <a:spAutoFit/>
          </a:bodyPr>
          <a:lstStyle/>
          <a:p>
            <a:pPr eaLnBrk="1" fontAlgn="auto" hangingPunct="1">
              <a:spcBef>
                <a:spcPts val="0"/>
              </a:spcBef>
              <a:spcAft>
                <a:spcPts val="0"/>
              </a:spcAft>
              <a:defRPr/>
            </a:pPr>
            <a:r>
              <a:rPr kumimoji="0" lang="zh-TW" altLang="en-US"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附件</a:t>
            </a:r>
            <a:r>
              <a:rPr kumimoji="0" lang="en-US" altLang="zh-TW"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3</a:t>
            </a:r>
            <a:endParaRPr kumimoji="0" lang="zh-TW" altLang="en-US" sz="3600" b="1"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 name="橢圓形圖說文字 2"/>
          <p:cNvSpPr/>
          <p:nvPr/>
        </p:nvSpPr>
        <p:spPr>
          <a:xfrm rot="417383">
            <a:off x="3976754" y="549431"/>
            <a:ext cx="2571799" cy="868775"/>
          </a:xfrm>
          <a:prstGeom prst="wedgeEllipseCallout">
            <a:avLst>
              <a:gd name="adj1" fmla="val -36534"/>
              <a:gd name="adj2" fmla="val 8209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5" name="文字方塊 1"/>
          <p:cNvSpPr txBox="1">
            <a:spLocks noChangeArrowheads="1"/>
          </p:cNvSpPr>
          <p:nvPr/>
        </p:nvSpPr>
        <p:spPr bwMode="auto">
          <a:xfrm rot="442349">
            <a:off x="4098462" y="833066"/>
            <a:ext cx="23283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smtClean="0">
                <a:latin typeface="+mj-ea"/>
                <a:ea typeface="+mj-ea"/>
                <a:sym typeface="Wingdings 2"/>
              </a:rPr>
              <a:t>同學</a:t>
            </a:r>
            <a:r>
              <a:rPr lang="zh-TW" altLang="en-US" sz="1800" b="1" dirty="0">
                <a:latin typeface="+mj-ea"/>
                <a:ea typeface="+mj-ea"/>
                <a:sym typeface="Wingdings 2"/>
              </a:rPr>
              <a:t>心得感想</a:t>
            </a:r>
            <a:endParaRPr lang="zh-TW" altLang="en-US" sz="1800" b="1" dirty="0">
              <a:latin typeface="+mj-ea"/>
              <a:ea typeface="+mj-ea"/>
            </a:endParaRPr>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t="18519" r="-243" b="12997"/>
          <a:stretch/>
        </p:blipFill>
        <p:spPr>
          <a:xfrm>
            <a:off x="1331640" y="1934353"/>
            <a:ext cx="3528392" cy="4285438"/>
          </a:xfrm>
          <a:prstGeom prst="rect">
            <a:avLst/>
          </a:prstGeom>
        </p:spPr>
      </p:pic>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t="18183" r="-2802" b="10499"/>
          <a:stretch/>
        </p:blipFill>
        <p:spPr>
          <a:xfrm>
            <a:off x="5076056" y="1934353"/>
            <a:ext cx="3551222" cy="4379776"/>
          </a:xfrm>
          <a:prstGeom prst="rect">
            <a:avLst/>
          </a:prstGeom>
        </p:spPr>
      </p:pic>
    </p:spTree>
    <p:extLst>
      <p:ext uri="{BB962C8B-B14F-4D97-AF65-F5344CB8AC3E}">
        <p14:creationId xmlns:p14="http://schemas.microsoft.com/office/powerpoint/2010/main" val="9454219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3430959"/>
            <a:ext cx="1482725" cy="646113"/>
          </a:xfrm>
          <a:prstGeom prst="rect">
            <a:avLst/>
          </a:prstGeom>
          <a:noFill/>
        </p:spPr>
        <p:txBody>
          <a:bodyPr>
            <a:spAutoFit/>
          </a:bodyPr>
          <a:lstStyle/>
          <a:p>
            <a:pPr eaLnBrk="1" fontAlgn="auto" hangingPunct="1">
              <a:spcBef>
                <a:spcPts val="0"/>
              </a:spcBef>
              <a:spcAft>
                <a:spcPts val="0"/>
              </a:spcAft>
              <a:defRPr/>
            </a:pPr>
            <a:r>
              <a:rPr kumimoji="0" lang="zh-TW" altLang="en-US"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附件</a:t>
            </a:r>
            <a:r>
              <a:rPr kumimoji="0" lang="en-US" altLang="zh-TW"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3</a:t>
            </a:r>
            <a:endParaRPr kumimoji="0" lang="zh-TW" altLang="en-US" sz="3600" b="1"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 name="橢圓形圖說文字 2"/>
          <p:cNvSpPr/>
          <p:nvPr/>
        </p:nvSpPr>
        <p:spPr>
          <a:xfrm rot="417383">
            <a:off x="3976754" y="549431"/>
            <a:ext cx="2571799" cy="868775"/>
          </a:xfrm>
          <a:prstGeom prst="wedgeEllipseCallout">
            <a:avLst>
              <a:gd name="adj1" fmla="val -36534"/>
              <a:gd name="adj2" fmla="val 8209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pic>
        <p:nvPicPr>
          <p:cNvPr id="9" name="圖片 8"/>
          <p:cNvPicPr>
            <a:picLocks noChangeAspect="1"/>
          </p:cNvPicPr>
          <p:nvPr/>
        </p:nvPicPr>
        <p:blipFill rotWithShape="1">
          <a:blip r:embed="rId2" cstate="print">
            <a:extLst>
              <a:ext uri="{28A0092B-C50C-407E-A947-70E740481C1C}">
                <a14:useLocalDpi xmlns:a14="http://schemas.microsoft.com/office/drawing/2010/main" val="0"/>
              </a:ext>
            </a:extLst>
          </a:blip>
          <a:srcRect l="42879" t="8296" r="14340"/>
          <a:stretch/>
        </p:blipFill>
        <p:spPr>
          <a:xfrm>
            <a:off x="5436096" y="1702466"/>
            <a:ext cx="3475353" cy="4190323"/>
          </a:xfrm>
          <a:prstGeom prst="rect">
            <a:avLst/>
          </a:prstGeom>
        </p:spPr>
      </p:pic>
      <p:sp>
        <p:nvSpPr>
          <p:cNvPr id="10" name="文字方塊 1"/>
          <p:cNvSpPr txBox="1">
            <a:spLocks noChangeArrowheads="1"/>
          </p:cNvSpPr>
          <p:nvPr/>
        </p:nvSpPr>
        <p:spPr bwMode="auto">
          <a:xfrm rot="442349">
            <a:off x="4098463" y="799151"/>
            <a:ext cx="23283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smtClean="0">
                <a:latin typeface="+mj-ea"/>
                <a:ea typeface="+mj-ea"/>
                <a:sym typeface="Wingdings 2"/>
              </a:rPr>
              <a:t>同學</a:t>
            </a:r>
            <a:r>
              <a:rPr lang="zh-TW" altLang="en-US" sz="1800" b="1" dirty="0">
                <a:latin typeface="+mj-ea"/>
                <a:ea typeface="+mj-ea"/>
                <a:sym typeface="Wingdings 2"/>
              </a:rPr>
              <a:t>心得感想</a:t>
            </a:r>
            <a:endParaRPr lang="zh-TW" altLang="en-US" sz="1800" b="1" dirty="0">
              <a:latin typeface="+mj-ea"/>
              <a:ea typeface="+mj-ea"/>
            </a:endParaRPr>
          </a:p>
        </p:txBody>
      </p:sp>
      <p:pic>
        <p:nvPicPr>
          <p:cNvPr id="11" name="圖片 10"/>
          <p:cNvPicPr>
            <a:picLocks noChangeAspect="1"/>
          </p:cNvPicPr>
          <p:nvPr/>
        </p:nvPicPr>
        <p:blipFill rotWithShape="1">
          <a:blip r:embed="rId3" cstate="print">
            <a:extLst>
              <a:ext uri="{28A0092B-C50C-407E-A947-70E740481C1C}">
                <a14:useLocalDpi xmlns:a14="http://schemas.microsoft.com/office/drawing/2010/main" val="0"/>
              </a:ext>
            </a:extLst>
          </a:blip>
          <a:srcRect l="36102" t="4326" r="16815"/>
          <a:stretch/>
        </p:blipFill>
        <p:spPr>
          <a:xfrm>
            <a:off x="1691679" y="1722681"/>
            <a:ext cx="3648347" cy="4170108"/>
          </a:xfrm>
          <a:prstGeom prst="rect">
            <a:avLst/>
          </a:prstGeom>
        </p:spPr>
      </p:pic>
    </p:spTree>
    <p:extLst>
      <p:ext uri="{BB962C8B-B14F-4D97-AF65-F5344CB8AC3E}">
        <p14:creationId xmlns:p14="http://schemas.microsoft.com/office/powerpoint/2010/main" val="3482846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6512" y="3430959"/>
            <a:ext cx="1482725" cy="646113"/>
          </a:xfrm>
          <a:prstGeom prst="rect">
            <a:avLst/>
          </a:prstGeom>
          <a:noFill/>
        </p:spPr>
        <p:txBody>
          <a:bodyPr>
            <a:spAutoFit/>
          </a:bodyPr>
          <a:lstStyle/>
          <a:p>
            <a:pPr eaLnBrk="1" fontAlgn="auto" hangingPunct="1">
              <a:spcBef>
                <a:spcPts val="0"/>
              </a:spcBef>
              <a:spcAft>
                <a:spcPts val="0"/>
              </a:spcAft>
              <a:defRPr/>
            </a:pPr>
            <a:r>
              <a:rPr kumimoji="0" lang="zh-TW" altLang="en-US"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附件</a:t>
            </a:r>
            <a:r>
              <a:rPr kumimoji="0" lang="en-US" altLang="zh-TW"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3</a:t>
            </a:r>
            <a:endParaRPr kumimoji="0" lang="zh-TW" altLang="en-US" sz="3600" b="1"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 name="橢圓形圖說文字 2"/>
          <p:cNvSpPr/>
          <p:nvPr/>
        </p:nvSpPr>
        <p:spPr>
          <a:xfrm rot="417383">
            <a:off x="3976754" y="549431"/>
            <a:ext cx="2571799" cy="868775"/>
          </a:xfrm>
          <a:prstGeom prst="wedgeEllipseCallout">
            <a:avLst>
              <a:gd name="adj1" fmla="val -36534"/>
              <a:gd name="adj2" fmla="val 8209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29580" t="8924" r="18423"/>
          <a:stretch/>
        </p:blipFill>
        <p:spPr>
          <a:xfrm>
            <a:off x="2339752" y="1738885"/>
            <a:ext cx="4754653" cy="4684510"/>
          </a:xfrm>
          <a:prstGeom prst="rect">
            <a:avLst/>
          </a:prstGeom>
        </p:spPr>
      </p:pic>
      <p:sp>
        <p:nvSpPr>
          <p:cNvPr id="10" name="文字方塊 1"/>
          <p:cNvSpPr txBox="1">
            <a:spLocks noChangeArrowheads="1"/>
          </p:cNvSpPr>
          <p:nvPr/>
        </p:nvSpPr>
        <p:spPr bwMode="auto">
          <a:xfrm rot="442349">
            <a:off x="4098463" y="799151"/>
            <a:ext cx="23283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smtClean="0">
                <a:latin typeface="+mj-ea"/>
                <a:ea typeface="+mj-ea"/>
                <a:sym typeface="Wingdings 2"/>
              </a:rPr>
              <a:t>同學</a:t>
            </a:r>
            <a:r>
              <a:rPr lang="zh-TW" altLang="en-US" sz="1800" b="1" dirty="0">
                <a:latin typeface="+mj-ea"/>
                <a:ea typeface="+mj-ea"/>
                <a:sym typeface="Wingdings 2"/>
              </a:rPr>
              <a:t>心得感想</a:t>
            </a:r>
            <a:endParaRPr lang="zh-TW" altLang="en-US" sz="1800" b="1" dirty="0">
              <a:latin typeface="+mj-ea"/>
              <a:ea typeface="+mj-ea"/>
            </a:endParaRPr>
          </a:p>
        </p:txBody>
      </p:sp>
    </p:spTree>
    <p:extLst>
      <p:ext uri="{BB962C8B-B14F-4D97-AF65-F5344CB8AC3E}">
        <p14:creationId xmlns:p14="http://schemas.microsoft.com/office/powerpoint/2010/main" val="33953837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can\20180314091742031_0001.jp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rot="5400000">
            <a:off x="928322" y="1990186"/>
            <a:ext cx="5703180" cy="4032448"/>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36512" y="3430959"/>
            <a:ext cx="1482725" cy="1200329"/>
          </a:xfrm>
          <a:prstGeom prst="rect">
            <a:avLst/>
          </a:prstGeom>
          <a:noFill/>
        </p:spPr>
        <p:txBody>
          <a:bodyPr>
            <a:spAutoFit/>
          </a:bodyPr>
          <a:lstStyle/>
          <a:p>
            <a:pPr eaLnBrk="1" fontAlgn="auto" hangingPunct="1">
              <a:spcBef>
                <a:spcPts val="0"/>
              </a:spcBef>
              <a:spcAft>
                <a:spcPts val="0"/>
              </a:spcAft>
              <a:defRPr/>
            </a:pPr>
            <a:r>
              <a:rPr kumimoji="0" lang="zh-TW" altLang="en-US"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附件</a:t>
            </a:r>
            <a:r>
              <a:rPr kumimoji="0" lang="en-US" altLang="zh-TW"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4</a:t>
            </a:r>
          </a:p>
          <a:p>
            <a:pPr eaLnBrk="1" fontAlgn="auto" hangingPunct="1">
              <a:spcBef>
                <a:spcPts val="0"/>
              </a:spcBef>
              <a:spcAft>
                <a:spcPts val="0"/>
              </a:spcAft>
              <a:defRPr/>
            </a:pPr>
            <a:endParaRPr kumimoji="0" lang="zh-TW" altLang="en-US" sz="3600" b="1"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 name="橢圓形圖說文字 2"/>
          <p:cNvSpPr/>
          <p:nvPr/>
        </p:nvSpPr>
        <p:spPr>
          <a:xfrm rot="417383">
            <a:off x="3975496" y="570118"/>
            <a:ext cx="2913413" cy="868775"/>
          </a:xfrm>
          <a:prstGeom prst="wedgeEllipseCallout">
            <a:avLst>
              <a:gd name="adj1" fmla="val -36534"/>
              <a:gd name="adj2" fmla="val 8209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文字方塊 1"/>
          <p:cNvSpPr txBox="1">
            <a:spLocks noChangeArrowheads="1"/>
          </p:cNvSpPr>
          <p:nvPr/>
        </p:nvSpPr>
        <p:spPr bwMode="auto">
          <a:xfrm rot="442349">
            <a:off x="4097176" y="819126"/>
            <a:ext cx="2639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smtClean="0">
                <a:latin typeface="+mj-ea"/>
                <a:ea typeface="+mj-ea"/>
              </a:rPr>
              <a:t>輔導室榮譽卡獎勵計畫</a:t>
            </a:r>
            <a:endParaRPr lang="zh-TW" altLang="en-US" sz="1800" b="1" dirty="0">
              <a:latin typeface="+mj-ea"/>
              <a:ea typeface="+mj-ea"/>
            </a:endParaRPr>
          </a:p>
        </p:txBody>
      </p:sp>
    </p:spTree>
    <p:extLst>
      <p:ext uri="{BB962C8B-B14F-4D97-AF65-F5344CB8AC3E}">
        <p14:creationId xmlns:p14="http://schemas.microsoft.com/office/powerpoint/2010/main" val="20203616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3548046" y="2049953"/>
            <a:ext cx="5328592" cy="1703415"/>
          </a:xfrm>
          <a:prstGeom prst="rect">
            <a:avLst/>
          </a:prstGeom>
          <a:noFill/>
        </p:spPr>
        <p:txBody>
          <a:bodyPr wrap="square">
            <a:spAutoFit/>
          </a:bodyPr>
          <a:lstStyle/>
          <a:p>
            <a:pPr eaLnBrk="1" fontAlgn="auto" hangingPunct="1">
              <a:lnSpc>
                <a:spcPct val="150000"/>
              </a:lnSpc>
              <a:spcBef>
                <a:spcPts val="0"/>
              </a:spcBef>
              <a:spcAft>
                <a:spcPts val="0"/>
              </a:spcAft>
              <a:defRPr/>
            </a:pPr>
            <a:r>
              <a:rPr kumimoji="0" lang="zh-TW" altLang="en-US" b="1" dirty="0" smtClean="0">
                <a:solidFill>
                  <a:schemeClr val="bg2">
                    <a:lumMod val="25000"/>
                  </a:schemeClr>
                </a:solidFill>
                <a:latin typeface="微軟正黑體" panose="020B0604030504040204" pitchFamily="34" charset="-120"/>
                <a:ea typeface="微軟正黑體" panose="020B0604030504040204" pitchFamily="34" charset="-120"/>
              </a:rPr>
              <a:t>已經六年級的我們，想到畢業在即，但鎮平師恩難忘，想到老師也是透過鬆餅傳愛，化解了我們的悲傷，所以我們也希望再將這份愛傳遞出去，製作</a:t>
            </a:r>
            <a:r>
              <a:rPr kumimoji="0" lang="zh-TW" altLang="zh-TW" b="1" dirty="0" smtClean="0">
                <a:solidFill>
                  <a:schemeClr val="bg2">
                    <a:lumMod val="25000"/>
                  </a:schemeClr>
                </a:solidFill>
                <a:latin typeface="微軟正黑體" panose="020B0604030504040204" pitchFamily="34" charset="-120"/>
                <a:ea typeface="微軟正黑體" panose="020B0604030504040204" pitchFamily="34" charset="-120"/>
              </a:rPr>
              <a:t>「</a:t>
            </a:r>
            <a:r>
              <a:rPr kumimoji="0" lang="zh-TW" altLang="en-US" b="1" dirty="0" smtClean="0">
                <a:solidFill>
                  <a:schemeClr val="bg2">
                    <a:lumMod val="25000"/>
                  </a:schemeClr>
                </a:solidFill>
                <a:latin typeface="微軟正黑體" panose="020B0604030504040204" pitchFamily="34" charset="-120"/>
                <a:ea typeface="微軟正黑體" panose="020B0604030504040204" pitchFamily="34" charset="-120"/>
              </a:rPr>
              <a:t>鬆餅卷</a:t>
            </a:r>
            <a:r>
              <a:rPr kumimoji="0" lang="zh-TW" altLang="zh-TW" b="1" dirty="0" smtClean="0">
                <a:solidFill>
                  <a:schemeClr val="bg2">
                    <a:lumMod val="25000"/>
                  </a:schemeClr>
                </a:solidFill>
                <a:latin typeface="微軟正黑體" panose="020B0604030504040204" pitchFamily="34" charset="-120"/>
                <a:ea typeface="微軟正黑體" panose="020B0604030504040204" pitchFamily="34" charset="-120"/>
              </a:rPr>
              <a:t>」</a:t>
            </a:r>
            <a:r>
              <a:rPr kumimoji="0" lang="zh-TW" altLang="en-US" b="1" dirty="0" smtClean="0">
                <a:solidFill>
                  <a:schemeClr val="bg2">
                    <a:lumMod val="25000"/>
                  </a:schemeClr>
                </a:solidFill>
                <a:latin typeface="微軟正黑體" panose="020B0604030504040204" pitchFamily="34" charset="-120"/>
                <a:ea typeface="微軟正黑體" panose="020B0604030504040204" pitchFamily="34" charset="-120"/>
              </a:rPr>
              <a:t>送給老師們當作鼓勵學生的獎勵品。</a:t>
            </a:r>
            <a:endParaRPr kumimoji="0" lang="en-US" altLang="zh-TW" b="1" dirty="0">
              <a:solidFill>
                <a:schemeClr val="bg2">
                  <a:lumMod val="25000"/>
                </a:schemeClr>
              </a:solidFill>
              <a:latin typeface="微軟正黑體" panose="020B0604030504040204" pitchFamily="34" charset="-120"/>
              <a:ea typeface="微軟正黑體" panose="020B0604030504040204" pitchFamily="34" charset="-120"/>
            </a:endParaRPr>
          </a:p>
        </p:txBody>
      </p:sp>
      <p:sp>
        <p:nvSpPr>
          <p:cNvPr id="9" name="橢圓形圖說文字 8"/>
          <p:cNvSpPr/>
          <p:nvPr/>
        </p:nvSpPr>
        <p:spPr>
          <a:xfrm rot="21096440">
            <a:off x="2731105" y="603414"/>
            <a:ext cx="3179070" cy="1073780"/>
          </a:xfrm>
          <a:prstGeom prst="wedgeEllipseCallout">
            <a:avLst>
              <a:gd name="adj1" fmla="val -51939"/>
              <a:gd name="adj2" fmla="val 49947"/>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srgbClr val="FF0000"/>
              </a:solidFill>
            </a:endParaRPr>
          </a:p>
        </p:txBody>
      </p:sp>
      <p:sp>
        <p:nvSpPr>
          <p:cNvPr id="10" name="文字方塊 9"/>
          <p:cNvSpPr txBox="1"/>
          <p:nvPr/>
        </p:nvSpPr>
        <p:spPr>
          <a:xfrm rot="21096440">
            <a:off x="2724688" y="817139"/>
            <a:ext cx="3185487" cy="646331"/>
          </a:xfrm>
          <a:prstGeom prst="rect">
            <a:avLst/>
          </a:prstGeom>
          <a:noFill/>
        </p:spPr>
        <p:txBody>
          <a:bodyPr wrap="none" rtlCol="0">
            <a:spAutoFit/>
          </a:bodyPr>
          <a:lstStyle/>
          <a:p>
            <a:pPr algn="ctr"/>
            <a:r>
              <a:rPr lang="zh-TW" altLang="en-US" b="1" dirty="0">
                <a:solidFill>
                  <a:srgbClr val="FF0000"/>
                </a:solidFill>
                <a:latin typeface="+mj-ea"/>
                <a:ea typeface="+mj-ea"/>
              </a:rPr>
              <a:t>鬆餅傳愛</a:t>
            </a:r>
            <a:r>
              <a:rPr lang="zh-TW" altLang="en-US" b="1" dirty="0" smtClean="0">
                <a:solidFill>
                  <a:srgbClr val="FF0000"/>
                </a:solidFill>
                <a:latin typeface="+mj-ea"/>
                <a:ea typeface="+mj-ea"/>
              </a:rPr>
              <a:t>是個偶然</a:t>
            </a:r>
            <a:r>
              <a:rPr lang="zh-TW" altLang="en-US" b="1" dirty="0">
                <a:solidFill>
                  <a:srgbClr val="FF0000"/>
                </a:solidFill>
                <a:latin typeface="+mj-ea"/>
                <a:ea typeface="+mj-ea"/>
              </a:rPr>
              <a:t>綻放的</a:t>
            </a:r>
            <a:r>
              <a:rPr lang="zh-TW" altLang="en-US" b="1" dirty="0" smtClean="0">
                <a:solidFill>
                  <a:srgbClr val="FF0000"/>
                </a:solidFill>
                <a:latin typeface="+mj-ea"/>
                <a:ea typeface="+mj-ea"/>
              </a:rPr>
              <a:t>奇蹟</a:t>
            </a:r>
            <a:endParaRPr lang="en-US" altLang="zh-TW" b="1" dirty="0" smtClean="0">
              <a:solidFill>
                <a:srgbClr val="FF0000"/>
              </a:solidFill>
              <a:latin typeface="+mj-ea"/>
              <a:ea typeface="+mj-ea"/>
            </a:endParaRPr>
          </a:p>
          <a:p>
            <a:pPr algn="ctr"/>
            <a:r>
              <a:rPr lang="zh-TW" altLang="en-US" b="1" dirty="0" smtClean="0">
                <a:solidFill>
                  <a:srgbClr val="FF0000"/>
                </a:solidFill>
                <a:latin typeface="+mj-ea"/>
                <a:ea typeface="+mj-ea"/>
              </a:rPr>
              <a:t>我們故事是這麼開始的</a:t>
            </a:r>
            <a:r>
              <a:rPr lang="en-US" altLang="zh-TW" b="1" dirty="0" smtClean="0">
                <a:solidFill>
                  <a:srgbClr val="FF0000"/>
                </a:solidFill>
                <a:latin typeface="+mj-ea"/>
                <a:ea typeface="+mj-ea"/>
              </a:rPr>
              <a:t>…</a:t>
            </a:r>
            <a:endParaRPr lang="zh-TW" altLang="en-US" b="1" dirty="0">
              <a:solidFill>
                <a:srgbClr val="FF0000"/>
              </a:solidFill>
              <a:latin typeface="+mj-ea"/>
              <a:ea typeface="+mj-ea"/>
            </a:endParaRPr>
          </a:p>
        </p:txBody>
      </p:sp>
      <p:grpSp>
        <p:nvGrpSpPr>
          <p:cNvPr id="11" name="群組 10"/>
          <p:cNvGrpSpPr/>
          <p:nvPr/>
        </p:nvGrpSpPr>
        <p:grpSpPr>
          <a:xfrm>
            <a:off x="-36762" y="1358078"/>
            <a:ext cx="1629610" cy="3914067"/>
            <a:chOff x="-36762" y="1358078"/>
            <a:chExt cx="1629610" cy="3914067"/>
          </a:xfrm>
        </p:grpSpPr>
        <p:grpSp>
          <p:nvGrpSpPr>
            <p:cNvPr id="12" name="群組 11"/>
            <p:cNvGrpSpPr/>
            <p:nvPr/>
          </p:nvGrpSpPr>
          <p:grpSpPr>
            <a:xfrm>
              <a:off x="-36762" y="1358078"/>
              <a:ext cx="1626305" cy="3914067"/>
              <a:chOff x="-36762" y="1358078"/>
              <a:chExt cx="1626305" cy="3914067"/>
            </a:xfrm>
          </p:grpSpPr>
          <p:sp>
            <p:nvSpPr>
              <p:cNvPr id="14" name="文字方塊 13"/>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33923" y="2330816"/>
                <a:ext cx="1108068" cy="904634"/>
                <a:chOff x="-24508" y="2355723"/>
                <a:chExt cx="1108068" cy="904634"/>
              </a:xfrm>
            </p:grpSpPr>
            <p:sp>
              <p:nvSpPr>
                <p:cNvPr id="31"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2"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18"/>
              <p:cNvGrpSpPr/>
              <p:nvPr/>
            </p:nvGrpSpPr>
            <p:grpSpPr>
              <a:xfrm>
                <a:off x="-3009" y="1358078"/>
                <a:ext cx="1108068" cy="895625"/>
                <a:chOff x="0" y="1436391"/>
                <a:chExt cx="1108068" cy="895625"/>
              </a:xfrm>
            </p:grpSpPr>
            <p:sp>
              <p:nvSpPr>
                <p:cNvPr id="26"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7" name="群組 26"/>
                <p:cNvGrpSpPr/>
                <p:nvPr/>
              </p:nvGrpSpPr>
              <p:grpSpPr>
                <a:xfrm>
                  <a:off x="43996" y="1686904"/>
                  <a:ext cx="1010549" cy="476304"/>
                  <a:chOff x="163911" y="1647587"/>
                  <a:chExt cx="989618" cy="476304"/>
                </a:xfrm>
              </p:grpSpPr>
              <p:sp>
                <p:nvSpPr>
                  <p:cNvPr id="28" name="橢圓 27"/>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群組 19"/>
              <p:cNvGrpSpPr/>
              <p:nvPr/>
            </p:nvGrpSpPr>
            <p:grpSpPr>
              <a:xfrm>
                <a:off x="-31084" y="3312563"/>
                <a:ext cx="1133303" cy="895625"/>
                <a:chOff x="-28244" y="3260357"/>
                <a:chExt cx="1133303" cy="895625"/>
              </a:xfrm>
            </p:grpSpPr>
            <p:sp>
              <p:nvSpPr>
                <p:cNvPr id="24"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5"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群組 20"/>
              <p:cNvGrpSpPr/>
              <p:nvPr/>
            </p:nvGrpSpPr>
            <p:grpSpPr>
              <a:xfrm>
                <a:off x="-36762" y="4285302"/>
                <a:ext cx="1108068" cy="895625"/>
                <a:chOff x="-36762" y="4285302"/>
                <a:chExt cx="1108068" cy="895625"/>
              </a:xfrm>
            </p:grpSpPr>
            <p:sp>
              <p:nvSpPr>
                <p:cNvPr id="22"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3"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圓角矩形 12"/>
            <p:cNvSpPr/>
            <p:nvPr/>
          </p:nvSpPr>
          <p:spPr>
            <a:xfrm>
              <a:off x="-3009" y="2301700"/>
              <a:ext cx="1595857" cy="2903336"/>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4" name="流程圖: 延遲 33"/>
          <p:cNvSpPr/>
          <p:nvPr/>
        </p:nvSpPr>
        <p:spPr>
          <a:xfrm>
            <a:off x="1949684" y="2363141"/>
            <a:ext cx="1440160" cy="1165512"/>
          </a:xfrm>
          <a:prstGeom prst="flowChartDelay">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dirty="0" smtClean="0">
                <a:solidFill>
                  <a:srgbClr val="FF0000"/>
                </a:solidFill>
                <a:latin typeface="+mn-ea"/>
              </a:rPr>
              <a:t>感念師恩</a:t>
            </a:r>
            <a:endParaRPr lang="zh-TW" altLang="en-US" dirty="0">
              <a:solidFill>
                <a:srgbClr val="FF0000"/>
              </a:solidFill>
              <a:latin typeface="+mn-ea"/>
            </a:endParaRPr>
          </a:p>
        </p:txBody>
      </p:sp>
      <p:sp>
        <p:nvSpPr>
          <p:cNvPr id="33" name="流程圖: 延遲 32"/>
          <p:cNvSpPr/>
          <p:nvPr/>
        </p:nvSpPr>
        <p:spPr>
          <a:xfrm>
            <a:off x="1975870" y="3904182"/>
            <a:ext cx="1440160" cy="1165512"/>
          </a:xfrm>
          <a:prstGeom prst="flowChartDelay">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dirty="0" smtClean="0">
                <a:solidFill>
                  <a:srgbClr val="FF0000"/>
                </a:solidFill>
                <a:latin typeface="+mn-ea"/>
              </a:rPr>
              <a:t>改變輔導室的榮譽制度</a:t>
            </a:r>
            <a:endParaRPr lang="zh-TW" altLang="en-US" dirty="0">
              <a:solidFill>
                <a:srgbClr val="FF0000"/>
              </a:solidFill>
              <a:latin typeface="+mn-ea"/>
            </a:endParaRPr>
          </a:p>
        </p:txBody>
      </p:sp>
      <p:sp>
        <p:nvSpPr>
          <p:cNvPr id="36" name="流程圖: 延遲 35"/>
          <p:cNvSpPr/>
          <p:nvPr/>
        </p:nvSpPr>
        <p:spPr>
          <a:xfrm>
            <a:off x="2002055" y="5445224"/>
            <a:ext cx="1440160" cy="1165512"/>
          </a:xfrm>
          <a:prstGeom prst="flowChartDelay">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dirty="0" smtClean="0">
                <a:solidFill>
                  <a:srgbClr val="FF0000"/>
                </a:solidFill>
                <a:latin typeface="+mn-ea"/>
              </a:rPr>
              <a:t>透過關懷給人溫暖力量</a:t>
            </a:r>
            <a:endParaRPr lang="zh-TW" altLang="en-US" dirty="0">
              <a:solidFill>
                <a:srgbClr val="FF0000"/>
              </a:solidFill>
              <a:latin typeface="+mn-ea"/>
            </a:endParaRPr>
          </a:p>
        </p:txBody>
      </p:sp>
      <p:sp>
        <p:nvSpPr>
          <p:cNvPr id="37" name="文字方塊 36"/>
          <p:cNvSpPr txBox="1"/>
          <p:nvPr/>
        </p:nvSpPr>
        <p:spPr>
          <a:xfrm>
            <a:off x="3548046" y="3866208"/>
            <a:ext cx="5328592" cy="1754326"/>
          </a:xfrm>
          <a:prstGeom prst="rect">
            <a:avLst/>
          </a:prstGeom>
          <a:noFill/>
        </p:spPr>
        <p:txBody>
          <a:bodyPr wrap="square">
            <a:spAutoFit/>
          </a:bodyPr>
          <a:lstStyle/>
          <a:p>
            <a:pPr eaLnBrk="1" fontAlgn="auto" hangingPunct="1">
              <a:lnSpc>
                <a:spcPct val="150000"/>
              </a:lnSpc>
              <a:spcBef>
                <a:spcPts val="0"/>
              </a:spcBef>
              <a:spcAft>
                <a:spcPts val="0"/>
              </a:spcAft>
              <a:defRPr/>
            </a:pPr>
            <a:r>
              <a:rPr kumimoji="0" lang="zh-TW" altLang="en-US" b="1" dirty="0">
                <a:solidFill>
                  <a:srgbClr val="FF0000"/>
                </a:solidFill>
                <a:latin typeface="微軟正黑體" panose="020B0604030504040204" pitchFamily="34" charset="-120"/>
                <a:ea typeface="微軟正黑體" panose="020B0604030504040204" pitchFamily="34" charset="-120"/>
                <a:sym typeface="Wingdings 2"/>
              </a:rPr>
              <a:t>我們還</a:t>
            </a:r>
            <a:r>
              <a:rPr kumimoji="0" lang="zh-TW" altLang="en-US" b="1" dirty="0" smtClean="0">
                <a:solidFill>
                  <a:srgbClr val="FF0000"/>
                </a:solidFill>
                <a:latin typeface="微軟正黑體" panose="020B0604030504040204" pitchFamily="34" charset="-120"/>
                <a:ea typeface="微軟正黑體" panose="020B0604030504040204" pitchFamily="34" charset="-120"/>
                <a:sym typeface="Wingdings 2"/>
              </a:rPr>
              <a:t>想提供鬆餅卷給輔導室當獎勵品，讓榮譽卡集滿</a:t>
            </a:r>
            <a:r>
              <a:rPr kumimoji="0" lang="en-US" altLang="zh-TW" b="1" dirty="0" smtClean="0">
                <a:solidFill>
                  <a:srgbClr val="FF0000"/>
                </a:solidFill>
                <a:latin typeface="微軟正黑體" panose="020B0604030504040204" pitchFamily="34" charset="-120"/>
                <a:ea typeface="微軟正黑體" panose="020B0604030504040204" pitchFamily="34" charset="-120"/>
                <a:sym typeface="Wingdings 2"/>
              </a:rPr>
              <a:t>15</a:t>
            </a:r>
            <a:r>
              <a:rPr kumimoji="0" lang="zh-TW" altLang="en-US" b="1" dirty="0" smtClean="0">
                <a:solidFill>
                  <a:srgbClr val="FF0000"/>
                </a:solidFill>
                <a:latin typeface="微軟正黑體" panose="020B0604030504040204" pitchFamily="34" charset="-120"/>
                <a:ea typeface="微軟正黑體" panose="020B0604030504040204" pitchFamily="34" charset="-120"/>
                <a:sym typeface="Wingdings 2"/>
              </a:rPr>
              <a:t>分的小朋友都可以享用到療癒的鬆餅，幫助輔導室的獎勵制度再升級。還能提供輔導室榮譽卡基金，提升學生的品德力。</a:t>
            </a:r>
            <a:endParaRPr kumimoji="0" lang="en-US" altLang="zh-TW" b="1" dirty="0" smtClean="0">
              <a:solidFill>
                <a:srgbClr val="FF0000"/>
              </a:solidFill>
              <a:latin typeface="微軟正黑體" panose="020B0604030504040204" pitchFamily="34" charset="-120"/>
              <a:ea typeface="微軟正黑體" panose="020B0604030504040204" pitchFamily="34" charset="-120"/>
              <a:sym typeface="Wingdings 2"/>
            </a:endParaRPr>
          </a:p>
        </p:txBody>
      </p:sp>
      <p:sp>
        <p:nvSpPr>
          <p:cNvPr id="38" name="文字方塊 37"/>
          <p:cNvSpPr txBox="1"/>
          <p:nvPr/>
        </p:nvSpPr>
        <p:spPr>
          <a:xfrm>
            <a:off x="3548046" y="5687406"/>
            <a:ext cx="5328592" cy="923330"/>
          </a:xfrm>
          <a:prstGeom prst="rect">
            <a:avLst/>
          </a:prstGeom>
          <a:noFill/>
        </p:spPr>
        <p:txBody>
          <a:bodyPr wrap="square">
            <a:spAutoFit/>
          </a:bodyPr>
          <a:lstStyle/>
          <a:p>
            <a:pPr eaLnBrk="1" fontAlgn="auto" hangingPunct="1">
              <a:lnSpc>
                <a:spcPct val="150000"/>
              </a:lnSpc>
              <a:spcBef>
                <a:spcPts val="0"/>
              </a:spcBef>
              <a:spcAft>
                <a:spcPts val="0"/>
              </a:spcAft>
              <a:defRPr/>
            </a:pPr>
            <a:r>
              <a:rPr kumimoji="0" lang="zh-TW" altLang="en-US" b="1" dirty="0" smtClean="0">
                <a:solidFill>
                  <a:schemeClr val="bg2">
                    <a:lumMod val="25000"/>
                  </a:schemeClr>
                </a:solidFill>
                <a:latin typeface="微軟正黑體" panose="020B0604030504040204" pitchFamily="34" charset="-120"/>
                <a:ea typeface="微軟正黑體" panose="020B0604030504040204" pitchFamily="34" charset="-120"/>
                <a:sym typeface="Wingdings 2"/>
              </a:rPr>
              <a:t>我們還希望能將愛心擴大到各個角落，藉著鬆餅傳愛的力量，將溫暖帶入大家的心中。</a:t>
            </a:r>
            <a:endParaRPr kumimoji="0" lang="en-US" altLang="zh-TW" b="1" dirty="0" smtClean="0">
              <a:solidFill>
                <a:schemeClr val="bg2">
                  <a:lumMod val="25000"/>
                </a:schemeClr>
              </a:solidFill>
              <a:latin typeface="微軟正黑體" panose="020B0604030504040204" pitchFamily="34" charset="-120"/>
              <a:ea typeface="微軟正黑體" panose="020B0604030504040204" pitchFamily="34" charset="-120"/>
              <a:sym typeface="Wingdings 2"/>
            </a:endParaRPr>
          </a:p>
        </p:txBody>
      </p:sp>
    </p:spTree>
    <p:extLst>
      <p:ext uri="{BB962C8B-B14F-4D97-AF65-F5344CB8AC3E}">
        <p14:creationId xmlns:p14="http://schemas.microsoft.com/office/powerpoint/2010/main" val="3691141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514" t="18396" r="20347" b="10988"/>
          <a:stretch/>
        </p:blipFill>
        <p:spPr bwMode="auto">
          <a:xfrm>
            <a:off x="1115616" y="1583275"/>
            <a:ext cx="7833194" cy="5173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36512" y="3430959"/>
            <a:ext cx="1482725" cy="1200329"/>
          </a:xfrm>
          <a:prstGeom prst="rect">
            <a:avLst/>
          </a:prstGeom>
          <a:noFill/>
        </p:spPr>
        <p:txBody>
          <a:bodyPr>
            <a:spAutoFit/>
          </a:bodyPr>
          <a:lstStyle/>
          <a:p>
            <a:pPr eaLnBrk="1" fontAlgn="auto" hangingPunct="1">
              <a:spcBef>
                <a:spcPts val="0"/>
              </a:spcBef>
              <a:spcAft>
                <a:spcPts val="0"/>
              </a:spcAft>
              <a:defRPr/>
            </a:pPr>
            <a:r>
              <a:rPr kumimoji="0" lang="zh-TW" altLang="en-US"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附件</a:t>
            </a:r>
            <a:r>
              <a:rPr kumimoji="0" lang="en-US" altLang="zh-TW"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5</a:t>
            </a:r>
          </a:p>
          <a:p>
            <a:pPr eaLnBrk="1" fontAlgn="auto" hangingPunct="1">
              <a:spcBef>
                <a:spcPts val="0"/>
              </a:spcBef>
              <a:spcAft>
                <a:spcPts val="0"/>
              </a:spcAft>
              <a:defRPr/>
            </a:pPr>
            <a:endParaRPr kumimoji="0" lang="zh-TW" altLang="en-US" sz="3600" b="1"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 name="橢圓形圖說文字 2"/>
          <p:cNvSpPr/>
          <p:nvPr/>
        </p:nvSpPr>
        <p:spPr>
          <a:xfrm rot="417383">
            <a:off x="3993905" y="267243"/>
            <a:ext cx="2913413" cy="1172769"/>
          </a:xfrm>
          <a:prstGeom prst="wedgeEllipseCallout">
            <a:avLst>
              <a:gd name="adj1" fmla="val -36534"/>
              <a:gd name="adj2" fmla="val 8209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文字方塊 1"/>
          <p:cNvSpPr txBox="1">
            <a:spLocks noChangeArrowheads="1"/>
          </p:cNvSpPr>
          <p:nvPr/>
        </p:nvSpPr>
        <p:spPr bwMode="auto">
          <a:xfrm rot="442349">
            <a:off x="4097177" y="391962"/>
            <a:ext cx="26397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a:latin typeface="+mj-ea"/>
              </a:rPr>
              <a:t>鬆餅故事屋搬上大螢幕</a:t>
            </a:r>
            <a:endParaRPr lang="en-US" altLang="zh-TW" sz="1800" b="1" dirty="0">
              <a:latin typeface="+mj-ea"/>
            </a:endParaRPr>
          </a:p>
          <a:p>
            <a:pPr algn="ctr">
              <a:spcBef>
                <a:spcPct val="0"/>
              </a:spcBef>
              <a:buFontTx/>
              <a:buNone/>
            </a:pPr>
            <a:r>
              <a:rPr lang="en-US" altLang="zh-TW" sz="1800" b="1" dirty="0">
                <a:latin typeface="+mj-ea"/>
              </a:rPr>
              <a:t>(</a:t>
            </a:r>
            <a:r>
              <a:rPr lang="zh-TW" altLang="en-US" sz="1800" b="1" dirty="0">
                <a:latin typeface="+mj-ea"/>
              </a:rPr>
              <a:t>全校才藝表演活動演出</a:t>
            </a:r>
            <a:r>
              <a:rPr lang="en-US" altLang="zh-TW" sz="1800" b="1" dirty="0">
                <a:latin typeface="+mj-ea"/>
              </a:rPr>
              <a:t>)</a:t>
            </a:r>
          </a:p>
          <a:p>
            <a:pPr algn="ctr">
              <a:spcBef>
                <a:spcPct val="0"/>
              </a:spcBef>
              <a:buFontTx/>
              <a:buNone/>
            </a:pPr>
            <a:r>
              <a:rPr lang="zh-TW" altLang="zh-TW" sz="1800" dirty="0"/>
              <a:t>「</a:t>
            </a:r>
            <a:r>
              <a:rPr lang="zh-TW" altLang="en-US" sz="1800" b="1" dirty="0">
                <a:latin typeface="+mj-ea"/>
              </a:rPr>
              <a:t>後工珍環傳</a:t>
            </a:r>
            <a:r>
              <a:rPr lang="zh-TW" altLang="zh-TW" sz="1800" dirty="0"/>
              <a:t>」</a:t>
            </a:r>
            <a:r>
              <a:rPr lang="zh-TW" altLang="en-US" sz="1800" b="1" dirty="0">
                <a:latin typeface="+mj-ea"/>
              </a:rPr>
              <a:t>劇本</a:t>
            </a:r>
          </a:p>
        </p:txBody>
      </p:sp>
    </p:spTree>
    <p:extLst>
      <p:ext uri="{BB962C8B-B14F-4D97-AF65-F5344CB8AC3E}">
        <p14:creationId xmlns:p14="http://schemas.microsoft.com/office/powerpoint/2010/main" val="9259248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982" t="18889" r="20782" b="13922"/>
          <a:stretch/>
        </p:blipFill>
        <p:spPr bwMode="auto">
          <a:xfrm>
            <a:off x="1160646" y="1612123"/>
            <a:ext cx="7983354" cy="509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36512" y="3430959"/>
            <a:ext cx="1482725" cy="1200329"/>
          </a:xfrm>
          <a:prstGeom prst="rect">
            <a:avLst/>
          </a:prstGeom>
          <a:noFill/>
        </p:spPr>
        <p:txBody>
          <a:bodyPr>
            <a:spAutoFit/>
          </a:bodyPr>
          <a:lstStyle/>
          <a:p>
            <a:pPr eaLnBrk="1" fontAlgn="auto" hangingPunct="1">
              <a:spcBef>
                <a:spcPts val="0"/>
              </a:spcBef>
              <a:spcAft>
                <a:spcPts val="0"/>
              </a:spcAft>
              <a:defRPr/>
            </a:pPr>
            <a:r>
              <a:rPr kumimoji="0" lang="zh-TW" altLang="en-US"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附件</a:t>
            </a:r>
            <a:r>
              <a:rPr kumimoji="0" lang="en-US" altLang="zh-TW" sz="3600" b="1" dirty="0" smtClean="0">
                <a:solidFill>
                  <a:schemeClr val="tx2">
                    <a:lumMod val="60000"/>
                    <a:lumOff val="40000"/>
                  </a:schemeClr>
                </a:solidFill>
                <a:latin typeface="微軟正黑體" panose="020B0604030504040204" pitchFamily="34" charset="-120"/>
                <a:ea typeface="微軟正黑體" panose="020B0604030504040204" pitchFamily="34" charset="-120"/>
              </a:rPr>
              <a:t>5</a:t>
            </a:r>
          </a:p>
          <a:p>
            <a:pPr eaLnBrk="1" fontAlgn="auto" hangingPunct="1">
              <a:spcBef>
                <a:spcPts val="0"/>
              </a:spcBef>
              <a:spcAft>
                <a:spcPts val="0"/>
              </a:spcAft>
              <a:defRPr/>
            </a:pPr>
            <a:endParaRPr kumimoji="0" lang="zh-TW" altLang="en-US" sz="3600" b="1"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 name="橢圓形圖說文字 2"/>
          <p:cNvSpPr/>
          <p:nvPr/>
        </p:nvSpPr>
        <p:spPr>
          <a:xfrm rot="417383">
            <a:off x="3993905" y="267243"/>
            <a:ext cx="2913413" cy="1172769"/>
          </a:xfrm>
          <a:prstGeom prst="wedgeEllipseCallout">
            <a:avLst>
              <a:gd name="adj1" fmla="val -36534"/>
              <a:gd name="adj2" fmla="val 82097"/>
            </a:avLst>
          </a:prstGeom>
          <a:solidFill>
            <a:srgbClr val="EFF7DD"/>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文字方塊 1"/>
          <p:cNvSpPr txBox="1">
            <a:spLocks noChangeArrowheads="1"/>
          </p:cNvSpPr>
          <p:nvPr/>
        </p:nvSpPr>
        <p:spPr bwMode="auto">
          <a:xfrm rot="442349">
            <a:off x="4097133" y="392639"/>
            <a:ext cx="265029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b="1" dirty="0" smtClean="0">
                <a:latin typeface="+mj-ea"/>
                <a:ea typeface="+mj-ea"/>
              </a:rPr>
              <a:t>鬆餅故事屋</a:t>
            </a:r>
            <a:r>
              <a:rPr lang="zh-TW" altLang="en-US" sz="1800" b="1" dirty="0">
                <a:latin typeface="+mj-ea"/>
                <a:ea typeface="+mj-ea"/>
              </a:rPr>
              <a:t>搬上大</a:t>
            </a:r>
            <a:r>
              <a:rPr lang="zh-TW" altLang="en-US" sz="1800" b="1" dirty="0" smtClean="0">
                <a:latin typeface="+mj-ea"/>
                <a:ea typeface="+mj-ea"/>
              </a:rPr>
              <a:t>螢幕</a:t>
            </a:r>
            <a:endParaRPr lang="en-US" altLang="zh-TW" sz="1800" b="1" dirty="0" smtClean="0">
              <a:latin typeface="+mj-ea"/>
              <a:ea typeface="+mj-ea"/>
            </a:endParaRPr>
          </a:p>
          <a:p>
            <a:pPr algn="ctr">
              <a:spcBef>
                <a:spcPct val="0"/>
              </a:spcBef>
              <a:buFontTx/>
              <a:buNone/>
            </a:pPr>
            <a:r>
              <a:rPr lang="en-US" altLang="zh-TW" sz="1800" b="1" dirty="0" smtClean="0">
                <a:latin typeface="+mj-ea"/>
                <a:ea typeface="+mj-ea"/>
              </a:rPr>
              <a:t>(</a:t>
            </a:r>
            <a:r>
              <a:rPr lang="zh-TW" altLang="en-US" sz="1800" b="1" dirty="0" smtClean="0">
                <a:latin typeface="+mj-ea"/>
                <a:ea typeface="+mj-ea"/>
              </a:rPr>
              <a:t>全校才藝表演活動演出</a:t>
            </a:r>
            <a:r>
              <a:rPr lang="en-US" altLang="zh-TW" sz="1800" b="1" dirty="0" smtClean="0">
                <a:latin typeface="+mj-ea"/>
                <a:ea typeface="+mj-ea"/>
              </a:rPr>
              <a:t>)</a:t>
            </a:r>
          </a:p>
          <a:p>
            <a:pPr algn="ctr">
              <a:spcBef>
                <a:spcPct val="0"/>
              </a:spcBef>
              <a:buFontTx/>
              <a:buNone/>
            </a:pPr>
            <a:r>
              <a:rPr lang="zh-TW" altLang="zh-TW" sz="1800" dirty="0" smtClean="0"/>
              <a:t>「</a:t>
            </a:r>
            <a:r>
              <a:rPr lang="zh-TW" altLang="en-US" sz="1800" b="1" dirty="0">
                <a:latin typeface="+mj-ea"/>
                <a:ea typeface="+mj-ea"/>
              </a:rPr>
              <a:t>後工珍環傳</a:t>
            </a:r>
            <a:r>
              <a:rPr lang="zh-TW" altLang="zh-TW" sz="1800" dirty="0" smtClean="0"/>
              <a:t>」</a:t>
            </a:r>
            <a:r>
              <a:rPr lang="zh-TW" altLang="en-US" sz="1800" b="1" dirty="0" smtClean="0">
                <a:latin typeface="+mj-ea"/>
                <a:ea typeface="+mj-ea"/>
              </a:rPr>
              <a:t>劇本</a:t>
            </a:r>
            <a:endParaRPr lang="zh-TW" altLang="en-US" sz="1800" b="1" dirty="0">
              <a:latin typeface="+mj-ea"/>
              <a:ea typeface="+mj-ea"/>
            </a:endParaRPr>
          </a:p>
        </p:txBody>
      </p:sp>
    </p:spTree>
    <p:extLst>
      <p:ext uri="{BB962C8B-B14F-4D97-AF65-F5344CB8AC3E}">
        <p14:creationId xmlns:p14="http://schemas.microsoft.com/office/powerpoint/2010/main" val="3336098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bwMode="auto">
          <a:xfrm>
            <a:off x="539552" y="1739949"/>
            <a:ext cx="8445624" cy="435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TW" sz="2800" b="1" dirty="0" smtClean="0">
                <a:solidFill>
                  <a:schemeClr val="accent5">
                    <a:lumMod val="75000"/>
                  </a:schemeClr>
                </a:solidFill>
                <a:latin typeface="微軟正黑體" panose="020B0604030504040204" pitchFamily="34" charset="-120"/>
                <a:ea typeface="微軟正黑體" panose="020B0604030504040204" pitchFamily="34" charset="-120"/>
                <a:sym typeface="Wingdings 2"/>
              </a:rPr>
              <a:t>《</a:t>
            </a:r>
            <a:r>
              <a:rPr lang="zh-TW" altLang="en-US" sz="2800" b="1" dirty="0" smtClean="0">
                <a:solidFill>
                  <a:schemeClr val="accent5">
                    <a:lumMod val="75000"/>
                  </a:schemeClr>
                </a:solidFill>
                <a:latin typeface="微軟正黑體" panose="020B0604030504040204" pitchFamily="34" charset="-120"/>
                <a:ea typeface="微軟正黑體" panose="020B0604030504040204" pitchFamily="34" charset="-120"/>
                <a:sym typeface="Wingdings 2"/>
              </a:rPr>
              <a:t>公益行動成果</a:t>
            </a:r>
            <a:r>
              <a:rPr lang="en-US" altLang="zh-TW" sz="2800" b="1" dirty="0" smtClean="0">
                <a:solidFill>
                  <a:schemeClr val="accent5">
                    <a:lumMod val="75000"/>
                  </a:schemeClr>
                </a:solidFill>
                <a:latin typeface="微軟正黑體" panose="020B0604030504040204" pitchFamily="34" charset="-120"/>
                <a:ea typeface="微軟正黑體" panose="020B0604030504040204" pitchFamily="34" charset="-120"/>
                <a:sym typeface="Wingdings 2"/>
              </a:rPr>
              <a:t>-</a:t>
            </a:r>
            <a:r>
              <a:rPr lang="zh-TW" altLang="en-US" sz="2800" b="1" dirty="0" smtClean="0">
                <a:solidFill>
                  <a:schemeClr val="accent5">
                    <a:lumMod val="75000"/>
                  </a:schemeClr>
                </a:solidFill>
                <a:latin typeface="微軟正黑體" panose="020B0604030504040204" pitchFamily="34" charset="-120"/>
                <a:ea typeface="微軟正黑體" panose="020B0604030504040204" pitchFamily="34" charset="-120"/>
                <a:sym typeface="Wingdings 2"/>
              </a:rPr>
              <a:t>簡報製作注意事項</a:t>
            </a:r>
            <a:r>
              <a:rPr lang="en-US" altLang="zh-TW" sz="2800" b="1" dirty="0" smtClean="0">
                <a:solidFill>
                  <a:schemeClr val="accent5">
                    <a:lumMod val="75000"/>
                  </a:schemeClr>
                </a:solidFill>
                <a:latin typeface="微軟正黑體" panose="020B0604030504040204" pitchFamily="34" charset="-120"/>
                <a:ea typeface="微軟正黑體" panose="020B0604030504040204" pitchFamily="34" charset="-120"/>
                <a:sym typeface="Wingdings 2"/>
              </a:rPr>
              <a:t>》</a:t>
            </a:r>
          </a:p>
          <a:p>
            <a:pPr>
              <a:lnSpc>
                <a:spcPct val="150000"/>
              </a:lnSpc>
            </a:pPr>
            <a:r>
              <a:rPr lang="zh-TW" altLang="en-US" sz="2000" dirty="0" smtClean="0">
                <a:latin typeface="微軟正黑體" panose="020B0604030504040204" pitchFamily="34" charset="-120"/>
                <a:ea typeface="微軟正黑體" panose="020B0604030504040204" pitchFamily="34" charset="-120"/>
                <a:sym typeface="Wingdings 2"/>
              </a:rPr>
              <a:t>依序按照評分標準</a:t>
            </a:r>
            <a:r>
              <a:rPr lang="en-US" altLang="zh-TW" sz="2000" dirty="0" smtClean="0">
                <a:latin typeface="微軟正黑體" panose="020B0604030504040204" pitchFamily="34" charset="-120"/>
                <a:ea typeface="微軟正黑體" panose="020B0604030504040204" pitchFamily="34" charset="-120"/>
                <a:sym typeface="Wingdings 2"/>
              </a:rPr>
              <a:t>—</a:t>
            </a:r>
          </a:p>
          <a:p>
            <a:pPr marL="0" indent="0">
              <a:lnSpc>
                <a:spcPct val="150000"/>
              </a:lnSpc>
              <a:buFont typeface="Arial" panose="020B0604020202020204" pitchFamily="34" charset="0"/>
              <a:buNone/>
            </a:pPr>
            <a:r>
              <a:rPr lang="zh-TW" altLang="en-US" sz="2000" b="1" dirty="0" smtClean="0">
                <a:solidFill>
                  <a:srgbClr val="00B0F0"/>
                </a:solidFill>
                <a:latin typeface="微軟正黑體" panose="020B0604030504040204" pitchFamily="34" charset="-120"/>
                <a:ea typeface="微軟正黑體" panose="020B0604030504040204" pitchFamily="34" charset="-120"/>
                <a:sym typeface="Wingdings 2"/>
              </a:rPr>
              <a:t>      自主性</a:t>
            </a:r>
            <a:r>
              <a:rPr lang="en-US" altLang="zh-TW" sz="2000" b="1" dirty="0" smtClean="0">
                <a:solidFill>
                  <a:srgbClr val="00B0F0"/>
                </a:solidFill>
                <a:latin typeface="微軟正黑體" panose="020B0604030504040204" pitchFamily="34" charset="-120"/>
                <a:ea typeface="微軟正黑體" panose="020B0604030504040204" pitchFamily="34" charset="-120"/>
                <a:sym typeface="Wingdings 2"/>
              </a:rPr>
              <a:t>40%</a:t>
            </a:r>
            <a:r>
              <a:rPr lang="zh-TW" altLang="en-US" sz="2000" b="1" dirty="0" smtClean="0">
                <a:latin typeface="微軟正黑體" panose="020B0604030504040204" pitchFamily="34" charset="-120"/>
                <a:ea typeface="微軟正黑體" panose="020B0604030504040204" pitchFamily="34" charset="-120"/>
                <a:sym typeface="Wingdings 2"/>
              </a:rPr>
              <a:t>→</a:t>
            </a:r>
            <a:r>
              <a:rPr lang="zh-TW" altLang="en-US" sz="2000" b="1" dirty="0" smtClean="0">
                <a:solidFill>
                  <a:srgbClr val="FF0000"/>
                </a:solidFill>
                <a:latin typeface="微軟正黑體" panose="020B0604030504040204" pitchFamily="34" charset="-120"/>
                <a:ea typeface="微軟正黑體" panose="020B0604030504040204" pitchFamily="34" charset="-120"/>
                <a:sym typeface="Wingdings 2"/>
              </a:rPr>
              <a:t> 影響性</a:t>
            </a:r>
            <a:r>
              <a:rPr lang="en-US" altLang="zh-TW" sz="2000" b="1" dirty="0" smtClean="0">
                <a:solidFill>
                  <a:srgbClr val="FF0000"/>
                </a:solidFill>
                <a:latin typeface="微軟正黑體" panose="020B0604030504040204" pitchFamily="34" charset="-120"/>
                <a:ea typeface="微軟正黑體" panose="020B0604030504040204" pitchFamily="34" charset="-120"/>
                <a:sym typeface="Wingdings 2"/>
              </a:rPr>
              <a:t>30%</a:t>
            </a:r>
            <a:r>
              <a:rPr lang="zh-TW" altLang="en-US" sz="2000" b="1" dirty="0" smtClean="0">
                <a:latin typeface="微軟正黑體" panose="020B0604030504040204" pitchFamily="34" charset="-120"/>
                <a:ea typeface="微軟正黑體" panose="020B0604030504040204" pitchFamily="34" charset="-120"/>
                <a:sym typeface="Wingdings 2"/>
              </a:rPr>
              <a:t>→</a:t>
            </a:r>
            <a:r>
              <a:rPr lang="zh-TW" altLang="en-US" sz="2000" b="1" dirty="0" smtClean="0">
                <a:solidFill>
                  <a:srgbClr val="00B050"/>
                </a:solidFill>
                <a:latin typeface="微軟正黑體" panose="020B0604030504040204" pitchFamily="34" charset="-120"/>
                <a:ea typeface="微軟正黑體" panose="020B0604030504040204" pitchFamily="34" charset="-120"/>
                <a:sym typeface="Wingdings 2"/>
              </a:rPr>
              <a:t> 延續性</a:t>
            </a:r>
            <a:r>
              <a:rPr lang="en-US" altLang="zh-TW" sz="2000" b="1" dirty="0" smtClean="0">
                <a:solidFill>
                  <a:srgbClr val="00B050"/>
                </a:solidFill>
                <a:latin typeface="微軟正黑體" panose="020B0604030504040204" pitchFamily="34" charset="-120"/>
                <a:ea typeface="微軟正黑體" panose="020B0604030504040204" pitchFamily="34" charset="-120"/>
                <a:sym typeface="Wingdings 2"/>
              </a:rPr>
              <a:t>20%</a:t>
            </a:r>
            <a:r>
              <a:rPr lang="zh-TW" altLang="en-US" sz="2000" b="1" dirty="0" smtClean="0">
                <a:latin typeface="微軟正黑體" panose="020B0604030504040204" pitchFamily="34" charset="-120"/>
                <a:ea typeface="微軟正黑體" panose="020B0604030504040204" pitchFamily="34" charset="-120"/>
                <a:sym typeface="Wingdings 2"/>
              </a:rPr>
              <a:t>→</a:t>
            </a:r>
            <a:r>
              <a:rPr lang="zh-TW" altLang="en-US" sz="2000" b="1" dirty="0" smtClean="0">
                <a:solidFill>
                  <a:srgbClr val="FF0066"/>
                </a:solidFill>
                <a:latin typeface="微軟正黑體" panose="020B0604030504040204" pitchFamily="34" charset="-120"/>
                <a:ea typeface="微軟正黑體" panose="020B0604030504040204" pitchFamily="34" charset="-120"/>
                <a:sym typeface="Wingdings 2"/>
              </a:rPr>
              <a:t> 創新性</a:t>
            </a:r>
            <a:r>
              <a:rPr lang="en-US" altLang="zh-TW" sz="2000" b="1" dirty="0" smtClean="0">
                <a:solidFill>
                  <a:srgbClr val="FF0066"/>
                </a:solidFill>
                <a:latin typeface="微軟正黑體" panose="020B0604030504040204" pitchFamily="34" charset="-120"/>
                <a:ea typeface="微軟正黑體" panose="020B0604030504040204" pitchFamily="34" charset="-120"/>
                <a:sym typeface="Wingdings 2"/>
              </a:rPr>
              <a:t>10%</a:t>
            </a:r>
            <a:r>
              <a:rPr lang="zh-TW" altLang="en-US" sz="2000" b="1" dirty="0" smtClean="0">
                <a:latin typeface="微軟正黑體" panose="020B0604030504040204" pitchFamily="34" charset="-120"/>
                <a:ea typeface="微軟正黑體" panose="020B0604030504040204" pitchFamily="34" charset="-120"/>
                <a:sym typeface="Wingdings 2"/>
              </a:rPr>
              <a:t> →附件</a:t>
            </a:r>
            <a:r>
              <a:rPr lang="zh-TW" altLang="en-US" sz="2000" dirty="0" smtClean="0">
                <a:latin typeface="微軟正黑體" panose="020B0604030504040204" pitchFamily="34" charset="-120"/>
                <a:ea typeface="微軟正黑體" panose="020B0604030504040204" pitchFamily="34" charset="-120"/>
                <a:sym typeface="Wingdings 2"/>
              </a:rPr>
              <a:t>為順序編排</a:t>
            </a:r>
            <a:endParaRPr lang="en-US" altLang="zh-TW" sz="2000" dirty="0" smtClean="0">
              <a:latin typeface="微軟正黑體" panose="020B0604030504040204" pitchFamily="34" charset="-120"/>
              <a:ea typeface="微軟正黑體" panose="020B0604030504040204" pitchFamily="34" charset="-120"/>
            </a:endParaRPr>
          </a:p>
          <a:p>
            <a:pPr>
              <a:lnSpc>
                <a:spcPct val="150000"/>
              </a:lnSpc>
            </a:pPr>
            <a:r>
              <a:rPr lang="zh-TW" altLang="zh-TW" sz="2000" dirty="0" smtClean="0">
                <a:latin typeface="微軟正黑體" panose="020B0604030504040204" pitchFamily="34" charset="-120"/>
                <a:ea typeface="微軟正黑體" panose="020B0604030504040204" pitchFamily="34" charset="-120"/>
              </a:rPr>
              <a:t>頁數不拘，亦可自行設計</a:t>
            </a:r>
            <a:r>
              <a:rPr lang="en-US" altLang="zh-TW" sz="2000" dirty="0" smtClean="0">
                <a:latin typeface="微軟正黑體" panose="020B0604030504040204" pitchFamily="34" charset="-120"/>
                <a:ea typeface="微軟正黑體" panose="020B0604030504040204" pitchFamily="34" charset="-120"/>
              </a:rPr>
              <a:t>PPT</a:t>
            </a:r>
            <a:r>
              <a:rPr lang="zh-TW" altLang="zh-TW" sz="2000" dirty="0" smtClean="0">
                <a:latin typeface="微軟正黑體" panose="020B0604030504040204" pitchFamily="34" charset="-120"/>
                <a:ea typeface="微軟正黑體" panose="020B0604030504040204" pitchFamily="34" charset="-120"/>
              </a:rPr>
              <a:t>樣式或增加頁數</a:t>
            </a:r>
            <a:r>
              <a:rPr lang="zh-TW" altLang="en-US" sz="2000" dirty="0" smtClean="0">
                <a:latin typeface="微軟正黑體" panose="020B0604030504040204" pitchFamily="34" charset="-120"/>
                <a:ea typeface="微軟正黑體" panose="020B0604030504040204" pitchFamily="34" charset="-120"/>
              </a:rPr>
              <a:t>。</a:t>
            </a:r>
            <a:endParaRPr lang="en-US" altLang="zh-TW" sz="2000" dirty="0" smtClean="0">
              <a:latin typeface="微軟正黑體" panose="020B0604030504040204" pitchFamily="34" charset="-120"/>
              <a:ea typeface="微軟正黑體" panose="020B0604030504040204" pitchFamily="34" charset="-120"/>
            </a:endParaRPr>
          </a:p>
          <a:p>
            <a:pPr marL="0" indent="0">
              <a:buFont typeface="Arial" panose="020B0604020202020204" pitchFamily="34" charset="0"/>
              <a:buNone/>
            </a:pPr>
            <a:endParaRPr lang="en-US" altLang="zh-TW" sz="2800" b="1" dirty="0" smtClean="0">
              <a:solidFill>
                <a:schemeClr val="accent5">
                  <a:lumMod val="75000"/>
                </a:schemeClr>
              </a:solidFill>
              <a:latin typeface="微軟正黑體" panose="020B0604030504040204" pitchFamily="34" charset="-120"/>
              <a:ea typeface="微軟正黑體" panose="020B0604030504040204" pitchFamily="34" charset="-120"/>
              <a:sym typeface="Wingdings 2"/>
            </a:endParaRPr>
          </a:p>
          <a:p>
            <a:pPr marL="0" indent="0">
              <a:buFont typeface="Arial" panose="020B0604020202020204" pitchFamily="34" charset="0"/>
              <a:buNone/>
            </a:pPr>
            <a:r>
              <a:rPr lang="en-US" altLang="zh-TW" sz="2800" b="1" dirty="0" smtClean="0">
                <a:solidFill>
                  <a:schemeClr val="accent5">
                    <a:lumMod val="75000"/>
                  </a:schemeClr>
                </a:solidFill>
                <a:latin typeface="微軟正黑體" panose="020B0604030504040204" pitchFamily="34" charset="-120"/>
                <a:ea typeface="微軟正黑體" panose="020B0604030504040204" pitchFamily="34" charset="-120"/>
                <a:sym typeface="Wingdings 2"/>
              </a:rPr>
              <a:t>《</a:t>
            </a:r>
            <a:r>
              <a:rPr lang="zh-TW" altLang="en-US" sz="2800" b="1" dirty="0" smtClean="0">
                <a:solidFill>
                  <a:schemeClr val="accent5">
                    <a:lumMod val="75000"/>
                  </a:schemeClr>
                </a:solidFill>
                <a:latin typeface="微軟正黑體" panose="020B0604030504040204" pitchFamily="34" charset="-120"/>
                <a:ea typeface="微軟正黑體" panose="020B0604030504040204" pitchFamily="34" charset="-120"/>
                <a:sym typeface="Wingdings 2"/>
              </a:rPr>
              <a:t>提供之附件，請遵照下方規範</a:t>
            </a:r>
            <a:r>
              <a:rPr lang="en-US" altLang="zh-TW" sz="2800" b="1" dirty="0" smtClean="0">
                <a:solidFill>
                  <a:schemeClr val="accent5">
                    <a:lumMod val="75000"/>
                  </a:schemeClr>
                </a:solidFill>
                <a:latin typeface="微軟正黑體" panose="020B0604030504040204" pitchFamily="34" charset="-120"/>
                <a:ea typeface="微軟正黑體" panose="020B0604030504040204" pitchFamily="34" charset="-120"/>
                <a:sym typeface="Wingdings 2"/>
              </a:rPr>
              <a:t>》</a:t>
            </a:r>
          </a:p>
          <a:p>
            <a:pPr>
              <a:lnSpc>
                <a:spcPct val="150000"/>
              </a:lnSpc>
            </a:pPr>
            <a:r>
              <a:rPr lang="zh-TW" altLang="en-US" sz="2000" dirty="0" smtClean="0">
                <a:latin typeface="微軟正黑體" panose="020B0604030504040204" pitchFamily="34" charset="-120"/>
                <a:ea typeface="微軟正黑體" panose="020B0604030504040204" pitchFamily="34" charset="-120"/>
                <a:sym typeface="Wingdings 2"/>
              </a:rPr>
              <a:t>可提供相關文件</a:t>
            </a:r>
            <a:r>
              <a:rPr lang="en-US" altLang="zh-TW" sz="1800" dirty="0" smtClean="0">
                <a:latin typeface="微軟正黑體" panose="020B0604030504040204" pitchFamily="34" charset="-120"/>
                <a:ea typeface="微軟正黑體" panose="020B0604030504040204" pitchFamily="34" charset="-120"/>
                <a:sym typeface="Wingdings 2"/>
              </a:rPr>
              <a:t>(</a:t>
            </a:r>
            <a:r>
              <a:rPr lang="zh-TW" altLang="en-US" sz="1800" dirty="0" smtClean="0">
                <a:latin typeface="微軟正黑體" panose="020B0604030504040204" pitchFamily="34" charset="-120"/>
                <a:ea typeface="微軟正黑體" panose="020B0604030504040204" pitchFamily="34" charset="-120"/>
                <a:sym typeface="Wingdings 2"/>
              </a:rPr>
              <a:t>公益行動教案、同學心得感想、行動花絮、推薦同意書</a:t>
            </a:r>
            <a:r>
              <a:rPr lang="en-US" altLang="zh-TW" sz="1800" dirty="0" smtClean="0">
                <a:latin typeface="微軟正黑體" panose="020B0604030504040204" pitchFamily="34" charset="-120"/>
                <a:ea typeface="微軟正黑體" panose="020B0604030504040204" pitchFamily="34" charset="-120"/>
                <a:sym typeface="Wingdings 2"/>
              </a:rPr>
              <a:t>…</a:t>
            </a:r>
            <a:r>
              <a:rPr lang="zh-TW" altLang="en-US" sz="1800" dirty="0" smtClean="0">
                <a:latin typeface="微軟正黑體" panose="020B0604030504040204" pitchFamily="34" charset="-120"/>
                <a:ea typeface="微軟正黑體" panose="020B0604030504040204" pitchFamily="34" charset="-120"/>
                <a:sym typeface="Wingdings 2"/>
              </a:rPr>
              <a:t>等</a:t>
            </a:r>
            <a:r>
              <a:rPr lang="en-US" altLang="zh-TW" sz="1800" dirty="0" smtClean="0">
                <a:latin typeface="微軟正黑體" panose="020B0604030504040204" pitchFamily="34" charset="-120"/>
                <a:ea typeface="微軟正黑體" panose="020B0604030504040204" pitchFamily="34" charset="-120"/>
                <a:sym typeface="Wingdings 2"/>
              </a:rPr>
              <a:t>)</a:t>
            </a:r>
          </a:p>
          <a:p>
            <a:pPr>
              <a:lnSpc>
                <a:spcPct val="150000"/>
              </a:lnSpc>
            </a:pPr>
            <a:r>
              <a:rPr lang="zh-TW" altLang="en-US" sz="2000" dirty="0" smtClean="0">
                <a:latin typeface="微軟正黑體" panose="020B0604030504040204" pitchFamily="34" charset="-120"/>
                <a:ea typeface="微軟正黑體" panose="020B0604030504040204" pitchFamily="34" charset="-120"/>
                <a:sym typeface="Wingdings 2"/>
              </a:rPr>
              <a:t>簡報內照片</a:t>
            </a:r>
            <a:r>
              <a:rPr lang="zh-TW" altLang="zh-TW" sz="2000" dirty="0" smtClean="0">
                <a:latin typeface="微軟正黑體" panose="020B0604030504040204" pitchFamily="34" charset="-120"/>
                <a:ea typeface="微軟正黑體" panose="020B0604030504040204" pitchFamily="34" charset="-120"/>
              </a:rPr>
              <a:t>請提供</a:t>
            </a:r>
            <a:r>
              <a:rPr lang="en-US" altLang="zh-TW" sz="2000" dirty="0" smtClean="0">
                <a:latin typeface="微軟正黑體" panose="020B0604030504040204" pitchFamily="34" charset="-120"/>
                <a:ea typeface="微軟正黑體" panose="020B0604030504040204" pitchFamily="34" charset="-120"/>
              </a:rPr>
              <a:t>5 </a:t>
            </a:r>
            <a:r>
              <a:rPr lang="zh-TW" altLang="zh-TW" sz="2000" dirty="0" smtClean="0">
                <a:latin typeface="微軟正黑體" panose="020B0604030504040204" pitchFamily="34" charset="-120"/>
                <a:ea typeface="微軟正黑體" panose="020B0604030504040204" pitchFamily="34" charset="-120"/>
              </a:rPr>
              <a:t>張以上</a:t>
            </a:r>
            <a:r>
              <a:rPr lang="zh-TW" altLang="en-US" sz="2000" dirty="0">
                <a:latin typeface="微軟正黑體" panose="020B0604030504040204" pitchFamily="34" charset="-120"/>
                <a:ea typeface="微軟正黑體" panose="020B0604030504040204" pitchFamily="34" charset="-120"/>
              </a:rPr>
              <a:t>。</a:t>
            </a:r>
            <a:endParaRPr lang="en-US" altLang="zh-TW" sz="2000" dirty="0" smtClean="0">
              <a:latin typeface="微軟正黑體" panose="020B0604030504040204" pitchFamily="34" charset="-120"/>
              <a:ea typeface="微軟正黑體" panose="020B0604030504040204" pitchFamily="34" charset="-120"/>
            </a:endParaRPr>
          </a:p>
          <a:p>
            <a:pPr>
              <a:lnSpc>
                <a:spcPct val="150000"/>
              </a:lnSpc>
            </a:pPr>
            <a:r>
              <a:rPr lang="zh-TW" altLang="en-US" sz="2000" dirty="0" smtClean="0">
                <a:latin typeface="微軟正黑體" panose="020B0604030504040204" pitchFamily="34" charset="-120"/>
                <a:ea typeface="微軟正黑體" panose="020B0604030504040204" pitchFamily="34" charset="-120"/>
              </a:rPr>
              <a:t>若有影片，請在簡報內提供</a:t>
            </a:r>
            <a:r>
              <a:rPr lang="en-US" altLang="zh-TW" sz="2000" dirty="0" err="1" smtClean="0">
                <a:latin typeface="微軟正黑體" panose="020B0604030504040204" pitchFamily="34" charset="-120"/>
                <a:ea typeface="微軟正黑體" panose="020B0604030504040204" pitchFamily="34" charset="-120"/>
              </a:rPr>
              <a:t>youtube</a:t>
            </a:r>
            <a:r>
              <a:rPr lang="zh-TW" altLang="en-US" sz="2000" dirty="0" smtClean="0">
                <a:latin typeface="微軟正黑體" panose="020B0604030504040204" pitchFamily="34" charset="-120"/>
                <a:ea typeface="微軟正黑體" panose="020B0604030504040204" pitchFamily="34" charset="-120"/>
              </a:rPr>
              <a:t>連結。</a:t>
            </a:r>
            <a:r>
              <a:rPr lang="en-US" altLang="zh-TW" sz="1600" dirty="0" smtClean="0">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時間長度盡量於</a:t>
            </a:r>
            <a:r>
              <a:rPr lang="en-US" altLang="zh-TW" sz="1600" dirty="0" smtClean="0">
                <a:latin typeface="微軟正黑體" panose="020B0604030504040204" pitchFamily="34" charset="-120"/>
                <a:ea typeface="微軟正黑體" panose="020B0604030504040204" pitchFamily="34" charset="-120"/>
              </a:rPr>
              <a:t>5</a:t>
            </a:r>
            <a:r>
              <a:rPr lang="zh-TW" altLang="en-US" sz="1600" dirty="0" smtClean="0">
                <a:latin typeface="微軟正黑體" panose="020B0604030504040204" pitchFamily="34" charset="-120"/>
                <a:ea typeface="微軟正黑體" panose="020B0604030504040204" pitchFamily="34" charset="-120"/>
              </a:rPr>
              <a:t>分鐘內</a:t>
            </a:r>
            <a:r>
              <a:rPr lang="en-US" altLang="zh-TW" sz="16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53907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群組 78"/>
          <p:cNvGrpSpPr/>
          <p:nvPr/>
        </p:nvGrpSpPr>
        <p:grpSpPr>
          <a:xfrm>
            <a:off x="-36762" y="1358078"/>
            <a:ext cx="1629610" cy="3914067"/>
            <a:chOff x="-36762" y="1358078"/>
            <a:chExt cx="1629610" cy="3914067"/>
          </a:xfrm>
        </p:grpSpPr>
        <p:grpSp>
          <p:nvGrpSpPr>
            <p:cNvPr id="78" name="群組 77"/>
            <p:cNvGrpSpPr/>
            <p:nvPr/>
          </p:nvGrpSpPr>
          <p:grpSpPr>
            <a:xfrm>
              <a:off x="-36762" y="1358078"/>
              <a:ext cx="1626305" cy="3914067"/>
              <a:chOff x="-36762" y="1358078"/>
              <a:chExt cx="1626305" cy="3914067"/>
            </a:xfrm>
          </p:grpSpPr>
          <p:sp>
            <p:nvSpPr>
              <p:cNvPr id="11" name="文字方塊 10"/>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5" name="文字方塊 34"/>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8" name="文字方塊 37"/>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77" name="群組 76"/>
              <p:cNvGrpSpPr/>
              <p:nvPr/>
            </p:nvGrpSpPr>
            <p:grpSpPr>
              <a:xfrm>
                <a:off x="-33923" y="2330816"/>
                <a:ext cx="1108068" cy="904634"/>
                <a:chOff x="-24508" y="2355723"/>
                <a:chExt cx="1108068" cy="904634"/>
              </a:xfrm>
            </p:grpSpPr>
            <p:sp>
              <p:nvSpPr>
                <p:cNvPr id="48"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9"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群組 53"/>
              <p:cNvGrpSpPr/>
              <p:nvPr/>
            </p:nvGrpSpPr>
            <p:grpSpPr>
              <a:xfrm>
                <a:off x="-3009" y="1358078"/>
                <a:ext cx="1108068" cy="895625"/>
                <a:chOff x="0" y="1436391"/>
                <a:chExt cx="1108068" cy="895625"/>
              </a:xfrm>
            </p:grpSpPr>
            <p:sp>
              <p:nvSpPr>
                <p:cNvPr id="17"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53" name="群組 52"/>
                <p:cNvGrpSpPr/>
                <p:nvPr/>
              </p:nvGrpSpPr>
              <p:grpSpPr>
                <a:xfrm>
                  <a:off x="43996" y="1686904"/>
                  <a:ext cx="1010549" cy="476304"/>
                  <a:chOff x="163911" y="1647587"/>
                  <a:chExt cx="989618" cy="476304"/>
                </a:xfrm>
              </p:grpSpPr>
              <p:sp>
                <p:nvSpPr>
                  <p:cNvPr id="51" name="橢圓 5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橢圓 5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6" name="群組 75"/>
              <p:cNvGrpSpPr/>
              <p:nvPr/>
            </p:nvGrpSpPr>
            <p:grpSpPr>
              <a:xfrm>
                <a:off x="-31084" y="3312563"/>
                <a:ext cx="1133303" cy="895625"/>
                <a:chOff x="-28244" y="3260357"/>
                <a:chExt cx="1133303" cy="895625"/>
              </a:xfrm>
            </p:grpSpPr>
            <p:sp>
              <p:nvSpPr>
                <p:cNvPr id="49"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6"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群組 74"/>
              <p:cNvGrpSpPr/>
              <p:nvPr/>
            </p:nvGrpSpPr>
            <p:grpSpPr>
              <a:xfrm>
                <a:off x="-36762" y="4285302"/>
                <a:ext cx="1108068" cy="895625"/>
                <a:chOff x="-36762" y="4285302"/>
                <a:chExt cx="1108068" cy="895625"/>
              </a:xfrm>
            </p:grpSpPr>
            <p:sp>
              <p:nvSpPr>
                <p:cNvPr id="5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2"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4" name="圓角矩形 73"/>
            <p:cNvSpPr/>
            <p:nvPr/>
          </p:nvSpPr>
          <p:spPr>
            <a:xfrm>
              <a:off x="-3009" y="2301700"/>
              <a:ext cx="1595857" cy="2903336"/>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1" name="橢圓形圖說文字 80"/>
          <p:cNvSpPr/>
          <p:nvPr/>
        </p:nvSpPr>
        <p:spPr>
          <a:xfrm rot="21096440">
            <a:off x="2731105" y="603414"/>
            <a:ext cx="3179070" cy="1073780"/>
          </a:xfrm>
          <a:prstGeom prst="wedgeEllipseCallout">
            <a:avLst>
              <a:gd name="adj1" fmla="val -51939"/>
              <a:gd name="adj2" fmla="val 49947"/>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打從心裡的改變</a:t>
            </a:r>
            <a:r>
              <a:rPr lang="en-US" altLang="zh-TW" sz="2000" b="1" dirty="0" smtClean="0">
                <a:solidFill>
                  <a:schemeClr val="bg1"/>
                </a:solidFill>
                <a:latin typeface="微軟正黑體" panose="020B0604030504040204" pitchFamily="34" charset="-120"/>
                <a:ea typeface="微軟正黑體" panose="020B0604030504040204" pitchFamily="34" charset="-120"/>
              </a:rPr>
              <a:t>…</a:t>
            </a:r>
          </a:p>
          <a:p>
            <a:pPr algn="ctr"/>
            <a:r>
              <a:rPr lang="zh-TW" altLang="en-US" sz="2000" b="1" dirty="0">
                <a:solidFill>
                  <a:schemeClr val="bg1"/>
                </a:solidFill>
                <a:latin typeface="微軟正黑體" panose="020B0604030504040204" pitchFamily="34" charset="-120"/>
                <a:ea typeface="微軟正黑體" panose="020B0604030504040204" pitchFamily="34" charset="-120"/>
              </a:rPr>
              <a:t>於是我們開始</a:t>
            </a:r>
            <a:r>
              <a:rPr lang="zh-TW" altLang="en-US" sz="2000" b="1" dirty="0" smtClean="0">
                <a:solidFill>
                  <a:schemeClr val="bg1"/>
                </a:solidFill>
                <a:latin typeface="微軟正黑體" panose="020B0604030504040204" pitchFamily="34" charset="-120"/>
                <a:ea typeface="微軟正黑體" panose="020B0604030504040204" pitchFamily="34" charset="-120"/>
              </a:rPr>
              <a:t>規劃</a:t>
            </a:r>
            <a:endParaRPr lang="en-US" altLang="zh-TW" sz="20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公益行動</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1695252" y="2039066"/>
            <a:ext cx="2063339" cy="757159"/>
            <a:chOff x="2020450" y="3285429"/>
            <a:chExt cx="2063339" cy="757159"/>
          </a:xfrm>
        </p:grpSpPr>
        <p:sp>
          <p:nvSpPr>
            <p:cNvPr id="26" name="圓角矩形 25">
              <a:hlinkClick r:id="rId6" action="ppaction://hlinksldjump"/>
            </p:cNvPr>
            <p:cNvSpPr/>
            <p:nvPr/>
          </p:nvSpPr>
          <p:spPr>
            <a:xfrm>
              <a:off x="2020450" y="3285429"/>
              <a:ext cx="1656184" cy="75715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dirty="0" smtClean="0">
                  <a:latin typeface="+mn-ea"/>
                </a:rPr>
                <a:t>錢從哪裡來</a:t>
              </a:r>
              <a:r>
                <a:rPr lang="en-US" altLang="zh-TW" dirty="0" smtClean="0">
                  <a:latin typeface="+mn-ea"/>
                </a:rPr>
                <a:t>?</a:t>
              </a:r>
            </a:p>
          </p:txBody>
        </p:sp>
        <p:sp>
          <p:nvSpPr>
            <p:cNvPr id="31" name="向右箭號 30"/>
            <p:cNvSpPr/>
            <p:nvPr/>
          </p:nvSpPr>
          <p:spPr>
            <a:xfrm>
              <a:off x="3759085" y="3440164"/>
              <a:ext cx="324704" cy="44768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sp>
        <p:nvSpPr>
          <p:cNvPr id="55" name="文字方塊 5"/>
          <p:cNvSpPr txBox="1">
            <a:spLocks noChangeArrowheads="1"/>
          </p:cNvSpPr>
          <p:nvPr/>
        </p:nvSpPr>
        <p:spPr bwMode="auto">
          <a:xfrm>
            <a:off x="3923928" y="1913011"/>
            <a:ext cx="48402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1800" dirty="0">
                <a:latin typeface="微軟正黑體" panose="020B0604030504040204" pitchFamily="34" charset="-120"/>
                <a:ea typeface="微軟正黑體" panose="020B0604030504040204" pitchFamily="34" charset="-120"/>
              </a:rPr>
              <a:t>首先我們需要一筆鬆餅基金</a:t>
            </a:r>
            <a:r>
              <a:rPr kumimoji="0" lang="zh-TW" altLang="en-US" sz="1800" dirty="0" smtClean="0">
                <a:latin typeface="微軟正黑體" panose="020B0604030504040204" pitchFamily="34" charset="-120"/>
                <a:ea typeface="微軟正黑體" panose="020B0604030504040204" pitchFamily="34" charset="-120"/>
              </a:rPr>
              <a:t>，才能買製作鬆餅的材料。</a:t>
            </a:r>
            <a:endParaRPr kumimoji="0" lang="zh-TW" altLang="en-US" sz="1800" dirty="0">
              <a:latin typeface="微軟正黑體" panose="020B0604030504040204" pitchFamily="34" charset="-120"/>
              <a:ea typeface="微軟正黑體" panose="020B0604030504040204" pitchFamily="34" charset="-120"/>
            </a:endParaRPr>
          </a:p>
        </p:txBody>
      </p:sp>
      <p:grpSp>
        <p:nvGrpSpPr>
          <p:cNvPr id="34" name="群組 33"/>
          <p:cNvGrpSpPr/>
          <p:nvPr/>
        </p:nvGrpSpPr>
        <p:grpSpPr>
          <a:xfrm>
            <a:off x="1676492" y="3012066"/>
            <a:ext cx="2063339" cy="757159"/>
            <a:chOff x="2020450" y="2176824"/>
            <a:chExt cx="2063339" cy="757159"/>
          </a:xfrm>
        </p:grpSpPr>
        <p:sp>
          <p:nvSpPr>
            <p:cNvPr id="37" name="圓角矩形 36">
              <a:hlinkClick r:id="rId7" action="ppaction://hlinksldjump"/>
            </p:cNvPr>
            <p:cNvSpPr/>
            <p:nvPr/>
          </p:nvSpPr>
          <p:spPr>
            <a:xfrm>
              <a:off x="2020450" y="2176824"/>
              <a:ext cx="1656184" cy="75715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dirty="0">
                  <a:latin typeface="+mn-ea"/>
                </a:rPr>
                <a:t>製作鬆</a:t>
              </a:r>
              <a:r>
                <a:rPr lang="zh-TW" altLang="en-US" dirty="0" smtClean="0">
                  <a:latin typeface="+mn-ea"/>
                </a:rPr>
                <a:t>餅卷</a:t>
              </a:r>
              <a:endParaRPr lang="zh-TW" altLang="en-US" dirty="0">
                <a:latin typeface="+mn-ea"/>
              </a:endParaRPr>
            </a:p>
          </p:txBody>
        </p:sp>
        <p:sp>
          <p:nvSpPr>
            <p:cNvPr id="40" name="向右箭號 39"/>
            <p:cNvSpPr/>
            <p:nvPr/>
          </p:nvSpPr>
          <p:spPr>
            <a:xfrm>
              <a:off x="3759085" y="2357376"/>
              <a:ext cx="324704" cy="44768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sp>
        <p:nvSpPr>
          <p:cNvPr id="42" name="文字方塊 5"/>
          <p:cNvSpPr txBox="1">
            <a:spLocks noChangeArrowheads="1"/>
          </p:cNvSpPr>
          <p:nvPr/>
        </p:nvSpPr>
        <p:spPr bwMode="auto">
          <a:xfrm>
            <a:off x="3928616" y="2912540"/>
            <a:ext cx="4840260" cy="87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1800" dirty="0" smtClean="0">
                <a:solidFill>
                  <a:srgbClr val="C00000"/>
                </a:solidFill>
                <a:latin typeface="微軟正黑體" panose="020B0604030504040204" pitchFamily="34" charset="-120"/>
                <a:ea typeface="微軟正黑體" panose="020B0604030504040204" pitchFamily="34" charset="-120"/>
              </a:rPr>
              <a:t>再來，我們需要製作鬆餅兌換卷，提供給老師們和輔導室，做為兌換鬆餅的依據。</a:t>
            </a:r>
            <a:endParaRPr kumimoji="0" lang="zh-TW" altLang="en-US" sz="1800" dirty="0">
              <a:solidFill>
                <a:srgbClr val="C00000"/>
              </a:solidFill>
              <a:latin typeface="微軟正黑體" panose="020B0604030504040204" pitchFamily="34" charset="-120"/>
              <a:ea typeface="微軟正黑體" panose="020B0604030504040204" pitchFamily="34" charset="-120"/>
            </a:endParaRPr>
          </a:p>
        </p:txBody>
      </p:sp>
      <p:grpSp>
        <p:nvGrpSpPr>
          <p:cNvPr id="44" name="群組 43"/>
          <p:cNvGrpSpPr/>
          <p:nvPr/>
        </p:nvGrpSpPr>
        <p:grpSpPr>
          <a:xfrm>
            <a:off x="1662136" y="3985066"/>
            <a:ext cx="2063339" cy="757159"/>
            <a:chOff x="2020450" y="5502638"/>
            <a:chExt cx="2063339" cy="757159"/>
          </a:xfrm>
        </p:grpSpPr>
        <p:sp>
          <p:nvSpPr>
            <p:cNvPr id="45" name="圓角矩形 44">
              <a:hlinkClick r:id="rId8" action="ppaction://hlinksldjump"/>
            </p:cNvPr>
            <p:cNvSpPr/>
            <p:nvPr/>
          </p:nvSpPr>
          <p:spPr>
            <a:xfrm>
              <a:off x="2020450" y="5502638"/>
              <a:ext cx="1656184" cy="75715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dirty="0" smtClean="0">
                  <a:latin typeface="+mn-ea"/>
                </a:rPr>
                <a:t>結合戲劇演出</a:t>
              </a:r>
              <a:endParaRPr lang="en-US" altLang="zh-TW" dirty="0" smtClean="0">
                <a:latin typeface="+mn-ea"/>
              </a:endParaRPr>
            </a:p>
          </p:txBody>
        </p:sp>
        <p:sp>
          <p:nvSpPr>
            <p:cNvPr id="46" name="向右箭號 45"/>
            <p:cNvSpPr/>
            <p:nvPr/>
          </p:nvSpPr>
          <p:spPr>
            <a:xfrm>
              <a:off x="3759085" y="5657373"/>
              <a:ext cx="324704" cy="44768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sp>
        <p:nvSpPr>
          <p:cNvPr id="56" name="文字方塊 5"/>
          <p:cNvSpPr txBox="1">
            <a:spLocks noChangeArrowheads="1"/>
          </p:cNvSpPr>
          <p:nvPr/>
        </p:nvSpPr>
        <p:spPr bwMode="auto">
          <a:xfrm>
            <a:off x="3934172" y="3856373"/>
            <a:ext cx="48402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1800" dirty="0" smtClean="0">
                <a:latin typeface="微軟正黑體" panose="020B0604030504040204" pitchFamily="34" charset="-120"/>
                <a:ea typeface="微軟正黑體" panose="020B0604030504040204" pitchFamily="34" charset="-120"/>
              </a:rPr>
              <a:t>鬆餅傳愛行動如果只影響少數人就太可惜了</a:t>
            </a:r>
            <a:r>
              <a:rPr kumimoji="0" lang="en-US" altLang="zh-TW" sz="1800" dirty="0" smtClean="0">
                <a:latin typeface="微軟正黑體" panose="020B0604030504040204" pitchFamily="34" charset="-120"/>
                <a:ea typeface="微軟正黑體" panose="020B0604030504040204" pitchFamily="34" charset="-120"/>
              </a:rPr>
              <a:t>!</a:t>
            </a:r>
            <a:r>
              <a:rPr kumimoji="0" lang="zh-TW" altLang="en-US" sz="1800" dirty="0" smtClean="0">
                <a:latin typeface="微軟正黑體" panose="020B0604030504040204" pitchFamily="34" charset="-120"/>
                <a:ea typeface="微軟正黑體" panose="020B0604030504040204" pitchFamily="34" charset="-120"/>
              </a:rPr>
              <a:t>我們可以結合戲劇的演出，來影響更多的人。</a:t>
            </a:r>
            <a:endParaRPr kumimoji="0" lang="zh-TW" altLang="en-US" sz="1800" dirty="0">
              <a:latin typeface="微軟正黑體" panose="020B0604030504040204" pitchFamily="34" charset="-120"/>
              <a:ea typeface="微軟正黑體" panose="020B0604030504040204" pitchFamily="34" charset="-120"/>
            </a:endParaRPr>
          </a:p>
        </p:txBody>
      </p:sp>
      <p:grpSp>
        <p:nvGrpSpPr>
          <p:cNvPr id="58" name="群組 57"/>
          <p:cNvGrpSpPr/>
          <p:nvPr/>
        </p:nvGrpSpPr>
        <p:grpSpPr>
          <a:xfrm>
            <a:off x="1657732" y="4958066"/>
            <a:ext cx="2053387" cy="757159"/>
            <a:chOff x="2020450" y="4394034"/>
            <a:chExt cx="2053387" cy="757159"/>
          </a:xfrm>
        </p:grpSpPr>
        <p:sp>
          <p:nvSpPr>
            <p:cNvPr id="59" name="圓角矩形 58">
              <a:hlinkClick r:id="rId9" action="ppaction://hlinksldjump"/>
            </p:cNvPr>
            <p:cNvSpPr/>
            <p:nvPr/>
          </p:nvSpPr>
          <p:spPr>
            <a:xfrm>
              <a:off x="2020450" y="4394034"/>
              <a:ext cx="1656184" cy="75715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dirty="0" smtClean="0">
                  <a:latin typeface="+mn-ea"/>
                </a:rPr>
                <a:t>請求人力支援</a:t>
              </a:r>
              <a:endParaRPr lang="en-US" altLang="zh-TW" dirty="0" smtClean="0">
                <a:latin typeface="+mn-ea"/>
              </a:endParaRPr>
            </a:p>
          </p:txBody>
        </p:sp>
        <p:sp>
          <p:nvSpPr>
            <p:cNvPr id="60" name="向右箭號 59"/>
            <p:cNvSpPr/>
            <p:nvPr/>
          </p:nvSpPr>
          <p:spPr>
            <a:xfrm>
              <a:off x="3749133" y="4548769"/>
              <a:ext cx="324704" cy="44768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sp>
        <p:nvSpPr>
          <p:cNvPr id="61" name="文字方塊 5"/>
          <p:cNvSpPr txBox="1">
            <a:spLocks noChangeArrowheads="1"/>
          </p:cNvSpPr>
          <p:nvPr/>
        </p:nvSpPr>
        <p:spPr bwMode="auto">
          <a:xfrm>
            <a:off x="3923928" y="4874980"/>
            <a:ext cx="4840260" cy="87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1800" dirty="0" smtClean="0">
                <a:solidFill>
                  <a:srgbClr val="C00000"/>
                </a:solidFill>
                <a:latin typeface="微軟正黑體" panose="020B0604030504040204" pitchFamily="34" charset="-120"/>
                <a:ea typeface="微軟正黑體" panose="020B0604030504040204" pitchFamily="34" charset="-120"/>
              </a:rPr>
              <a:t>又要演戲，又要烤鬆餅，人手不足，我們來邀請同學年的其他班同學一起加入。</a:t>
            </a:r>
            <a:endParaRPr kumimoji="0" lang="zh-TW" altLang="en-US" sz="1800" dirty="0">
              <a:solidFill>
                <a:srgbClr val="C00000"/>
              </a:solidFill>
              <a:latin typeface="微軟正黑體" panose="020B0604030504040204" pitchFamily="34" charset="-120"/>
              <a:ea typeface="微軟正黑體" panose="020B0604030504040204" pitchFamily="34" charset="-120"/>
            </a:endParaRPr>
          </a:p>
        </p:txBody>
      </p:sp>
      <p:grpSp>
        <p:nvGrpSpPr>
          <p:cNvPr id="62" name="群組 61"/>
          <p:cNvGrpSpPr/>
          <p:nvPr/>
        </p:nvGrpSpPr>
        <p:grpSpPr>
          <a:xfrm>
            <a:off x="1690848" y="5931067"/>
            <a:ext cx="2053387" cy="757159"/>
            <a:chOff x="2020450" y="4394034"/>
            <a:chExt cx="2053387" cy="757159"/>
          </a:xfrm>
        </p:grpSpPr>
        <p:sp>
          <p:nvSpPr>
            <p:cNvPr id="63" name="圓角矩形 62">
              <a:hlinkClick r:id="rId10" action="ppaction://hlinksldjump"/>
            </p:cNvPr>
            <p:cNvSpPr/>
            <p:nvPr/>
          </p:nvSpPr>
          <p:spPr>
            <a:xfrm>
              <a:off x="2020450" y="4394034"/>
              <a:ext cx="1656184" cy="75715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dirty="0" smtClean="0">
                  <a:latin typeface="+mn-ea"/>
                </a:rPr>
                <a:t>擴大宣傳活動</a:t>
              </a:r>
              <a:endParaRPr lang="en-US" altLang="zh-TW" dirty="0" smtClean="0">
                <a:latin typeface="+mn-ea"/>
              </a:endParaRPr>
            </a:p>
          </p:txBody>
        </p:sp>
        <p:sp>
          <p:nvSpPr>
            <p:cNvPr id="64" name="向右箭號 63"/>
            <p:cNvSpPr/>
            <p:nvPr/>
          </p:nvSpPr>
          <p:spPr>
            <a:xfrm>
              <a:off x="3749133" y="4548769"/>
              <a:ext cx="324704" cy="44768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sp>
        <p:nvSpPr>
          <p:cNvPr id="68" name="文字方塊 5"/>
          <p:cNvSpPr txBox="1">
            <a:spLocks noChangeArrowheads="1"/>
          </p:cNvSpPr>
          <p:nvPr/>
        </p:nvSpPr>
        <p:spPr bwMode="auto">
          <a:xfrm>
            <a:off x="3923928" y="5934837"/>
            <a:ext cx="48402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1800" dirty="0" smtClean="0">
                <a:latin typeface="微軟正黑體" panose="020B0604030504040204" pitchFamily="34" charset="-120"/>
                <a:ea typeface="微軟正黑體" panose="020B0604030504040204" pitchFamily="34" charset="-120"/>
              </a:rPr>
              <a:t>我們可以利用晨會時間向全校老師宣傳，還可以張貼海報，讓全校師生知道。</a:t>
            </a:r>
            <a:endParaRPr kumimoji="0" lang="zh-TW" altLang="en-US" sz="1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313127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群組 78"/>
          <p:cNvGrpSpPr/>
          <p:nvPr/>
        </p:nvGrpSpPr>
        <p:grpSpPr>
          <a:xfrm>
            <a:off x="-36762" y="1358078"/>
            <a:ext cx="1629610" cy="3914067"/>
            <a:chOff x="-36762" y="1358078"/>
            <a:chExt cx="1629610" cy="3914067"/>
          </a:xfrm>
        </p:grpSpPr>
        <p:grpSp>
          <p:nvGrpSpPr>
            <p:cNvPr id="78" name="群組 77"/>
            <p:cNvGrpSpPr/>
            <p:nvPr/>
          </p:nvGrpSpPr>
          <p:grpSpPr>
            <a:xfrm>
              <a:off x="-36762" y="1358078"/>
              <a:ext cx="1626305" cy="3914067"/>
              <a:chOff x="-36762" y="1358078"/>
              <a:chExt cx="1626305" cy="3914067"/>
            </a:xfrm>
          </p:grpSpPr>
          <p:sp>
            <p:nvSpPr>
              <p:cNvPr id="11" name="文字方塊 10"/>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5" name="文字方塊 34"/>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8" name="文字方塊 37"/>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77" name="群組 76"/>
              <p:cNvGrpSpPr/>
              <p:nvPr/>
            </p:nvGrpSpPr>
            <p:grpSpPr>
              <a:xfrm>
                <a:off x="-33923" y="2330816"/>
                <a:ext cx="1108068" cy="904634"/>
                <a:chOff x="-24508" y="2355723"/>
                <a:chExt cx="1108068" cy="904634"/>
              </a:xfrm>
            </p:grpSpPr>
            <p:sp>
              <p:nvSpPr>
                <p:cNvPr id="48"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9" name="Picture 3" descr="C:\Users\user\AppData\Local\Microsoft\Windows\Temporary Internet Files\Content.IE5\L3Y1CV56\200px-Rubik's_cub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群組 53"/>
              <p:cNvGrpSpPr/>
              <p:nvPr/>
            </p:nvGrpSpPr>
            <p:grpSpPr>
              <a:xfrm>
                <a:off x="-3009" y="1358078"/>
                <a:ext cx="1108068" cy="895625"/>
                <a:chOff x="0" y="1436391"/>
                <a:chExt cx="1108068" cy="895625"/>
              </a:xfrm>
            </p:grpSpPr>
            <p:sp>
              <p:nvSpPr>
                <p:cNvPr id="17"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53" name="群組 52"/>
                <p:cNvGrpSpPr/>
                <p:nvPr/>
              </p:nvGrpSpPr>
              <p:grpSpPr>
                <a:xfrm>
                  <a:off x="43996" y="1686904"/>
                  <a:ext cx="1010549" cy="476304"/>
                  <a:chOff x="163911" y="1647587"/>
                  <a:chExt cx="989618" cy="476304"/>
                </a:xfrm>
              </p:grpSpPr>
              <p:sp>
                <p:nvSpPr>
                  <p:cNvPr id="51" name="橢圓 50"/>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橢圓 51"/>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Picture 2" descr="C:\Users\user\AppData\Local\Microsoft\Windows\Temporary Internet Files\Content.IE5\L3Y1CV56\cartoon-eyes-1391699874IpT[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6" name="群組 75"/>
              <p:cNvGrpSpPr/>
              <p:nvPr/>
            </p:nvGrpSpPr>
            <p:grpSpPr>
              <a:xfrm>
                <a:off x="-31084" y="3312563"/>
                <a:ext cx="1133303" cy="895625"/>
                <a:chOff x="-28244" y="3260357"/>
                <a:chExt cx="1133303" cy="895625"/>
              </a:xfrm>
            </p:grpSpPr>
            <p:sp>
              <p:nvSpPr>
                <p:cNvPr id="49"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36" name="Picture 2" descr="C:\Users\user\AppData\Local\Microsoft\Windows\Temporary Internet Files\Content.IE5\EYHM4POW\volunteer_hands[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群組 74"/>
              <p:cNvGrpSpPr/>
              <p:nvPr/>
            </p:nvGrpSpPr>
            <p:grpSpPr>
              <a:xfrm>
                <a:off x="-36762" y="4285302"/>
                <a:ext cx="1108068" cy="895625"/>
                <a:chOff x="-36762" y="4285302"/>
                <a:chExt cx="1108068" cy="895625"/>
              </a:xfrm>
            </p:grpSpPr>
            <p:sp>
              <p:nvSpPr>
                <p:cNvPr id="50"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12" name="Picture 2" descr="C:\Users\user\AppData\Local\Microsoft\Windows\Temporary Internet Files\Content.IE5\L3Y1CV56\Lightbulb-Bright[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4" name="圓角矩形 73"/>
            <p:cNvSpPr/>
            <p:nvPr/>
          </p:nvSpPr>
          <p:spPr>
            <a:xfrm>
              <a:off x="-3009" y="2301700"/>
              <a:ext cx="1595857" cy="2903336"/>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1" name="橢圓形圖說文字 80"/>
          <p:cNvSpPr/>
          <p:nvPr/>
        </p:nvSpPr>
        <p:spPr>
          <a:xfrm rot="21096440">
            <a:off x="2731105" y="603414"/>
            <a:ext cx="3179070" cy="1073780"/>
          </a:xfrm>
          <a:prstGeom prst="wedgeEllipseCallout">
            <a:avLst>
              <a:gd name="adj1" fmla="val -51939"/>
              <a:gd name="adj2" fmla="val 49947"/>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打從心裡的改變</a:t>
            </a:r>
            <a:r>
              <a:rPr lang="en-US" altLang="zh-TW" sz="2000" b="1" dirty="0" smtClean="0">
                <a:solidFill>
                  <a:schemeClr val="bg1"/>
                </a:solidFill>
                <a:latin typeface="微軟正黑體" panose="020B0604030504040204" pitchFamily="34" charset="-120"/>
                <a:ea typeface="微軟正黑體" panose="020B0604030504040204" pitchFamily="34" charset="-120"/>
              </a:rPr>
              <a:t>…</a:t>
            </a:r>
          </a:p>
          <a:p>
            <a:pPr algn="ctr"/>
            <a:r>
              <a:rPr lang="zh-TW" altLang="en-US" sz="2000" b="1" dirty="0">
                <a:solidFill>
                  <a:schemeClr val="bg1"/>
                </a:solidFill>
                <a:latin typeface="微軟正黑體" panose="020B0604030504040204" pitchFamily="34" charset="-120"/>
                <a:ea typeface="微軟正黑體" panose="020B0604030504040204" pitchFamily="34" charset="-120"/>
              </a:rPr>
              <a:t>於是我們開始</a:t>
            </a:r>
            <a:r>
              <a:rPr lang="zh-TW" altLang="en-US" sz="2000" b="1" dirty="0" smtClean="0">
                <a:solidFill>
                  <a:schemeClr val="bg1"/>
                </a:solidFill>
                <a:latin typeface="微軟正黑體" panose="020B0604030504040204" pitchFamily="34" charset="-120"/>
                <a:ea typeface="微軟正黑體" panose="020B0604030504040204" pitchFamily="34" charset="-120"/>
              </a:rPr>
              <a:t>規劃</a:t>
            </a:r>
            <a:endParaRPr lang="en-US" altLang="zh-TW" sz="20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公益行動</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1907704" y="2301700"/>
            <a:ext cx="2063339" cy="757159"/>
            <a:chOff x="2020450" y="3285429"/>
            <a:chExt cx="2063339" cy="757159"/>
          </a:xfrm>
        </p:grpSpPr>
        <p:sp>
          <p:nvSpPr>
            <p:cNvPr id="26" name="圓角矩形 25"/>
            <p:cNvSpPr/>
            <p:nvPr/>
          </p:nvSpPr>
          <p:spPr>
            <a:xfrm>
              <a:off x="2020450" y="3285429"/>
              <a:ext cx="1656184" cy="75715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dirty="0" smtClean="0">
                  <a:latin typeface="+mn-ea"/>
                </a:rPr>
                <a:t>錢從哪裡來</a:t>
              </a:r>
              <a:r>
                <a:rPr lang="en-US" altLang="zh-TW" dirty="0" smtClean="0">
                  <a:latin typeface="+mn-ea"/>
                </a:rPr>
                <a:t>?</a:t>
              </a:r>
            </a:p>
          </p:txBody>
        </p:sp>
        <p:sp>
          <p:nvSpPr>
            <p:cNvPr id="31" name="向右箭號 30"/>
            <p:cNvSpPr/>
            <p:nvPr/>
          </p:nvSpPr>
          <p:spPr>
            <a:xfrm>
              <a:off x="3759085" y="3440164"/>
              <a:ext cx="324704" cy="44768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sp>
        <p:nvSpPr>
          <p:cNvPr id="41" name="文字方塊 5"/>
          <p:cNvSpPr txBox="1">
            <a:spLocks noChangeArrowheads="1"/>
          </p:cNvSpPr>
          <p:nvPr/>
        </p:nvSpPr>
        <p:spPr bwMode="auto">
          <a:xfrm>
            <a:off x="4013163" y="2904122"/>
            <a:ext cx="500348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1800" dirty="0" smtClean="0">
                <a:latin typeface="微軟正黑體" panose="020B0604030504040204" pitchFamily="34" charset="-120"/>
                <a:ea typeface="微軟正黑體" panose="020B0604030504040204" pitchFamily="34" charset="-120"/>
              </a:rPr>
              <a:t>於是，</a:t>
            </a:r>
            <a:r>
              <a:rPr kumimoji="0" lang="zh-TW" altLang="zh-TW" sz="1800" b="1" dirty="0" smtClean="0">
                <a:solidFill>
                  <a:schemeClr val="bg2">
                    <a:lumMod val="25000"/>
                  </a:schemeClr>
                </a:solidFill>
                <a:latin typeface="微軟正黑體" panose="020B0604030504040204" pitchFamily="34" charset="-120"/>
                <a:ea typeface="微軟正黑體" panose="020B0604030504040204" pitchFamily="34" charset="-120"/>
              </a:rPr>
              <a:t>「</a:t>
            </a:r>
            <a:r>
              <a:rPr kumimoji="0" lang="zh-TW" altLang="en-US" sz="1800" dirty="0" smtClean="0">
                <a:latin typeface="微軟正黑體" panose="020B0604030504040204" pitchFamily="34" charset="-120"/>
                <a:ea typeface="微軟正黑體" panose="020B0604030504040204" pitchFamily="34" charset="-120"/>
                <a:sym typeface="Wingdings 2" panose="05020102010507070707" pitchFamily="18" charset="2"/>
              </a:rPr>
              <a:t>遊說組</a:t>
            </a:r>
            <a:r>
              <a:rPr kumimoji="0" lang="zh-TW" altLang="zh-TW" sz="1800" b="1" dirty="0">
                <a:solidFill>
                  <a:schemeClr val="bg2">
                    <a:lumMod val="25000"/>
                  </a:schemeClr>
                </a:solidFill>
                <a:latin typeface="微軟正黑體" panose="020B0604030504040204" pitchFamily="34" charset="-120"/>
                <a:ea typeface="微軟正黑體" panose="020B0604030504040204" pitchFamily="34" charset="-120"/>
              </a:rPr>
              <a:t>」</a:t>
            </a:r>
            <a:r>
              <a:rPr kumimoji="0" lang="zh-TW" altLang="en-US" sz="1800" dirty="0" smtClean="0">
                <a:latin typeface="微軟正黑體" panose="020B0604030504040204" pitchFamily="34" charset="-120"/>
                <a:ea typeface="微軟正黑體" panose="020B0604030504040204" pitchFamily="34" charset="-120"/>
                <a:sym typeface="Wingdings 2" panose="05020102010507070707" pitchFamily="18" charset="2"/>
              </a:rPr>
              <a:t>開始展開募款行動，籌措鬆餅基金</a:t>
            </a:r>
            <a:r>
              <a:rPr kumimoji="0" lang="zh-TW" altLang="en-US" sz="1800" dirty="0">
                <a:latin typeface="微軟正黑體" panose="020B0604030504040204" pitchFamily="34" charset="-120"/>
                <a:ea typeface="微軟正黑體" panose="020B0604030504040204" pitchFamily="34" charset="-120"/>
                <a:sym typeface="Wingdings 2" panose="05020102010507070707" pitchFamily="18" charset="2"/>
              </a:rPr>
              <a:t>。我們找校長和總務主任幫忙</a:t>
            </a:r>
            <a:r>
              <a:rPr kumimoji="0" lang="zh-TW" altLang="en-US" sz="1800" dirty="0" smtClean="0">
                <a:latin typeface="微軟正黑體" panose="020B0604030504040204" pitchFamily="34" charset="-120"/>
                <a:ea typeface="微軟正黑體" panose="020B0604030504040204" pitchFamily="34" charset="-120"/>
                <a:sym typeface="Wingdings 2" panose="05020102010507070707" pitchFamily="18" charset="2"/>
              </a:rPr>
              <a:t>，還利用午休時間寫了文情並茂的募款信。</a:t>
            </a:r>
            <a:endParaRPr kumimoji="0" lang="zh-TW" altLang="en-US" sz="1800" dirty="0">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b="47418"/>
          <a:stretch/>
        </p:blipFill>
        <p:spPr>
          <a:xfrm>
            <a:off x="1907705" y="4223278"/>
            <a:ext cx="3168352" cy="2356539"/>
          </a:xfrm>
          <a:prstGeom prst="rect">
            <a:avLst/>
          </a:prstGeom>
          <a:ln w="19050">
            <a:solidFill>
              <a:schemeClr val="bg1"/>
            </a:solidFill>
          </a:ln>
        </p:spPr>
      </p:pic>
      <p:sp>
        <p:nvSpPr>
          <p:cNvPr id="55" name="文字方塊 5"/>
          <p:cNvSpPr txBox="1">
            <a:spLocks noChangeArrowheads="1"/>
          </p:cNvSpPr>
          <p:nvPr/>
        </p:nvSpPr>
        <p:spPr bwMode="auto">
          <a:xfrm>
            <a:off x="3971043" y="2330816"/>
            <a:ext cx="501554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1800" dirty="0" smtClean="0">
                <a:latin typeface="微軟正黑體" panose="020B0604030504040204" pitchFamily="34" charset="-120"/>
                <a:ea typeface="微軟正黑體" panose="020B0604030504040204" pitchFamily="34" charset="-120"/>
              </a:rPr>
              <a:t>我們把自己零用錢</a:t>
            </a:r>
            <a:r>
              <a:rPr kumimoji="0" lang="zh-TW" altLang="en-US" sz="1800" dirty="0">
                <a:latin typeface="微軟正黑體" panose="020B0604030504040204" pitchFamily="34" charset="-120"/>
                <a:ea typeface="微軟正黑體" panose="020B0604030504040204" pitchFamily="34" charset="-120"/>
              </a:rPr>
              <a:t>募集起來</a:t>
            </a:r>
            <a:r>
              <a:rPr kumimoji="0" lang="zh-TW" altLang="en-US" sz="1800" dirty="0" smtClean="0">
                <a:latin typeface="微軟正黑體" panose="020B0604030504040204" pitchFamily="34" charset="-120"/>
                <a:ea typeface="微軟正黑體" panose="020B0604030504040204" pitchFamily="34" charset="-120"/>
              </a:rPr>
              <a:t>，不過只有</a:t>
            </a:r>
            <a:r>
              <a:rPr kumimoji="0" lang="zh-TW" altLang="en-US" sz="1800" b="1" dirty="0">
                <a:latin typeface="微軟正黑體" panose="020B0604030504040204" pitchFamily="34" charset="-120"/>
                <a:ea typeface="微軟正黑體" panose="020B0604030504040204" pitchFamily="34" charset="-120"/>
              </a:rPr>
              <a:t>兩百多</a:t>
            </a:r>
            <a:r>
              <a:rPr kumimoji="0" lang="zh-TW" altLang="en-US" sz="1800" dirty="0">
                <a:latin typeface="微軟正黑體" panose="020B0604030504040204" pitchFamily="34" charset="-120"/>
                <a:ea typeface="微軟正黑體" panose="020B0604030504040204" pitchFamily="34" charset="-120"/>
              </a:rPr>
              <a:t>元。</a:t>
            </a:r>
          </a:p>
        </p:txBody>
      </p:sp>
      <p:pic>
        <p:nvPicPr>
          <p:cNvPr id="10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666" t="2297" r="9710" b="5274"/>
          <a:stretch/>
        </p:blipFill>
        <p:spPr bwMode="auto">
          <a:xfrm>
            <a:off x="5157583" y="4230884"/>
            <a:ext cx="3860681" cy="231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4362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2915816" y="189139"/>
            <a:ext cx="3096344" cy="1903098"/>
            <a:chOff x="2843808" y="1857612"/>
            <a:chExt cx="3096344" cy="1903098"/>
          </a:xfrm>
        </p:grpSpPr>
        <p:sp>
          <p:nvSpPr>
            <p:cNvPr id="6" name="爆炸 2 5"/>
            <p:cNvSpPr/>
            <p:nvPr/>
          </p:nvSpPr>
          <p:spPr>
            <a:xfrm>
              <a:off x="2843808" y="1857612"/>
              <a:ext cx="3096344" cy="1903098"/>
            </a:xfrm>
            <a:prstGeom prst="irregularSeal2">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p>
          </p:txBody>
        </p:sp>
        <p:sp>
          <p:nvSpPr>
            <p:cNvPr id="37" name="文字方塊 36"/>
            <p:cNvSpPr txBox="1"/>
            <p:nvPr/>
          </p:nvSpPr>
          <p:spPr>
            <a:xfrm rot="20398015">
              <a:off x="3350529" y="2547551"/>
              <a:ext cx="1930337" cy="523220"/>
            </a:xfrm>
            <a:prstGeom prst="rect">
              <a:avLst/>
            </a:prstGeom>
            <a:noFill/>
          </p:spPr>
          <p:txBody>
            <a:bodyPr wrap="none" rtlCol="0">
              <a:spAutoFit/>
            </a:bodyPr>
            <a:lstStyle/>
            <a:p>
              <a:pPr algn="ctr"/>
              <a:r>
                <a:rPr lang="zh-TW" altLang="en-US" sz="2800" b="1" dirty="0" smtClean="0">
                  <a:solidFill>
                    <a:schemeClr val="bg1"/>
                  </a:solidFill>
                  <a:latin typeface="+mj-ea"/>
                  <a:ea typeface="+mj-ea"/>
                </a:rPr>
                <a:t>困境來了</a:t>
              </a:r>
              <a:r>
                <a:rPr lang="en-US" altLang="zh-TW" sz="2800" b="1" dirty="0" smtClean="0">
                  <a:solidFill>
                    <a:schemeClr val="bg1"/>
                  </a:solidFill>
                  <a:latin typeface="+mj-ea"/>
                  <a:ea typeface="+mj-ea"/>
                </a:rPr>
                <a:t>…</a:t>
              </a:r>
              <a:endParaRPr lang="zh-TW" altLang="en-US" sz="2800" b="1" dirty="0">
                <a:solidFill>
                  <a:schemeClr val="bg1"/>
                </a:solidFill>
                <a:latin typeface="+mj-ea"/>
                <a:ea typeface="+mj-ea"/>
              </a:endParaRPr>
            </a:p>
          </p:txBody>
        </p:sp>
      </p:grpSp>
      <p:pic>
        <p:nvPicPr>
          <p:cNvPr id="1026" name="Picture 2"/>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55571" y="2101554"/>
            <a:ext cx="952538" cy="97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文字方塊 5"/>
          <p:cNvSpPr txBox="1">
            <a:spLocks noChangeArrowheads="1"/>
          </p:cNvSpPr>
          <p:nvPr/>
        </p:nvSpPr>
        <p:spPr bwMode="auto">
          <a:xfrm>
            <a:off x="3779912" y="2136518"/>
            <a:ext cx="468052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2000" b="1" dirty="0">
                <a:solidFill>
                  <a:schemeClr val="tx2">
                    <a:lumMod val="75000"/>
                  </a:schemeClr>
                </a:solidFill>
                <a:latin typeface="+mj-ea"/>
                <a:ea typeface="+mj-ea"/>
              </a:rPr>
              <a:t>我們的</a:t>
            </a:r>
            <a:r>
              <a:rPr kumimoji="0" lang="zh-TW" altLang="zh-TW" sz="2000" b="1" dirty="0" smtClean="0">
                <a:solidFill>
                  <a:schemeClr val="tx2">
                    <a:lumMod val="75000"/>
                  </a:schemeClr>
                </a:solidFill>
                <a:latin typeface="+mj-ea"/>
                <a:ea typeface="+mj-ea"/>
              </a:rPr>
              <a:t>「</a:t>
            </a:r>
            <a:r>
              <a:rPr kumimoji="0" lang="zh-TW" altLang="en-US" sz="2000" b="1" dirty="0">
                <a:solidFill>
                  <a:schemeClr val="tx2">
                    <a:lumMod val="75000"/>
                  </a:schemeClr>
                </a:solidFill>
                <a:latin typeface="+mj-ea"/>
                <a:ea typeface="+mj-ea"/>
              </a:rPr>
              <a:t>鬆</a:t>
            </a:r>
            <a:r>
              <a:rPr kumimoji="0" lang="zh-TW" altLang="en-US" sz="2000" b="1" dirty="0" smtClean="0">
                <a:solidFill>
                  <a:schemeClr val="tx2">
                    <a:lumMod val="75000"/>
                  </a:schemeClr>
                </a:solidFill>
                <a:latin typeface="+mj-ea"/>
                <a:ea typeface="+mj-ea"/>
              </a:rPr>
              <a:t>餅</a:t>
            </a:r>
            <a:r>
              <a:rPr kumimoji="0" lang="zh-TW" altLang="en-US" sz="2000" b="1" dirty="0">
                <a:solidFill>
                  <a:schemeClr val="tx2">
                    <a:lumMod val="75000"/>
                  </a:schemeClr>
                </a:solidFill>
                <a:latin typeface="+mj-ea"/>
                <a:ea typeface="+mj-ea"/>
              </a:rPr>
              <a:t>基金</a:t>
            </a:r>
            <a:r>
              <a:rPr kumimoji="0" lang="zh-TW" altLang="zh-TW" sz="2000" b="1" dirty="0" smtClean="0">
                <a:solidFill>
                  <a:schemeClr val="tx2">
                    <a:lumMod val="75000"/>
                  </a:schemeClr>
                </a:solidFill>
                <a:latin typeface="+mj-ea"/>
                <a:ea typeface="+mj-ea"/>
              </a:rPr>
              <a:t>」</a:t>
            </a:r>
            <a:r>
              <a:rPr kumimoji="0" lang="zh-TW" altLang="en-US" sz="2000" b="1" dirty="0" smtClean="0">
                <a:solidFill>
                  <a:schemeClr val="tx2">
                    <a:lumMod val="75000"/>
                  </a:schemeClr>
                </a:solidFill>
                <a:latin typeface="+mj-ea"/>
                <a:ea typeface="+mj-ea"/>
              </a:rPr>
              <a:t>募款行動沒有想像中順利</a:t>
            </a:r>
            <a:r>
              <a:rPr kumimoji="0" lang="en-US" altLang="zh-TW" sz="2000" b="1" dirty="0" smtClean="0">
                <a:solidFill>
                  <a:schemeClr val="tx2">
                    <a:lumMod val="75000"/>
                  </a:schemeClr>
                </a:solidFill>
                <a:latin typeface="+mj-ea"/>
                <a:ea typeface="+mj-ea"/>
              </a:rPr>
              <a:t>…</a:t>
            </a:r>
            <a:endParaRPr kumimoji="0" lang="zh-TW" altLang="en-US" sz="2000" b="1" dirty="0">
              <a:solidFill>
                <a:schemeClr val="tx2">
                  <a:lumMod val="75000"/>
                </a:schemeClr>
              </a:solidFill>
              <a:latin typeface="+mj-ea"/>
              <a:ea typeface="+mj-ea"/>
            </a:endParaRPr>
          </a:p>
        </p:txBody>
      </p:sp>
      <p:sp>
        <p:nvSpPr>
          <p:cNvPr id="41" name="文字方塊 5"/>
          <p:cNvSpPr txBox="1">
            <a:spLocks noChangeArrowheads="1"/>
          </p:cNvSpPr>
          <p:nvPr/>
        </p:nvSpPr>
        <p:spPr bwMode="auto">
          <a:xfrm>
            <a:off x="3808572" y="3325105"/>
            <a:ext cx="465186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2000" b="1" dirty="0" smtClean="0">
                <a:solidFill>
                  <a:schemeClr val="tx2">
                    <a:lumMod val="75000"/>
                  </a:schemeClr>
                </a:solidFill>
                <a:latin typeface="+mj-ea"/>
                <a:ea typeface="+mj-ea"/>
              </a:rPr>
              <a:t>校長</a:t>
            </a:r>
            <a:r>
              <a:rPr kumimoji="0" lang="zh-TW" altLang="en-US" sz="2000" b="1" dirty="0">
                <a:solidFill>
                  <a:schemeClr val="tx2">
                    <a:lumMod val="75000"/>
                  </a:schemeClr>
                </a:solidFill>
                <a:latin typeface="+mj-ea"/>
                <a:ea typeface="+mj-ea"/>
              </a:rPr>
              <a:t>讚許</a:t>
            </a:r>
            <a:r>
              <a:rPr kumimoji="0" lang="zh-TW" altLang="en-US" sz="2000" b="1" dirty="0" smtClean="0">
                <a:solidFill>
                  <a:schemeClr val="tx2">
                    <a:lumMod val="75000"/>
                  </a:schemeClr>
                </a:solidFill>
                <a:latin typeface="+mj-ea"/>
                <a:ea typeface="+mj-ea"/>
              </a:rPr>
              <a:t>我們的</a:t>
            </a:r>
            <a:r>
              <a:rPr kumimoji="0" lang="zh-TW" altLang="en-US" sz="2000" b="1" dirty="0">
                <a:solidFill>
                  <a:schemeClr val="tx2">
                    <a:lumMod val="75000"/>
                  </a:schemeClr>
                </a:solidFill>
                <a:latin typeface="+mj-ea"/>
                <a:ea typeface="+mj-ea"/>
              </a:rPr>
              <a:t>發</a:t>
            </a:r>
            <a:r>
              <a:rPr kumimoji="0" lang="zh-TW" altLang="en-US" sz="2000" b="1" dirty="0" smtClean="0">
                <a:solidFill>
                  <a:schemeClr val="tx2">
                    <a:lumMod val="75000"/>
                  </a:schemeClr>
                </a:solidFill>
                <a:latin typeface="+mj-ea"/>
                <a:ea typeface="+mj-ea"/>
              </a:rPr>
              <a:t>想，但募款需要寫計畫書，於是我們用午休時間著手寫計畫書，還寫信到處募款</a:t>
            </a:r>
            <a:r>
              <a:rPr kumimoji="0" lang="en-US" altLang="zh-TW" sz="2000" b="1" dirty="0" smtClean="0">
                <a:solidFill>
                  <a:schemeClr val="tx2">
                    <a:lumMod val="75000"/>
                  </a:schemeClr>
                </a:solidFill>
                <a:latin typeface="+mj-ea"/>
                <a:ea typeface="+mj-ea"/>
              </a:rPr>
              <a:t>…</a:t>
            </a:r>
            <a:endParaRPr kumimoji="0" lang="zh-TW" altLang="en-US" sz="2000" b="1" dirty="0">
              <a:solidFill>
                <a:schemeClr val="tx2">
                  <a:lumMod val="75000"/>
                </a:schemeClr>
              </a:solidFill>
              <a:latin typeface="+mj-ea"/>
              <a:ea typeface="+mj-ea"/>
            </a:endParaRPr>
          </a:p>
        </p:txBody>
      </p:sp>
      <p:sp>
        <p:nvSpPr>
          <p:cNvPr id="42" name="文字方塊 5"/>
          <p:cNvSpPr txBox="1">
            <a:spLocks noChangeArrowheads="1"/>
          </p:cNvSpPr>
          <p:nvPr/>
        </p:nvSpPr>
        <p:spPr bwMode="auto">
          <a:xfrm>
            <a:off x="3860783" y="4907796"/>
            <a:ext cx="466573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indent="0" eaLnBrk="1" hangingPunct="1">
              <a:lnSpc>
                <a:spcPct val="150000"/>
              </a:lnSpc>
              <a:spcBef>
                <a:spcPct val="0"/>
              </a:spcBef>
              <a:buNone/>
            </a:pPr>
            <a:r>
              <a:rPr kumimoji="0" lang="zh-TW" altLang="en-US" sz="2000" b="1" dirty="0" smtClean="0">
                <a:solidFill>
                  <a:schemeClr val="tx2">
                    <a:lumMod val="75000"/>
                  </a:schemeClr>
                </a:solidFill>
                <a:latin typeface="+mj-ea"/>
                <a:ea typeface="+mj-ea"/>
              </a:rPr>
              <a:t>沒想到計畫書和文情並茂的募款信都寫好了，總務主任</a:t>
            </a:r>
            <a:r>
              <a:rPr kumimoji="0" lang="zh-TW" altLang="en-US" sz="2000" b="1" dirty="0">
                <a:solidFill>
                  <a:schemeClr val="tx2">
                    <a:lumMod val="75000"/>
                  </a:schemeClr>
                </a:solidFill>
                <a:latin typeface="+mj-ea"/>
                <a:ea typeface="+mj-ea"/>
              </a:rPr>
              <a:t>卻提醒我們</a:t>
            </a:r>
            <a:r>
              <a:rPr kumimoji="0" lang="zh-TW" altLang="en-US" sz="2000" b="1" dirty="0" smtClean="0">
                <a:solidFill>
                  <a:schemeClr val="tx2">
                    <a:lumMod val="75000"/>
                  </a:schemeClr>
                </a:solidFill>
                <a:latin typeface="+mj-ea"/>
                <a:ea typeface="+mj-ea"/>
              </a:rPr>
              <a:t>募款的核銷問題，以及法令問題</a:t>
            </a:r>
            <a:r>
              <a:rPr kumimoji="0" lang="en-US" altLang="zh-TW" sz="2000" b="1" dirty="0" smtClean="0">
                <a:solidFill>
                  <a:schemeClr val="tx2">
                    <a:lumMod val="75000"/>
                  </a:schemeClr>
                </a:solidFill>
                <a:latin typeface="+mj-ea"/>
                <a:ea typeface="+mj-ea"/>
              </a:rPr>
              <a:t>…</a:t>
            </a:r>
            <a:r>
              <a:rPr kumimoji="0" lang="zh-TW" altLang="en-US" sz="2000" b="1" dirty="0" smtClean="0">
                <a:solidFill>
                  <a:schemeClr val="tx2">
                    <a:lumMod val="75000"/>
                  </a:schemeClr>
                </a:solidFill>
                <a:latin typeface="+mj-ea"/>
                <a:ea typeface="+mj-ea"/>
              </a:rPr>
              <a:t>哇</a:t>
            </a:r>
            <a:r>
              <a:rPr kumimoji="0" lang="en-US" altLang="zh-TW" sz="2000" b="1" dirty="0" smtClean="0">
                <a:solidFill>
                  <a:schemeClr val="tx2">
                    <a:lumMod val="75000"/>
                  </a:schemeClr>
                </a:solidFill>
                <a:latin typeface="+mj-ea"/>
                <a:ea typeface="+mj-ea"/>
              </a:rPr>
              <a:t>!</a:t>
            </a:r>
            <a:r>
              <a:rPr kumimoji="0" lang="zh-TW" altLang="en-US" sz="2000" b="1" dirty="0" smtClean="0">
                <a:solidFill>
                  <a:schemeClr val="tx2">
                    <a:lumMod val="75000"/>
                  </a:schemeClr>
                </a:solidFill>
                <a:latin typeface="+mj-ea"/>
                <a:ea typeface="+mj-ea"/>
              </a:rPr>
              <a:t>大人的世界好複雜</a:t>
            </a:r>
            <a:r>
              <a:rPr kumimoji="0" lang="en-US" altLang="zh-TW" sz="2000" b="1" dirty="0" smtClean="0">
                <a:solidFill>
                  <a:schemeClr val="tx2">
                    <a:lumMod val="75000"/>
                  </a:schemeClr>
                </a:solidFill>
                <a:latin typeface="+mj-ea"/>
                <a:ea typeface="+mj-ea"/>
              </a:rPr>
              <a:t>…</a:t>
            </a:r>
            <a:endParaRPr kumimoji="0" lang="zh-TW" altLang="en-US" sz="2000" b="1" dirty="0">
              <a:solidFill>
                <a:schemeClr val="tx2">
                  <a:lumMod val="75000"/>
                </a:schemeClr>
              </a:solidFill>
              <a:latin typeface="+mj-ea"/>
              <a:ea typeface="+mj-ea"/>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00989" y="5120954"/>
            <a:ext cx="1275399" cy="134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0513" y="3542505"/>
            <a:ext cx="1052666" cy="1259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群組 33"/>
          <p:cNvGrpSpPr/>
          <p:nvPr/>
        </p:nvGrpSpPr>
        <p:grpSpPr>
          <a:xfrm>
            <a:off x="-36762" y="1358078"/>
            <a:ext cx="1629610" cy="3914067"/>
            <a:chOff x="-36762" y="1358078"/>
            <a:chExt cx="1629610" cy="3914067"/>
          </a:xfrm>
        </p:grpSpPr>
        <p:grpSp>
          <p:nvGrpSpPr>
            <p:cNvPr id="35" name="群組 34"/>
            <p:cNvGrpSpPr/>
            <p:nvPr/>
          </p:nvGrpSpPr>
          <p:grpSpPr>
            <a:xfrm>
              <a:off x="-36762" y="1358078"/>
              <a:ext cx="1626305" cy="3914067"/>
              <a:chOff x="-36762" y="1358078"/>
              <a:chExt cx="1626305" cy="3914067"/>
            </a:xfrm>
          </p:grpSpPr>
          <p:sp>
            <p:nvSpPr>
              <p:cNvPr id="38" name="文字方塊 37"/>
              <p:cNvSpPr txBox="1"/>
              <p:nvPr/>
            </p:nvSpPr>
            <p:spPr>
              <a:xfrm>
                <a:off x="1116524" y="4318038"/>
                <a:ext cx="473019" cy="954107"/>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克</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服</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39" name="文字方塊 38"/>
              <p:cNvSpPr txBox="1"/>
              <p:nvPr/>
            </p:nvSpPr>
            <p:spPr>
              <a:xfrm>
                <a:off x="1115616" y="1364998"/>
                <a:ext cx="461629" cy="892552"/>
              </a:xfrm>
              <a:prstGeom prst="rect">
                <a:avLst/>
              </a:prstGeom>
              <a:noFill/>
            </p:spPr>
            <p:txBody>
              <a:bodyPr wrap="square" rtlCol="0">
                <a:spAutoFit/>
              </a:bodyPr>
              <a:lstStyle/>
              <a:p>
                <a:r>
                  <a:rPr lang="zh-TW" altLang="en-US" sz="1600" b="1" dirty="0" smtClean="0">
                    <a:solidFill>
                      <a:srgbClr val="FFC000"/>
                    </a:solidFill>
                    <a:latin typeface="微軟正黑體" panose="020B0604030504040204" pitchFamily="34" charset="-120"/>
                    <a:ea typeface="微軟正黑體" panose="020B0604030504040204" pitchFamily="34" charset="-120"/>
                  </a:rPr>
                  <a:t>希</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望</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43" name="文字方塊 42"/>
              <p:cNvSpPr txBox="1"/>
              <p:nvPr/>
            </p:nvSpPr>
            <p:spPr>
              <a:xfrm>
                <a:off x="1115616" y="3276315"/>
                <a:ext cx="473927"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救</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援</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sp>
            <p:nvSpPr>
              <p:cNvPr id="44" name="文字方塊 43"/>
              <p:cNvSpPr txBox="1"/>
              <p:nvPr/>
            </p:nvSpPr>
            <p:spPr>
              <a:xfrm>
                <a:off x="1105059" y="2272334"/>
                <a:ext cx="438888" cy="954107"/>
              </a:xfrm>
              <a:prstGeom prst="rect">
                <a:avLst/>
              </a:prstGeom>
              <a:noFill/>
            </p:spPr>
            <p:txBody>
              <a:bodyPr wrap="square" rtlCol="0">
                <a:spAutoFit/>
              </a:bodyPr>
              <a:lstStyle/>
              <a:p>
                <a:r>
                  <a:rPr lang="zh-TW" altLang="en-US" sz="2000" b="1" dirty="0" smtClean="0">
                    <a:solidFill>
                      <a:srgbClr val="00B0F0"/>
                    </a:solidFill>
                    <a:latin typeface="微軟正黑體" panose="020B0604030504040204" pitchFamily="34" charset="-120"/>
                    <a:ea typeface="微軟正黑體" panose="020B0604030504040204" pitchFamily="34" charset="-120"/>
                  </a:rPr>
                  <a:t>超</a:t>
                </a:r>
                <a:endParaRPr lang="en-US" altLang="zh-TW" sz="2000" b="1" dirty="0" smtClean="0">
                  <a:solidFill>
                    <a:srgbClr val="00B0F0"/>
                  </a:solidFill>
                  <a:latin typeface="微軟正黑體" panose="020B0604030504040204" pitchFamily="34" charset="-120"/>
                  <a:ea typeface="微軟正黑體" panose="020B0604030504040204" pitchFamily="34" charset="-120"/>
                </a:endParaRPr>
              </a:p>
              <a:p>
                <a:r>
                  <a:rPr lang="zh-TW" altLang="en-US" sz="1600" b="1" dirty="0" smtClean="0">
                    <a:solidFill>
                      <a:srgbClr val="FFC000"/>
                    </a:solidFill>
                    <a:latin typeface="微軟正黑體" panose="020B0604030504040204" pitchFamily="34" charset="-120"/>
                    <a:ea typeface="微軟正黑體" panose="020B0604030504040204" pitchFamily="34" charset="-120"/>
                  </a:rPr>
                  <a:t>越</a:t>
                </a:r>
                <a:endParaRPr lang="en-US" altLang="zh-TW" sz="1600" b="1" dirty="0" smtClean="0">
                  <a:solidFill>
                    <a:srgbClr val="FFC000"/>
                  </a:solidFill>
                  <a:latin typeface="微軟正黑體" panose="020B0604030504040204" pitchFamily="34" charset="-120"/>
                  <a:ea typeface="微軟正黑體" panose="020B0604030504040204" pitchFamily="34" charset="-120"/>
                </a:endParaRPr>
              </a:p>
              <a:p>
                <a:r>
                  <a:rPr lang="zh-TW" altLang="en-US" sz="2000" b="1" dirty="0" smtClean="0">
                    <a:solidFill>
                      <a:srgbClr val="00B0F0"/>
                    </a:solidFill>
                    <a:latin typeface="微軟正黑體" panose="020B0604030504040204" pitchFamily="34" charset="-120"/>
                    <a:ea typeface="微軟正黑體" panose="020B0604030504040204" pitchFamily="34" charset="-120"/>
                  </a:rPr>
                  <a:t>力</a:t>
                </a:r>
                <a:endParaRPr lang="zh-TW" altLang="en-US" sz="2000" b="1" dirty="0">
                  <a:solidFill>
                    <a:srgbClr val="00B0F0"/>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33923" y="2330816"/>
                <a:ext cx="1108068" cy="904634"/>
                <a:chOff x="-24508" y="2355723"/>
                <a:chExt cx="1108068" cy="904634"/>
              </a:xfrm>
            </p:grpSpPr>
            <p:sp>
              <p:nvSpPr>
                <p:cNvPr id="58" name="Rounded 283 17"/>
                <p:cNvSpPr/>
                <p:nvPr/>
              </p:nvSpPr>
              <p:spPr>
                <a:xfrm>
                  <a:off x="-24508" y="2355723"/>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59" name="Picture 3" descr="C:\Users\user\AppData\Local\Microsoft\Windows\Temporary Internet Files\Content.IE5\L3Y1CV56\200px-Rubik's_cube.svg[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81" y="2399583"/>
                  <a:ext cx="915002" cy="860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群組 45"/>
              <p:cNvGrpSpPr/>
              <p:nvPr/>
            </p:nvGrpSpPr>
            <p:grpSpPr>
              <a:xfrm>
                <a:off x="-3009" y="1358078"/>
                <a:ext cx="1108068" cy="895625"/>
                <a:chOff x="0" y="1436391"/>
                <a:chExt cx="1108068" cy="895625"/>
              </a:xfrm>
            </p:grpSpPr>
            <p:sp>
              <p:nvSpPr>
                <p:cNvPr id="53" name="Rounded 283 17"/>
                <p:cNvSpPr/>
                <p:nvPr/>
              </p:nvSpPr>
              <p:spPr>
                <a:xfrm>
                  <a:off x="0" y="1436391"/>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54" name="群組 53"/>
                <p:cNvGrpSpPr/>
                <p:nvPr/>
              </p:nvGrpSpPr>
              <p:grpSpPr>
                <a:xfrm>
                  <a:off x="43996" y="1686904"/>
                  <a:ext cx="1010549" cy="476304"/>
                  <a:chOff x="163911" y="1647587"/>
                  <a:chExt cx="989618" cy="476304"/>
                </a:xfrm>
              </p:grpSpPr>
              <p:sp>
                <p:nvSpPr>
                  <p:cNvPr id="55" name="橢圓 54"/>
                  <p:cNvSpPr/>
                  <p:nvPr/>
                </p:nvSpPr>
                <p:spPr>
                  <a:xfrm>
                    <a:off x="163911" y="1686904"/>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橢圓 55"/>
                  <p:cNvSpPr/>
                  <p:nvPr/>
                </p:nvSpPr>
                <p:spPr>
                  <a:xfrm>
                    <a:off x="673635" y="1690431"/>
                    <a:ext cx="397671" cy="3976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7" name="Picture 2" descr="C:\Users\user\AppData\Local\Microsoft\Windows\Temporary Internet Files\Content.IE5\L3Y1CV56\cartoon-eyes-1391699874IpT[1].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11" y="1647587"/>
                    <a:ext cx="989618" cy="476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7" name="群組 46"/>
              <p:cNvGrpSpPr/>
              <p:nvPr/>
            </p:nvGrpSpPr>
            <p:grpSpPr>
              <a:xfrm>
                <a:off x="-31084" y="3312563"/>
                <a:ext cx="1133303" cy="895625"/>
                <a:chOff x="-28244" y="3260357"/>
                <a:chExt cx="1133303" cy="895625"/>
              </a:xfrm>
            </p:grpSpPr>
            <p:sp>
              <p:nvSpPr>
                <p:cNvPr id="51" name="Rounded 283 17"/>
                <p:cNvSpPr/>
                <p:nvPr/>
              </p:nvSpPr>
              <p:spPr>
                <a:xfrm>
                  <a:off x="-28244" y="3260357"/>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52" name="Picture 2" descr="C:\Users\user\AppData\Local\Microsoft\Windows\Temporary Internet Files\Content.IE5\EYHM4POW\volunteer_hands[1].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235" b="10947"/>
                <a:stretch/>
              </p:blipFill>
              <p:spPr bwMode="auto">
                <a:xfrm>
                  <a:off x="75528" y="3286123"/>
                  <a:ext cx="1029531" cy="807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群組 47"/>
              <p:cNvGrpSpPr/>
              <p:nvPr/>
            </p:nvGrpSpPr>
            <p:grpSpPr>
              <a:xfrm>
                <a:off x="-36762" y="4285302"/>
                <a:ext cx="1108068" cy="895625"/>
                <a:chOff x="-36762" y="4285302"/>
                <a:chExt cx="1108068" cy="895625"/>
              </a:xfrm>
            </p:grpSpPr>
            <p:sp>
              <p:nvSpPr>
                <p:cNvPr id="49" name="Rounded 283 17"/>
                <p:cNvSpPr/>
                <p:nvPr/>
              </p:nvSpPr>
              <p:spPr>
                <a:xfrm>
                  <a:off x="-36762" y="4285302"/>
                  <a:ext cx="1108068" cy="8956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50" name="Picture 2" descr="C:\Users\user\AppData\Local\Microsoft\Windows\Temporary Internet Files\Content.IE5\L3Y1CV56\Lightbulb-Bright[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174" t="20594" r="5610" b="-848"/>
                <a:stretch/>
              </p:blipFill>
              <p:spPr bwMode="auto">
                <a:xfrm>
                  <a:off x="0" y="4318038"/>
                  <a:ext cx="1050539" cy="8301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6" name="圓角矩形 35"/>
            <p:cNvSpPr/>
            <p:nvPr/>
          </p:nvSpPr>
          <p:spPr>
            <a:xfrm>
              <a:off x="-3009" y="2301700"/>
              <a:ext cx="1595857" cy="2903336"/>
            </a:xfrm>
            <a:prstGeom prst="roundRect">
              <a:avLst>
                <a:gd name="adj" fmla="val 7707"/>
              </a:avLst>
            </a:prstGeom>
            <a:solidFill>
              <a:srgbClr val="FFFFFF">
                <a:alpha val="7098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3146205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7104</TotalTime>
  <Words>4136</Words>
  <Application>Microsoft Office PowerPoint</Application>
  <PresentationFormat>如螢幕大小 (4:3)</PresentationFormat>
  <Paragraphs>957</Paragraphs>
  <Slides>62</Slides>
  <Notes>0</Notes>
  <HiddenSlides>0</HiddenSlides>
  <MMClips>0</MMClips>
  <ScaleCrop>false</ScaleCrop>
  <HeadingPairs>
    <vt:vector size="4" baseType="variant">
      <vt:variant>
        <vt:lpstr>佈景主題</vt:lpstr>
      </vt:variant>
      <vt:variant>
        <vt:i4>1</vt:i4>
      </vt:variant>
      <vt:variant>
        <vt:lpstr>投影片標題</vt:lpstr>
      </vt:variant>
      <vt:variant>
        <vt:i4>62</vt:i4>
      </vt:variant>
    </vt:vector>
  </HeadingPairs>
  <TitlesOfParts>
    <vt:vector size="63" baseType="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332</cp:revision>
  <cp:lastPrinted>2017-02-24T01:19:38Z</cp:lastPrinted>
  <dcterms:created xsi:type="dcterms:W3CDTF">2015-12-06T12:28:46Z</dcterms:created>
  <dcterms:modified xsi:type="dcterms:W3CDTF">2018-03-16T07:13:05Z</dcterms:modified>
</cp:coreProperties>
</file>