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83" r:id="rId5"/>
    <p:sldId id="260" r:id="rId6"/>
    <p:sldId id="282" r:id="rId7"/>
    <p:sldId id="264" r:id="rId8"/>
    <p:sldId id="284" r:id="rId9"/>
    <p:sldId id="281" r:id="rId10"/>
    <p:sldId id="285" r:id="rId11"/>
    <p:sldId id="290" r:id="rId12"/>
  </p:sldIdLst>
  <p:sldSz cx="9144000" cy="6858000" type="screen4x3"/>
  <p:notesSz cx="6799263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66"/>
    <a:srgbClr val="EFF7DD"/>
    <a:srgbClr val="E6F3C9"/>
    <a:srgbClr val="D6EBA7"/>
    <a:srgbClr val="C4E5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783" autoAdjust="0"/>
  </p:normalViewPr>
  <p:slideViewPr>
    <p:cSldViewPr>
      <p:cViewPr>
        <p:scale>
          <a:sx n="60" d="100"/>
          <a:sy n="60" d="100"/>
        </p:scale>
        <p:origin x="-797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44C41-691B-4001-A679-A4BA1C444D30}" type="datetimeFigureOut">
              <a:rPr lang="zh-TW" altLang="en-US" smtClean="0"/>
              <a:t>2018/3/8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CDFB-82FF-473A-A726-755EF31817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76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745D75A-59D5-4DAC-AE29-99A6464D4A38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22B0BE4-099D-4173-87EE-4751B8C689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9416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1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13173A51-DB3F-464F-BBD8-AFD5A911D286}" type="slidenum">
              <a:rPr lang="zh-TW" altLang="en-US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C3156-EB44-4E79-8066-1B4C189D253E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CB829-212C-4992-8B43-3706CD4D84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4438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D1417-11C8-4FE9-8560-3F6320629DFC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F3DC8-1482-4C42-8CD8-A75E325BA2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0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3C948-4154-4BBF-803B-1F97908BF1E8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E98C5-A9A7-4C1B-9984-76991E5594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19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B98AA-DFB4-4A65-8160-11508D3BC853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2723D-C7B3-47A4-BD43-7AFD95750B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5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EBA5-384A-4C13-A537-DC4AE4417A63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F6B-7E26-422E-B821-4010DE06C1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179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710A2-D696-4821-B863-CCCCAEE7A483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DAD62-289A-4688-B629-AC72230915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72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31CC8-CFB4-4D34-A7A7-D9AF226119EB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CC322-B683-446F-99CD-6FC5D3856C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48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7885-004B-4FFB-9C7A-02D7C93A7BE2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6CB9-9926-4E80-881C-3AD1287CF4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619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8C96-516C-46E8-957D-D4931B2B38DB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34114-1809-4B16-A677-7AD905176F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F696A-FF56-4252-B253-9EF8527E49D6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7EF9-F9D1-48BB-B709-864F71D829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90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1561-1E94-48F6-ACB5-3F4B8F4380F2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85B00-58AC-47C2-8ACD-C749CD4ECE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70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CDCEEFD-103C-415D-AD75-7A0648D6829A}" type="datetimeFigureOut">
              <a:rPr lang="zh-TW" altLang="en-US"/>
              <a:pPr>
                <a:defRPr/>
              </a:pPr>
              <a:t>2018/3/8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A072858-1A5B-4EFC-A3C8-AD96BAFE10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kumimoji="0" lang="zh-TW" altLang="en-US" smtClean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3076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133091" y="3618309"/>
            <a:ext cx="52629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屏東縣林邊國小 五年甲班、五年乙班</a:t>
            </a:r>
            <a:endParaRPr lang="en-US" altLang="zh-TW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107/03/06</a:t>
            </a:r>
            <a:r>
              <a:rPr lang="zh-TW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車城鄉後灣淨灘</a:t>
            </a:r>
            <a:endParaRPr lang="en-US" altLang="zh-TW" sz="2400" b="1" dirty="0">
              <a:solidFill>
                <a:schemeClr val="tx1">
                  <a:lumMod val="65000"/>
                  <a:lumOff val="3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克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服</a:t>
            </a:r>
            <a:r>
              <a:rPr lang="zh-TW" altLang="en-US" sz="32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評分四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en-US" dirty="0" smtClean="0"/>
              <a:t>打  破  逆  境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創  造  </a:t>
            </a:r>
            <a:r>
              <a:rPr lang="zh-TW" altLang="en-US" dirty="0"/>
              <a:t>奇</a:t>
            </a:r>
            <a:r>
              <a:rPr lang="zh-TW" altLang="en-US" dirty="0" smtClean="0"/>
              <a:t>  蹟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13018" y="4077072"/>
            <a:ext cx="4801314" cy="10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/>
              <a:t>林邊國小從林邊鄉到車城鄉的車程約一小時，小朋友在了解海洋保育與資源回收的重要性後</a:t>
            </a:r>
            <a:r>
              <a:rPr lang="zh-TW" altLang="en-US" sz="1400" dirty="0" smtClean="0"/>
              <a:t>，相信</a:t>
            </a:r>
            <a:r>
              <a:rPr lang="zh-TW" altLang="en-US" sz="1400" dirty="0"/>
              <a:t>能將自己在這次淨灘教育中學到的點點滴滴，都落實到生活中。</a:t>
            </a:r>
            <a:endParaRPr lang="zh-TW" altLang="en-US" sz="1400" b="1" dirty="0"/>
          </a:p>
        </p:txBody>
      </p:sp>
      <p:pic>
        <p:nvPicPr>
          <p:cNvPr id="6" name="Picture 2" descr="C:\Users\user\AppData\Local\Microsoft\Windows\Temporary Internet Files\Content.IE5\L3Y1CV56\Lightbulb-Bright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2787953" cy="242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1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1691680" y="5128373"/>
            <a:ext cx="7093002" cy="458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Font typeface="Wingdings 2" panose="05020102010507070707" pitchFamily="18" charset="2"/>
              <a:buChar char=""/>
            </a:pPr>
            <a:r>
              <a:rPr kumimoji="0" lang="zh-TW" altLang="en-US" b="1" dirty="0" smtClean="0">
                <a:latin typeface="+mn-ea"/>
              </a:rPr>
              <a:t>我們</a:t>
            </a:r>
            <a:r>
              <a:rPr kumimoji="0" lang="zh-TW" altLang="en-US" b="1" dirty="0" smtClean="0">
                <a:latin typeface="+mn-ea"/>
              </a:rPr>
              <a:t>要落實環境保育工作，讓地球更美好。</a:t>
            </a:r>
            <a:endParaRPr kumimoji="0"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98340"/>
            <a:ext cx="4095455" cy="252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20" y="2116245"/>
            <a:ext cx="447825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34466" cy="3240360"/>
          </a:xfrm>
          <a:prstGeom prst="rect">
            <a:avLst/>
          </a:prstGeom>
        </p:spPr>
      </p:pic>
      <p:sp>
        <p:nvSpPr>
          <p:cNvPr id="4099" name="文字方塊 2"/>
          <p:cNvSpPr txBox="1">
            <a:spLocks noChangeArrowheads="1"/>
          </p:cNvSpPr>
          <p:nvPr/>
        </p:nvSpPr>
        <p:spPr bwMode="auto">
          <a:xfrm>
            <a:off x="875742" y="4941168"/>
            <a:ext cx="8209731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b="1" dirty="0" smtClean="0">
                <a:latin typeface="+mn-ea"/>
                <a:ea typeface="+mn-ea"/>
              </a:rPr>
              <a:t>【</a:t>
            </a:r>
            <a:r>
              <a:rPr kumimoji="0" lang="zh-TW" altLang="en-US" sz="1800" b="1" dirty="0" smtClean="0">
                <a:latin typeface="+mn-ea"/>
                <a:ea typeface="+mn-ea"/>
              </a:rPr>
              <a:t>林邊</a:t>
            </a:r>
            <a:r>
              <a:rPr kumimoji="0" lang="zh-TW" altLang="zh-TW" sz="1800" b="1" dirty="0" smtClean="0">
                <a:latin typeface="+mn-ea"/>
                <a:ea typeface="+mn-ea"/>
              </a:rPr>
              <a:t>國小</a:t>
            </a:r>
            <a:r>
              <a:rPr kumimoji="0" lang="en-US" altLang="zh-TW" sz="1800" b="1" dirty="0" smtClean="0">
                <a:latin typeface="+mn-ea"/>
                <a:ea typeface="+mn-ea"/>
              </a:rPr>
              <a:t>】</a:t>
            </a:r>
            <a:r>
              <a:rPr kumimoji="0" lang="zh-TW" altLang="en-US" sz="1800" b="1" dirty="0" smtClean="0">
                <a:latin typeface="+mn-ea"/>
                <a:ea typeface="+mn-ea"/>
              </a:rPr>
              <a:t>位於屏東縣林邊鄉市區，五年級兩班導師感情融洽，常常帶領小朋友去戶外教學。老師發現小朋友在買完早餐後，人手一個塑膠袋，顯示小朋友不知道塑膠袋對環境的危害，海洋保育觀念待加強。 </a:t>
            </a:r>
            <a:endParaRPr kumimoji="0" lang="zh-TW" altLang="en-US" sz="20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字方塊 8"/>
          <p:cNvSpPr txBox="1">
            <a:spLocks noChangeArrowheads="1"/>
          </p:cNvSpPr>
          <p:nvPr/>
        </p:nvSpPr>
        <p:spPr bwMode="auto">
          <a:xfrm>
            <a:off x="999394" y="1628800"/>
            <a:ext cx="4868750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屏東縣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林邊國小</a:t>
            </a:r>
            <a:r>
              <a:rPr kumimoji="0"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五年甲班、五年乙班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執行時間：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2018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0"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kumimoji="0"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kumimoji="0"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 rot="166089">
            <a:off x="915988" y="5291547"/>
            <a:ext cx="3590925" cy="769441"/>
          </a:xfrm>
          <a:prstGeom prst="rect">
            <a:avLst/>
          </a:prstGeom>
          <a:solidFill>
            <a:srgbClr val="DDD9C3"/>
          </a:solidFill>
          <a:ln>
            <a:noFill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來</a:t>
            </a:r>
            <a:r>
              <a:rPr kumimoji="0" lang="zh-TW" alt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自林邊</a:t>
            </a:r>
            <a:r>
              <a:rPr kumimoji="0" lang="zh-TW" altLang="en-US" sz="4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0" lang="zh-TW" altLang="en-US" sz="4400" b="1" dirty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31" y="2340878"/>
            <a:ext cx="5290625" cy="2976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希</a:t>
            </a:r>
            <a:r>
              <a:rPr lang="zh-TW" altLang="en-US" sz="36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望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評分一 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自主性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40%</a:t>
            </a:r>
          </a:p>
          <a:p>
            <a:pPr algn="ctr"/>
            <a:r>
              <a:rPr lang="zh-TW" altLang="zh-TW" dirty="0" smtClean="0"/>
              <a:t>小</a:t>
            </a:r>
            <a:r>
              <a:rPr lang="zh-TW" altLang="en-US" dirty="0" smtClean="0"/>
              <a:t>  </a:t>
            </a:r>
            <a:r>
              <a:rPr lang="zh-TW" altLang="zh-TW" dirty="0" smtClean="0"/>
              <a:t>小</a:t>
            </a:r>
            <a:r>
              <a:rPr lang="zh-TW" altLang="en-US" dirty="0" smtClean="0"/>
              <a:t>  </a:t>
            </a:r>
            <a:r>
              <a:rPr lang="zh-TW" altLang="zh-TW" dirty="0" smtClean="0"/>
              <a:t>年</a:t>
            </a:r>
            <a:r>
              <a:rPr lang="zh-TW" altLang="en-US" dirty="0" smtClean="0"/>
              <a:t>  </a:t>
            </a:r>
            <a:r>
              <a:rPr lang="zh-TW" altLang="zh-TW" dirty="0" smtClean="0"/>
              <a:t>紀</a:t>
            </a:r>
            <a:r>
              <a:rPr lang="zh-TW" altLang="en-US" dirty="0" smtClean="0"/>
              <a:t>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</a:t>
            </a:r>
            <a:r>
              <a:rPr lang="zh-TW" altLang="zh-TW" dirty="0" smtClean="0"/>
              <a:t>改</a:t>
            </a:r>
            <a:r>
              <a:rPr lang="zh-TW" altLang="en-US" dirty="0" smtClean="0"/>
              <a:t>  </a:t>
            </a:r>
            <a:r>
              <a:rPr lang="zh-TW" altLang="zh-TW" dirty="0" smtClean="0"/>
              <a:t>變</a:t>
            </a:r>
            <a:r>
              <a:rPr lang="zh-TW" altLang="en-US" dirty="0" smtClean="0"/>
              <a:t>  </a:t>
            </a:r>
            <a:r>
              <a:rPr lang="zh-TW" altLang="zh-TW" dirty="0" smtClean="0"/>
              <a:t>世</a:t>
            </a:r>
            <a:r>
              <a:rPr lang="zh-TW" altLang="en-US" dirty="0" smtClean="0"/>
              <a:t>  </a:t>
            </a:r>
            <a:r>
              <a:rPr lang="zh-TW" altLang="zh-TW" dirty="0" smtClean="0"/>
              <a:t>界</a:t>
            </a:r>
            <a:r>
              <a:rPr lang="zh-TW" altLang="en-US" dirty="0" smtClean="0"/>
              <a:t>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pic>
        <p:nvPicPr>
          <p:cNvPr id="6" name="Picture 2" descr="C:\Users\user\AppData\Local\Microsoft\Windows\Temporary Internet Files\Content.IE5\L3Y1CV56\cartoon-eyes-1391699874IpT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52" y="2807440"/>
            <a:ext cx="2342097" cy="112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3413018" y="4077072"/>
            <a:ext cx="4801314" cy="1350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/>
              <a:t>搭配海生館水族實驗中心、海洋狠腳色課程，讓學生了解海洋環境已遭受重大破壞，不管是大</a:t>
            </a:r>
          </a:p>
          <a:p>
            <a:pPr>
              <a:lnSpc>
                <a:spcPct val="150000"/>
              </a:lnSpc>
            </a:pPr>
            <a:r>
              <a:rPr lang="zh-TW" altLang="en-US" sz="1400" dirty="0"/>
              <a:t>人還是小孩，都要立刻捲起袖子，做一點事情來保護大自然。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43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字方塊 7"/>
          <p:cNvSpPr txBox="1">
            <a:spLocks noChangeArrowheads="1"/>
          </p:cNvSpPr>
          <p:nvPr/>
        </p:nvSpPr>
        <p:spPr bwMode="auto">
          <a:xfrm>
            <a:off x="1331640" y="5300663"/>
            <a:ext cx="75608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孩子貪圖方便或無知，使用了太多塑膠製品，卻不知造成甚麼危害？在海生館專業解說下，小朋友終於知道自己到底做了甚麼危害大自然的事。</a:t>
            </a:r>
            <a:endParaRPr kumimoji="0"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823592"/>
            <a:ext cx="3816424" cy="214726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3983079" cy="2241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3200" b="1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評分二 ：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zh-TW" dirty="0" smtClean="0"/>
              <a:t>突</a:t>
            </a:r>
            <a:r>
              <a:rPr lang="zh-TW" altLang="en-US" dirty="0" smtClean="0"/>
              <a:t>  </a:t>
            </a:r>
            <a:r>
              <a:rPr lang="zh-TW" altLang="zh-TW" dirty="0" smtClean="0"/>
              <a:t>破</a:t>
            </a:r>
            <a:r>
              <a:rPr lang="zh-TW" altLang="en-US" dirty="0" smtClean="0"/>
              <a:t>  </a:t>
            </a:r>
            <a:r>
              <a:rPr lang="zh-TW" altLang="zh-TW" dirty="0" smtClean="0"/>
              <a:t>自</a:t>
            </a:r>
            <a:r>
              <a:rPr lang="zh-TW" altLang="en-US" dirty="0" smtClean="0"/>
              <a:t>  </a:t>
            </a:r>
            <a:r>
              <a:rPr lang="zh-TW" altLang="zh-TW" dirty="0" smtClean="0"/>
              <a:t>我</a:t>
            </a:r>
            <a:r>
              <a:rPr lang="zh-TW" altLang="en-US" dirty="0" smtClean="0"/>
              <a:t>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</a:t>
            </a:r>
            <a:r>
              <a:rPr lang="zh-TW" altLang="zh-TW" dirty="0" smtClean="0"/>
              <a:t>實</a:t>
            </a:r>
            <a:r>
              <a:rPr lang="zh-TW" altLang="en-US" dirty="0" smtClean="0"/>
              <a:t>  </a:t>
            </a:r>
            <a:r>
              <a:rPr lang="zh-TW" altLang="zh-TW" dirty="0" smtClean="0"/>
              <a:t>現</a:t>
            </a:r>
            <a:r>
              <a:rPr lang="zh-TW" altLang="en-US" dirty="0" smtClean="0"/>
              <a:t>  </a:t>
            </a:r>
            <a:r>
              <a:rPr lang="zh-TW" altLang="zh-TW" dirty="0" smtClean="0"/>
              <a:t>夢</a:t>
            </a:r>
            <a:r>
              <a:rPr lang="zh-TW" altLang="en-US" dirty="0" smtClean="0"/>
              <a:t>  </a:t>
            </a:r>
            <a:r>
              <a:rPr lang="zh-TW" altLang="zh-TW" dirty="0" smtClean="0"/>
              <a:t>想</a:t>
            </a:r>
            <a:r>
              <a:rPr lang="zh-TW" altLang="en-US" dirty="0" smtClean="0"/>
              <a:t>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13018" y="4077072"/>
            <a:ext cx="4801314" cy="1027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/>
              <a:t>坐而言不如起而行，在了解力行環保的重要後，林邊國小五年級的小朋友立刻捲起袖子，到</a:t>
            </a:r>
            <a:r>
              <a:rPr lang="zh-TW" altLang="en-US" sz="1400" dirty="0" smtClean="0"/>
              <a:t>車城</a:t>
            </a:r>
            <a:r>
              <a:rPr lang="zh-TW" altLang="en-US" sz="1400" dirty="0"/>
              <a:t>後灣進行淨灘活動。</a:t>
            </a:r>
            <a:endParaRPr lang="zh-TW" altLang="en-US" sz="1400" dirty="0"/>
          </a:p>
        </p:txBody>
      </p:sp>
      <p:pic>
        <p:nvPicPr>
          <p:cNvPr id="9" name="Picture 3" descr="C:\Users\user\AppData\Local\Microsoft\Windows\Temporary Internet Files\Content.IE5\L3Y1CV56\200px-Rubik's_cube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5" y="2032573"/>
            <a:ext cx="1986137" cy="20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0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文字方塊 5"/>
          <p:cNvSpPr txBox="1">
            <a:spLocks noChangeArrowheads="1"/>
          </p:cNvSpPr>
          <p:nvPr/>
        </p:nvSpPr>
        <p:spPr bwMode="auto">
          <a:xfrm>
            <a:off x="1259632" y="5661248"/>
            <a:ext cx="669674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老師教導林邊國小小朋友淨灘應注意事項，並發放淨灘物品。</a:t>
            </a:r>
            <a:endParaRPr kumimoji="0"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87" y="2886786"/>
            <a:ext cx="3198750" cy="1800000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1729559" y="1917941"/>
            <a:ext cx="2146300" cy="1041400"/>
          </a:xfrm>
          <a:prstGeom prst="wedgeEllipseCallout">
            <a:avLst>
              <a:gd name="adj1" fmla="val -21515"/>
              <a:gd name="adj2" fmla="val 88805"/>
            </a:avLst>
          </a:prstGeom>
          <a:solidFill>
            <a:srgbClr val="EFF7DD"/>
          </a:solidFill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294" name="文字方塊 1"/>
          <p:cNvSpPr txBox="1">
            <a:spLocks noChangeArrowheads="1"/>
          </p:cNvSpPr>
          <p:nvPr/>
        </p:nvSpPr>
        <p:spPr bwMode="auto">
          <a:xfrm>
            <a:off x="1779880" y="2253975"/>
            <a:ext cx="20456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+mj-ea"/>
                <a:ea typeface="+mj-ea"/>
              </a:rPr>
              <a:t>海生館</a:t>
            </a:r>
            <a:r>
              <a:rPr lang="zh-TW" altLang="en-US" sz="1800" b="1" dirty="0" smtClean="0">
                <a:latin typeface="+mj-ea"/>
                <a:ea typeface="+mj-ea"/>
              </a:rPr>
              <a:t>的淨灘教師</a:t>
            </a:r>
            <a:endParaRPr lang="zh-TW" altLang="en-US" sz="1800" b="1" dirty="0"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859" y="2438641"/>
            <a:ext cx="4832423" cy="27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187624" y="3934692"/>
            <a:ext cx="1846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</a:t>
            </a:r>
            <a:r>
              <a:rPr lang="zh-TW" altLang="en-US" sz="32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援</a:t>
            </a:r>
            <a:r>
              <a:rPr lang="zh-TW" altLang="en-US" sz="44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力</a:t>
            </a:r>
            <a:endParaRPr lang="zh-TW" altLang="en-US" sz="28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13018" y="3047900"/>
            <a:ext cx="4499950" cy="923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</a:t>
            </a:r>
            <a:r>
              <a:rPr lang="zh-TW" altLang="en-US" sz="36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sz="3600" b="1" dirty="0" smtClean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zh-TW" altLang="en-US" sz="3600" b="1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延續</a:t>
            </a:r>
            <a:r>
              <a:rPr lang="zh-TW" altLang="en-US" sz="3600" b="1" dirty="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r>
              <a:rPr lang="en-US" altLang="zh-TW" sz="36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0%</a:t>
            </a:r>
          </a:p>
          <a:p>
            <a:pPr algn="ctr"/>
            <a:r>
              <a:rPr lang="zh-TW" altLang="en-US" dirty="0" smtClean="0"/>
              <a:t>愛  </a:t>
            </a:r>
            <a:r>
              <a:rPr lang="zh-TW" altLang="en-US" dirty="0"/>
              <a:t>的</a:t>
            </a:r>
            <a:r>
              <a:rPr lang="zh-TW" altLang="en-US" dirty="0" smtClean="0"/>
              <a:t>  </a:t>
            </a:r>
            <a:r>
              <a:rPr lang="zh-TW" altLang="en-US" dirty="0"/>
              <a:t>力</a:t>
            </a:r>
            <a:r>
              <a:rPr lang="zh-TW" altLang="en-US" dirty="0" smtClean="0"/>
              <a:t>  </a:t>
            </a:r>
            <a:r>
              <a:rPr lang="zh-TW" altLang="en-US" dirty="0"/>
              <a:t>量</a:t>
            </a:r>
            <a:r>
              <a:rPr lang="zh-TW" altLang="en-US" dirty="0" smtClean="0"/>
              <a:t>  </a:t>
            </a:r>
            <a:r>
              <a:rPr lang="zh-TW" altLang="zh-TW" dirty="0" smtClean="0"/>
              <a:t>，</a:t>
            </a:r>
            <a:r>
              <a:rPr lang="zh-TW" altLang="en-US" dirty="0" smtClean="0"/>
              <a:t>  守  </a:t>
            </a:r>
            <a:r>
              <a:rPr lang="zh-TW" altLang="en-US" dirty="0"/>
              <a:t>護</a:t>
            </a:r>
            <a:r>
              <a:rPr lang="zh-TW" altLang="en-US" dirty="0" smtClean="0"/>
              <a:t>  </a:t>
            </a:r>
            <a:r>
              <a:rPr lang="zh-TW" altLang="en-US" dirty="0"/>
              <a:t>生</a:t>
            </a:r>
            <a:r>
              <a:rPr lang="zh-TW" altLang="en-US" dirty="0" smtClean="0"/>
              <a:t>  </a:t>
            </a:r>
            <a:r>
              <a:rPr lang="zh-TW" altLang="en-US" dirty="0"/>
              <a:t>命</a:t>
            </a:r>
            <a:r>
              <a:rPr lang="zh-TW" altLang="en-US" dirty="0" smtClean="0"/>
              <a:t>  </a:t>
            </a:r>
            <a:r>
              <a:rPr lang="zh-TW" altLang="zh-TW" dirty="0" smtClean="0"/>
              <a:t>。</a:t>
            </a:r>
            <a:endParaRPr lang="zh-TW" altLang="zh-TW" dirty="0"/>
          </a:p>
        </p:txBody>
      </p:sp>
      <p:sp>
        <p:nvSpPr>
          <p:cNvPr id="7" name="文字方塊 6"/>
          <p:cNvSpPr txBox="1"/>
          <p:nvPr/>
        </p:nvSpPr>
        <p:spPr>
          <a:xfrm>
            <a:off x="3413018" y="4077071"/>
            <a:ext cx="4801314" cy="1673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/>
              <a:t>海龜、海豚等海洋大型動物會將漂浮在海面的塑膠袋當成水母吃掉，也可能誤食吸管等塑膠</a:t>
            </a:r>
            <a:r>
              <a:rPr lang="zh-TW" altLang="en-US" sz="1400" dirty="0" smtClean="0"/>
              <a:t>製品</a:t>
            </a:r>
            <a:r>
              <a:rPr lang="zh-TW" altLang="en-US" sz="1400" dirty="0"/>
              <a:t>；而沙灘上處處可見的玻璃碎片，更對人類造成直接的威脅。所以在海生館淨灘教師的</a:t>
            </a:r>
            <a:r>
              <a:rPr lang="zh-TW" altLang="en-US" sz="1400" dirty="0" smtClean="0"/>
              <a:t>指導下</a:t>
            </a:r>
            <a:r>
              <a:rPr lang="zh-TW" altLang="en-US" sz="1400" dirty="0"/>
              <a:t>，小朋友將車城後灣的垃圾撿拾乾淨，並在岸上進行垃圾分類。</a:t>
            </a:r>
            <a:endParaRPr lang="zh-TW" altLang="en-US" sz="1400" dirty="0"/>
          </a:p>
        </p:txBody>
      </p:sp>
      <p:pic>
        <p:nvPicPr>
          <p:cNvPr id="9" name="Picture 2" descr="C:\Users\user\AppData\Local\Microsoft\Windows\Temporary Internet Files\Content.IE5\EYHM4POW\volunteer_hand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55" y="2076164"/>
            <a:ext cx="2235887" cy="194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44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5"/>
          <p:cNvSpPr txBox="1">
            <a:spLocks noChangeArrowheads="1"/>
          </p:cNvSpPr>
          <p:nvPr/>
        </p:nvSpPr>
        <p:spPr bwMode="auto">
          <a:xfrm>
            <a:off x="1045128" y="5661248"/>
            <a:ext cx="8075240" cy="4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 2" panose="05020102010507070707" pitchFamily="18" charset="2"/>
              <a:buChar char=""/>
            </a:pPr>
            <a:r>
              <a:rPr kumimoji="0"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每位小朋友都變身為環保小尖兵，找尋人造垃圾。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6" y="2453707"/>
            <a:ext cx="4399544" cy="2662142"/>
          </a:xfrm>
          <a:prstGeom prst="rect">
            <a:avLst/>
          </a:prstGeom>
        </p:spPr>
      </p:pic>
      <p:sp>
        <p:nvSpPr>
          <p:cNvPr id="6" name="橢圓形圖說文字 5"/>
          <p:cNvSpPr/>
          <p:nvPr/>
        </p:nvSpPr>
        <p:spPr>
          <a:xfrm>
            <a:off x="532496" y="1826354"/>
            <a:ext cx="2146300" cy="1203027"/>
          </a:xfrm>
          <a:prstGeom prst="wedgeEllipseCallout">
            <a:avLst>
              <a:gd name="adj1" fmla="val 54127"/>
              <a:gd name="adj2" fmla="val 65221"/>
            </a:avLst>
          </a:prstGeom>
          <a:solidFill>
            <a:srgbClr val="EFF7DD"/>
          </a:solidFill>
          <a:ln w="3810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1"/>
          <p:cNvSpPr txBox="1">
            <a:spLocks noChangeArrowheads="1"/>
          </p:cNvSpPr>
          <p:nvPr/>
        </p:nvSpPr>
        <p:spPr bwMode="auto">
          <a:xfrm rot="21393735">
            <a:off x="549867" y="2121910"/>
            <a:ext cx="22310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latin typeface="+mj-ea"/>
                <a:ea typeface="+mj-ea"/>
              </a:rPr>
              <a:t>小朋友奮力要挖出沙灘上的漁網</a:t>
            </a:r>
            <a:r>
              <a:rPr lang="en-US" altLang="zh-TW" sz="1800" b="1" dirty="0" smtClean="0">
                <a:latin typeface="+mj-ea"/>
                <a:ea typeface="+mj-ea"/>
              </a:rPr>
              <a:t>!</a:t>
            </a:r>
            <a:endParaRPr lang="en-US" altLang="zh-TW" sz="1800" b="1" dirty="0" smtClean="0">
              <a:latin typeface="+mj-ea"/>
              <a:ea typeface="+mj-ea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53707"/>
            <a:ext cx="4253904" cy="266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453</Words>
  <Application>Microsoft Office PowerPoint</Application>
  <PresentationFormat>如螢幕大小 (4:3)</PresentationFormat>
  <Paragraphs>30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XUser</cp:lastModifiedBy>
  <cp:revision>186</cp:revision>
  <cp:lastPrinted>2017-02-24T01:19:38Z</cp:lastPrinted>
  <dcterms:created xsi:type="dcterms:W3CDTF">2015-12-06T12:28:46Z</dcterms:created>
  <dcterms:modified xsi:type="dcterms:W3CDTF">2018-03-08T12:50:28Z</dcterms:modified>
</cp:coreProperties>
</file>