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81" r:id="rId5"/>
    <p:sldId id="258" r:id="rId6"/>
    <p:sldId id="282" r:id="rId7"/>
    <p:sldId id="283" r:id="rId8"/>
    <p:sldId id="287" r:id="rId9"/>
    <p:sldId id="288" r:id="rId10"/>
    <p:sldId id="284" r:id="rId11"/>
    <p:sldId id="285" r:id="rId12"/>
    <p:sldId id="267" r:id="rId13"/>
    <p:sldId id="289" r:id="rId14"/>
    <p:sldId id="261" r:id="rId15"/>
    <p:sldId id="291" r:id="rId16"/>
    <p:sldId id="293" r:id="rId17"/>
    <p:sldId id="294" r:id="rId18"/>
    <p:sldId id="295" r:id="rId19"/>
    <p:sldId id="296" r:id="rId20"/>
    <p:sldId id="297" r:id="rId21"/>
    <p:sldId id="266" r:id="rId22"/>
    <p:sldId id="262" r:id="rId23"/>
    <p:sldId id="274" r:id="rId24"/>
    <p:sldId id="278" r:id="rId25"/>
    <p:sldId id="279" r:id="rId26"/>
    <p:sldId id="280" r:id="rId27"/>
    <p:sldId id="290" r:id="rId28"/>
    <p:sldId id="275" r:id="rId29"/>
    <p:sldId id="276" r:id="rId30"/>
    <p:sldId id="270" r:id="rId31"/>
    <p:sldId id="298" r:id="rId32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99"/>
    <a:srgbClr val="FF66CC"/>
    <a:srgbClr val="E658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7FBAE5-A693-48FD-A863-50595E36FA51}" type="doc">
      <dgm:prSet loTypeId="urn:microsoft.com/office/officeart/2005/8/layout/orgChart1" loCatId="hierarchy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7B0DFC15-0E8F-430A-9628-D18896622C8D}" type="pres">
      <dgm:prSet presAssocID="{8D7FBAE5-A693-48FD-A863-50595E36FA5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0772572A-C5A1-4BE5-8263-6148BCB690FA}" type="presOf" srcId="{8D7FBAE5-A693-48FD-A863-50595E36FA51}" destId="{7B0DFC15-0E8F-430A-9628-D18896622C8D}" srcOrd="0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ea typeface="標楷體" panose="03000509000000000000" pitchFamily="65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ea typeface="標楷體" panose="03000509000000000000" pitchFamily="65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 smtClean="0"/>
              <a:t>按一下以編輯母片副標題樣式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標楷體" panose="03000509000000000000" pitchFamily="65" charset="-120"/>
              </a:defRPr>
            </a:lvl1pPr>
          </a:lstStyle>
          <a:p>
            <a:fld id="{C3971009-E2D1-497D-B54C-0CEBA77F5611}" type="datetimeFigureOut">
              <a:rPr lang="zh-TW" altLang="en-US" smtClean="0"/>
              <a:pPr/>
              <a:t>2018/3/8</a:t>
            </a:fld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標楷體" panose="03000509000000000000" pitchFamily="65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標楷體" panose="03000509000000000000" pitchFamily="65" charset="-120"/>
              </a:defRPr>
            </a:lvl1pPr>
          </a:lstStyle>
          <a:p>
            <a:fld id="{71617104-4821-43E2-B4B7-48AC18918B3D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48054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a typeface="標楷體" panose="03000509000000000000" pitchFamily="65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ea typeface="標楷體" panose="03000509000000000000" pitchFamily="65" charset="-120"/>
              </a:defRPr>
            </a:lvl1pPr>
            <a:lvl2pPr>
              <a:defRPr>
                <a:ea typeface="標楷體" panose="03000509000000000000" pitchFamily="65" charset="-120"/>
              </a:defRPr>
            </a:lvl2pPr>
            <a:lvl3pPr>
              <a:defRPr>
                <a:ea typeface="標楷體" panose="03000509000000000000" pitchFamily="65" charset="-120"/>
              </a:defRPr>
            </a:lvl3pPr>
            <a:lvl4pPr>
              <a:defRPr>
                <a:ea typeface="標楷體" panose="03000509000000000000" pitchFamily="65" charset="-120"/>
              </a:defRPr>
            </a:lvl4pPr>
            <a:lvl5pPr>
              <a:defRPr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標楷體" panose="03000509000000000000" pitchFamily="65" charset="-120"/>
              </a:defRPr>
            </a:lvl1pPr>
          </a:lstStyle>
          <a:p>
            <a:fld id="{C3971009-E2D1-497D-B54C-0CEBA77F5611}" type="datetimeFigureOut">
              <a:rPr lang="zh-TW" altLang="en-US" smtClean="0"/>
              <a:pPr/>
              <a:t>2018/3/8</a:t>
            </a:fld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標楷體" panose="03000509000000000000" pitchFamily="65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標楷體" panose="03000509000000000000" pitchFamily="65" charset="-120"/>
              </a:defRPr>
            </a:lvl1pPr>
          </a:lstStyle>
          <a:p>
            <a:fld id="{71617104-4821-43E2-B4B7-48AC18918B3D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48507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ea typeface="標楷體" panose="03000509000000000000" pitchFamily="65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ea typeface="標楷體" panose="03000509000000000000" pitchFamily="65" charset="-120"/>
              </a:defRPr>
            </a:lvl1pPr>
            <a:lvl2pPr>
              <a:defRPr>
                <a:ea typeface="標楷體" panose="03000509000000000000" pitchFamily="65" charset="-120"/>
              </a:defRPr>
            </a:lvl2pPr>
            <a:lvl3pPr>
              <a:defRPr>
                <a:ea typeface="標楷體" panose="03000509000000000000" pitchFamily="65" charset="-120"/>
              </a:defRPr>
            </a:lvl3pPr>
            <a:lvl4pPr>
              <a:defRPr>
                <a:ea typeface="標楷體" panose="03000509000000000000" pitchFamily="65" charset="-120"/>
              </a:defRPr>
            </a:lvl4pPr>
            <a:lvl5pPr>
              <a:defRPr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標楷體" panose="03000509000000000000" pitchFamily="65" charset="-120"/>
              </a:defRPr>
            </a:lvl1pPr>
          </a:lstStyle>
          <a:p>
            <a:fld id="{C3971009-E2D1-497D-B54C-0CEBA77F5611}" type="datetimeFigureOut">
              <a:rPr lang="zh-TW" altLang="en-US" smtClean="0"/>
              <a:pPr/>
              <a:t>2018/3/8</a:t>
            </a:fld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標楷體" panose="03000509000000000000" pitchFamily="65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標楷體" panose="03000509000000000000" pitchFamily="65" charset="-120"/>
              </a:defRPr>
            </a:lvl1pPr>
          </a:lstStyle>
          <a:p>
            <a:fld id="{71617104-4821-43E2-B4B7-48AC18918B3D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95393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a typeface="標楷體" panose="03000509000000000000" pitchFamily="65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ea typeface="標楷體" panose="03000509000000000000" pitchFamily="65" charset="-120"/>
              </a:defRPr>
            </a:lvl1pPr>
            <a:lvl2pPr>
              <a:defRPr>
                <a:ea typeface="標楷體" panose="03000509000000000000" pitchFamily="65" charset="-120"/>
              </a:defRPr>
            </a:lvl2pPr>
            <a:lvl3pPr>
              <a:defRPr>
                <a:ea typeface="標楷體" panose="03000509000000000000" pitchFamily="65" charset="-120"/>
              </a:defRPr>
            </a:lvl3pPr>
            <a:lvl4pPr>
              <a:defRPr>
                <a:ea typeface="標楷體" panose="03000509000000000000" pitchFamily="65" charset="-120"/>
              </a:defRPr>
            </a:lvl4pPr>
            <a:lvl5pPr>
              <a:defRPr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標楷體" panose="03000509000000000000" pitchFamily="65" charset="-120"/>
              </a:defRPr>
            </a:lvl1pPr>
          </a:lstStyle>
          <a:p>
            <a:fld id="{C3971009-E2D1-497D-B54C-0CEBA77F5611}" type="datetimeFigureOut">
              <a:rPr lang="zh-TW" altLang="en-US" smtClean="0"/>
              <a:pPr/>
              <a:t>2018/3/8</a:t>
            </a:fld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標楷體" panose="03000509000000000000" pitchFamily="65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標楷體" panose="03000509000000000000" pitchFamily="65" charset="-120"/>
              </a:defRPr>
            </a:lvl1pPr>
          </a:lstStyle>
          <a:p>
            <a:fld id="{71617104-4821-43E2-B4B7-48AC18918B3D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56375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ea typeface="標楷體" panose="03000509000000000000" pitchFamily="65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ea typeface="標楷體" panose="03000509000000000000" pitchFamily="65" charset="-12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標楷體" panose="03000509000000000000" pitchFamily="65" charset="-120"/>
              </a:defRPr>
            </a:lvl1pPr>
          </a:lstStyle>
          <a:p>
            <a:fld id="{C3971009-E2D1-497D-B54C-0CEBA77F5611}" type="datetimeFigureOut">
              <a:rPr lang="zh-TW" altLang="en-US" smtClean="0"/>
              <a:pPr/>
              <a:t>2018/3/8</a:t>
            </a:fld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標楷體" panose="03000509000000000000" pitchFamily="65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標楷體" panose="03000509000000000000" pitchFamily="65" charset="-120"/>
              </a:defRPr>
            </a:lvl1pPr>
          </a:lstStyle>
          <a:p>
            <a:fld id="{71617104-4821-43E2-B4B7-48AC18918B3D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29042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a typeface="標楷體" panose="03000509000000000000" pitchFamily="65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ea typeface="標楷體" panose="03000509000000000000" pitchFamily="65" charset="-120"/>
              </a:defRPr>
            </a:lvl1pPr>
            <a:lvl2pPr>
              <a:defRPr sz="2400">
                <a:ea typeface="標楷體" panose="03000509000000000000" pitchFamily="65" charset="-120"/>
              </a:defRPr>
            </a:lvl2pPr>
            <a:lvl3pPr>
              <a:defRPr sz="2000">
                <a:ea typeface="標楷體" panose="03000509000000000000" pitchFamily="65" charset="-120"/>
              </a:defRPr>
            </a:lvl3pPr>
            <a:lvl4pPr>
              <a:defRPr sz="1800">
                <a:ea typeface="標楷體" panose="03000509000000000000" pitchFamily="65" charset="-120"/>
              </a:defRPr>
            </a:lvl4pPr>
            <a:lvl5pPr>
              <a:defRPr sz="1800">
                <a:ea typeface="標楷體" panose="03000509000000000000" pitchFamily="65" charset="-12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ea typeface="標楷體" panose="03000509000000000000" pitchFamily="65" charset="-120"/>
              </a:defRPr>
            </a:lvl1pPr>
            <a:lvl2pPr>
              <a:defRPr sz="2400">
                <a:ea typeface="標楷體" panose="03000509000000000000" pitchFamily="65" charset="-120"/>
              </a:defRPr>
            </a:lvl2pPr>
            <a:lvl3pPr>
              <a:defRPr sz="2000">
                <a:ea typeface="標楷體" panose="03000509000000000000" pitchFamily="65" charset="-120"/>
              </a:defRPr>
            </a:lvl3pPr>
            <a:lvl4pPr>
              <a:defRPr sz="1800">
                <a:ea typeface="標楷體" panose="03000509000000000000" pitchFamily="65" charset="-120"/>
              </a:defRPr>
            </a:lvl4pPr>
            <a:lvl5pPr>
              <a:defRPr sz="1800">
                <a:ea typeface="標楷體" panose="03000509000000000000" pitchFamily="65" charset="-12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標楷體" panose="03000509000000000000" pitchFamily="65" charset="-120"/>
              </a:defRPr>
            </a:lvl1pPr>
          </a:lstStyle>
          <a:p>
            <a:fld id="{C3971009-E2D1-497D-B54C-0CEBA77F5611}" type="datetimeFigureOut">
              <a:rPr lang="zh-TW" altLang="en-US" smtClean="0"/>
              <a:pPr/>
              <a:t>2018/3/8</a:t>
            </a:fld>
            <a:endParaRPr lang="zh-TW" alt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標楷體" panose="03000509000000000000" pitchFamily="65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標楷體" panose="03000509000000000000" pitchFamily="65" charset="-120"/>
              </a:defRPr>
            </a:lvl1pPr>
          </a:lstStyle>
          <a:p>
            <a:fld id="{71617104-4821-43E2-B4B7-48AC18918B3D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46727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a typeface="標楷體" panose="03000509000000000000" pitchFamily="65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ea typeface="標楷體" panose="03000509000000000000" pitchFamily="65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ea typeface="標楷體" panose="03000509000000000000" pitchFamily="65" charset="-120"/>
              </a:defRPr>
            </a:lvl1pPr>
            <a:lvl2pPr>
              <a:defRPr sz="2000">
                <a:ea typeface="標楷體" panose="03000509000000000000" pitchFamily="65" charset="-120"/>
              </a:defRPr>
            </a:lvl2pPr>
            <a:lvl3pPr>
              <a:defRPr sz="1800">
                <a:ea typeface="標楷體" panose="03000509000000000000" pitchFamily="65" charset="-120"/>
              </a:defRPr>
            </a:lvl3pPr>
            <a:lvl4pPr>
              <a:defRPr sz="1600">
                <a:ea typeface="標楷體" panose="03000509000000000000" pitchFamily="65" charset="-120"/>
              </a:defRPr>
            </a:lvl4pPr>
            <a:lvl5pPr>
              <a:defRPr sz="1600">
                <a:ea typeface="標楷體" panose="03000509000000000000" pitchFamily="65" charset="-12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ea typeface="標楷體" panose="03000509000000000000" pitchFamily="65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ea typeface="標楷體" panose="03000509000000000000" pitchFamily="65" charset="-120"/>
              </a:defRPr>
            </a:lvl1pPr>
            <a:lvl2pPr>
              <a:defRPr sz="2000">
                <a:ea typeface="標楷體" panose="03000509000000000000" pitchFamily="65" charset="-120"/>
              </a:defRPr>
            </a:lvl2pPr>
            <a:lvl3pPr>
              <a:defRPr sz="1800">
                <a:ea typeface="標楷體" panose="03000509000000000000" pitchFamily="65" charset="-120"/>
              </a:defRPr>
            </a:lvl3pPr>
            <a:lvl4pPr>
              <a:defRPr sz="1600">
                <a:ea typeface="標楷體" panose="03000509000000000000" pitchFamily="65" charset="-120"/>
              </a:defRPr>
            </a:lvl4pPr>
            <a:lvl5pPr>
              <a:defRPr sz="1600">
                <a:ea typeface="標楷體" panose="03000509000000000000" pitchFamily="65" charset="-12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標楷體" panose="03000509000000000000" pitchFamily="65" charset="-120"/>
              </a:defRPr>
            </a:lvl1pPr>
          </a:lstStyle>
          <a:p>
            <a:fld id="{C3971009-E2D1-497D-B54C-0CEBA77F5611}" type="datetimeFigureOut">
              <a:rPr lang="zh-TW" altLang="en-US" smtClean="0"/>
              <a:pPr/>
              <a:t>2018/3/8</a:t>
            </a:fld>
            <a:endParaRPr lang="zh-TW" altLang="en-US" dirty="0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標楷體" panose="03000509000000000000" pitchFamily="65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標楷體" panose="03000509000000000000" pitchFamily="65" charset="-120"/>
              </a:defRPr>
            </a:lvl1pPr>
          </a:lstStyle>
          <a:p>
            <a:fld id="{71617104-4821-43E2-B4B7-48AC18918B3D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50487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a typeface="標楷體" panose="03000509000000000000" pitchFamily="65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標楷體" panose="03000509000000000000" pitchFamily="65" charset="-120"/>
              </a:defRPr>
            </a:lvl1pPr>
          </a:lstStyle>
          <a:p>
            <a:fld id="{C3971009-E2D1-497D-B54C-0CEBA77F5611}" type="datetimeFigureOut">
              <a:rPr lang="zh-TW" altLang="en-US" smtClean="0"/>
              <a:pPr/>
              <a:t>2018/3/8</a:t>
            </a:fld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標楷體" panose="03000509000000000000" pitchFamily="65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標楷體" panose="03000509000000000000" pitchFamily="65" charset="-120"/>
              </a:defRPr>
            </a:lvl1pPr>
          </a:lstStyle>
          <a:p>
            <a:fld id="{71617104-4821-43E2-B4B7-48AC18918B3D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27033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標楷體" panose="03000509000000000000" pitchFamily="65" charset="-120"/>
              </a:defRPr>
            </a:lvl1pPr>
          </a:lstStyle>
          <a:p>
            <a:fld id="{C3971009-E2D1-497D-B54C-0CEBA77F5611}" type="datetimeFigureOut">
              <a:rPr lang="zh-TW" altLang="en-US" smtClean="0"/>
              <a:pPr/>
              <a:t>2018/3/8</a:t>
            </a:fld>
            <a:endParaRPr lang="zh-TW" altLang="en-US" dirty="0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標楷體" panose="03000509000000000000" pitchFamily="65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標楷體" panose="03000509000000000000" pitchFamily="65" charset="-120"/>
              </a:defRPr>
            </a:lvl1pPr>
          </a:lstStyle>
          <a:p>
            <a:fld id="{71617104-4821-43E2-B4B7-48AC18918B3D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71510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ea typeface="標楷體" panose="03000509000000000000" pitchFamily="65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ea typeface="標楷體" panose="03000509000000000000" pitchFamily="65" charset="-120"/>
              </a:defRPr>
            </a:lvl1pPr>
            <a:lvl2pPr>
              <a:defRPr sz="2800">
                <a:ea typeface="標楷體" panose="03000509000000000000" pitchFamily="65" charset="-120"/>
              </a:defRPr>
            </a:lvl2pPr>
            <a:lvl3pPr>
              <a:defRPr sz="2400">
                <a:ea typeface="標楷體" panose="03000509000000000000" pitchFamily="65" charset="-120"/>
              </a:defRPr>
            </a:lvl3pPr>
            <a:lvl4pPr>
              <a:defRPr sz="2000">
                <a:ea typeface="標楷體" panose="03000509000000000000" pitchFamily="65" charset="-120"/>
              </a:defRPr>
            </a:lvl4pPr>
            <a:lvl5pPr>
              <a:defRPr sz="2000">
                <a:ea typeface="標楷體" panose="03000509000000000000" pitchFamily="65" charset="-12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ea typeface="標楷體" panose="03000509000000000000" pitchFamily="65" charset="-12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標楷體" panose="03000509000000000000" pitchFamily="65" charset="-120"/>
              </a:defRPr>
            </a:lvl1pPr>
          </a:lstStyle>
          <a:p>
            <a:fld id="{C3971009-E2D1-497D-B54C-0CEBA77F5611}" type="datetimeFigureOut">
              <a:rPr lang="zh-TW" altLang="en-US" smtClean="0"/>
              <a:pPr/>
              <a:t>2018/3/8</a:t>
            </a:fld>
            <a:endParaRPr lang="zh-TW" alt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標楷體" panose="03000509000000000000" pitchFamily="65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標楷體" panose="03000509000000000000" pitchFamily="65" charset="-120"/>
              </a:defRPr>
            </a:lvl1pPr>
          </a:lstStyle>
          <a:p>
            <a:fld id="{71617104-4821-43E2-B4B7-48AC18918B3D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44482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ea typeface="標楷體" panose="03000509000000000000" pitchFamily="65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ea typeface="標楷體" panose="03000509000000000000" pitchFamily="65" charset="-12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ea typeface="標楷體" panose="03000509000000000000" pitchFamily="65" charset="-12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標楷體" panose="03000509000000000000" pitchFamily="65" charset="-120"/>
              </a:defRPr>
            </a:lvl1pPr>
          </a:lstStyle>
          <a:p>
            <a:fld id="{C3971009-E2D1-497D-B54C-0CEBA77F5611}" type="datetimeFigureOut">
              <a:rPr lang="zh-TW" altLang="en-US" smtClean="0"/>
              <a:pPr/>
              <a:t>2018/3/8</a:t>
            </a:fld>
            <a:endParaRPr lang="zh-TW" alt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標楷體" panose="03000509000000000000" pitchFamily="65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標楷體" panose="03000509000000000000" pitchFamily="65" charset="-120"/>
              </a:defRPr>
            </a:lvl1pPr>
          </a:lstStyle>
          <a:p>
            <a:fld id="{71617104-4821-43E2-B4B7-48AC18918B3D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39821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標楷體" panose="03000509000000000000" pitchFamily="65" charset="-120"/>
              </a:defRPr>
            </a:lvl1pPr>
          </a:lstStyle>
          <a:p>
            <a:fld id="{C3971009-E2D1-497D-B54C-0CEBA77F5611}" type="datetimeFigureOut">
              <a:rPr lang="zh-TW" altLang="en-US" smtClean="0"/>
              <a:pPr/>
              <a:t>2018/3/8</a:t>
            </a:fld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標楷體" panose="03000509000000000000" pitchFamily="65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標楷體" panose="03000509000000000000" pitchFamily="65" charset="-120"/>
              </a:defRPr>
            </a:lvl1pPr>
          </a:lstStyle>
          <a:p>
            <a:fld id="{71617104-4821-43E2-B4B7-48AC18918B3D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24704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標楷體" panose="03000509000000000000" pitchFamily="65" charset="-120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標楷體" panose="03000509000000000000" pitchFamily="65" charset="-120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標楷體" panose="03000509000000000000" pitchFamily="65" charset="-120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標楷體" panose="03000509000000000000" pitchFamily="65" charset="-120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標楷體" panose="03000509000000000000" pitchFamily="65" charset="-120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標楷體" panose="03000509000000000000" pitchFamily="65" charset="-12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microsoft.com/office/2007/relationships/hdphoto" Target="../media/hdphoto6.wdp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9.png"/><Relationship Id="rId7" Type="http://schemas.openxmlformats.org/officeDocument/2006/relationships/image" Target="../media/image6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microsoft.com/office/2007/relationships/hdphoto" Target="../media/hdphoto7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37" y="20283"/>
            <a:ext cx="9139126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79512" y="404665"/>
            <a:ext cx="5616624" cy="792088"/>
          </a:xfrm>
        </p:spPr>
        <p:txBody>
          <a:bodyPr>
            <a:normAutofit/>
          </a:bodyPr>
          <a:lstStyle/>
          <a:p>
            <a:pPr algn="l"/>
            <a:r>
              <a:rPr lang="zh-TW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瑪利亞</a:t>
            </a:r>
            <a:r>
              <a:rPr lang="zh-TW" alt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基金會</a:t>
            </a:r>
            <a:r>
              <a:rPr lang="en-US" altLang="zh-TW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  <a:r>
              <a:rPr lang="zh-TW" alt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小學生</a:t>
            </a:r>
            <a:r>
              <a:rPr lang="zh-TW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公益</a:t>
            </a:r>
            <a:r>
              <a:rPr lang="zh-TW" alt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行動競賽</a:t>
            </a:r>
            <a:endParaRPr lang="zh-TW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51520" y="1700808"/>
            <a:ext cx="7848872" cy="3816424"/>
          </a:xfrm>
        </p:spPr>
        <p:txBody>
          <a:bodyPr>
            <a:normAutofit fontScale="92500" lnSpcReduction="10000"/>
          </a:bodyPr>
          <a:lstStyle/>
          <a:p>
            <a:pPr algn="l">
              <a:lnSpc>
                <a:spcPct val="150000"/>
              </a:lnSpc>
            </a:pPr>
            <a:r>
              <a:rPr lang="zh-TW" alt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sym typeface="Wingdings"/>
              </a:rPr>
              <a:t></a:t>
            </a:r>
            <a:r>
              <a:rPr lang="zh-TW" alt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</a:rPr>
              <a:t>公益</a:t>
            </a:r>
            <a:r>
              <a:rPr lang="zh-TW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</a:rPr>
              <a:t>行</a:t>
            </a:r>
            <a:r>
              <a:rPr lang="zh-TW" alt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</a:rPr>
              <a:t>動名稱：</a:t>
            </a:r>
            <a:endParaRPr lang="en-US" altLang="zh-TW" sz="2800" b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</a:endParaRPr>
          </a:p>
          <a:p>
            <a:pPr algn="l">
              <a:lnSpc>
                <a:spcPct val="150000"/>
              </a:lnSpc>
            </a:pPr>
            <a:r>
              <a:rPr lang="zh-TW" altLang="en-US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</a:rPr>
              <a:t>  我做餅乾、你做愛心、老人坐暖馬桶</a:t>
            </a:r>
            <a:endParaRPr lang="en-US" altLang="zh-TW" sz="28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</a:endParaRPr>
          </a:p>
          <a:p>
            <a:pPr algn="l">
              <a:lnSpc>
                <a:spcPct val="150000"/>
              </a:lnSpc>
            </a:pPr>
            <a:r>
              <a:rPr lang="zh-TW" alt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sym typeface="Wingdings"/>
              </a:rPr>
              <a:t>執行期程</a:t>
            </a:r>
            <a:r>
              <a:rPr lang="zh-TW" alt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</a:rPr>
              <a:t>：</a:t>
            </a:r>
            <a:r>
              <a:rPr lang="en-US" altLang="zh-TW" sz="28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107.01.09~107.01.31</a:t>
            </a:r>
          </a:p>
          <a:p>
            <a:pPr algn="l">
              <a:lnSpc>
                <a:spcPct val="150000"/>
              </a:lnSpc>
            </a:pPr>
            <a:r>
              <a:rPr lang="zh-TW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sym typeface="Wingdings"/>
              </a:rPr>
              <a:t></a:t>
            </a:r>
            <a:r>
              <a:rPr lang="zh-TW" alt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</a:rPr>
              <a:t>公益</a:t>
            </a:r>
            <a:r>
              <a:rPr lang="zh-TW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</a:rPr>
              <a:t>行動</a:t>
            </a:r>
            <a:r>
              <a:rPr lang="zh-TW" alt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</a:rPr>
              <a:t>者：</a:t>
            </a:r>
            <a:endParaRPr lang="en-US" altLang="zh-TW" sz="2800" b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</a:endParaRPr>
          </a:p>
          <a:p>
            <a:pPr algn="l">
              <a:lnSpc>
                <a:spcPct val="150000"/>
              </a:lnSpc>
            </a:pPr>
            <a:r>
              <a:rPr lang="zh-TW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</a:rPr>
              <a:t> </a:t>
            </a:r>
            <a:r>
              <a:rPr lang="zh-TW" alt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</a:rPr>
              <a:t> 張閎磬</a:t>
            </a:r>
            <a:r>
              <a:rPr lang="en-US" altLang="zh-TW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</a:rPr>
              <a:t>.</a:t>
            </a:r>
            <a:r>
              <a:rPr lang="zh-TW" alt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</a:rPr>
              <a:t>陳珊妮</a:t>
            </a:r>
            <a:r>
              <a:rPr lang="en-US" altLang="zh-TW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</a:rPr>
              <a:t>.</a:t>
            </a:r>
            <a:r>
              <a:rPr lang="zh-TW" alt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</a:rPr>
              <a:t>李婕歆</a:t>
            </a:r>
            <a:r>
              <a:rPr lang="en-US" altLang="zh-TW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</a:rPr>
              <a:t>.</a:t>
            </a:r>
            <a:r>
              <a:rPr lang="zh-TW" alt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</a:rPr>
              <a:t>阮妍寍</a:t>
            </a:r>
            <a:r>
              <a:rPr lang="en-US" altLang="zh-TW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</a:rPr>
              <a:t>.</a:t>
            </a:r>
            <a:r>
              <a:rPr lang="zh-TW" alt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</a:rPr>
              <a:t>李婕寧</a:t>
            </a:r>
            <a:endParaRPr lang="en-US" altLang="zh-TW" sz="2800" b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</a:endParaRPr>
          </a:p>
          <a:p>
            <a:pPr algn="l">
              <a:lnSpc>
                <a:spcPct val="150000"/>
              </a:lnSpc>
            </a:pPr>
            <a:r>
              <a:rPr lang="zh-TW" alt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sym typeface="Wingdings"/>
              </a:rPr>
              <a:t></a:t>
            </a:r>
            <a:r>
              <a:rPr lang="zh-TW" alt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</a:rPr>
              <a:t>指導老師：謝慧華</a:t>
            </a:r>
            <a:endParaRPr lang="zh-TW" altLang="en-US" sz="28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75" t="8000" r="8264" b="9051"/>
          <a:stretch/>
        </p:blipFill>
        <p:spPr>
          <a:xfrm rot="21259227">
            <a:off x="4438426" y="755784"/>
            <a:ext cx="2016224" cy="148861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3653">
            <a:off x="6522961" y="281579"/>
            <a:ext cx="2034885" cy="152616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0" b="9051"/>
          <a:stretch/>
        </p:blipFill>
        <p:spPr>
          <a:xfrm rot="314371">
            <a:off x="7343921" y="3505481"/>
            <a:ext cx="1512941" cy="2173721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 b="6951"/>
          <a:stretch/>
        </p:blipFill>
        <p:spPr>
          <a:xfrm rot="21384590">
            <a:off x="6474621" y="1907306"/>
            <a:ext cx="1240265" cy="187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8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64" y="0"/>
            <a:ext cx="9192563" cy="6837237"/>
          </a:xfrm>
        </p:spPr>
      </p:pic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/>
          <a:srcRect l="23923" t="7974" r="40193" b="4308"/>
          <a:stretch/>
        </p:blipFill>
        <p:spPr>
          <a:xfrm>
            <a:off x="156088" y="124445"/>
            <a:ext cx="3335791" cy="45867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/>
          <a:srcRect l="23750" t="5875" r="25000" b="3014"/>
          <a:stretch/>
        </p:blipFill>
        <p:spPr>
          <a:xfrm>
            <a:off x="3689508" y="41092"/>
            <a:ext cx="3483928" cy="34839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矩形 6"/>
          <p:cNvSpPr/>
          <p:nvPr/>
        </p:nvSpPr>
        <p:spPr>
          <a:xfrm>
            <a:off x="3960808" y="3702246"/>
            <a:ext cx="2366541" cy="108506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寒流猝死新聞頻傳，獨居老人處境堪憂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~~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467" y="4565560"/>
            <a:ext cx="2697474" cy="2360290"/>
          </a:xfrm>
          <a:prstGeom prst="rect">
            <a:avLst/>
          </a:prstGeom>
        </p:spPr>
      </p:pic>
      <p:sp>
        <p:nvSpPr>
          <p:cNvPr id="3" name="五邊形 2"/>
          <p:cNvSpPr/>
          <p:nvPr/>
        </p:nvSpPr>
        <p:spPr>
          <a:xfrm>
            <a:off x="1115616" y="5339954"/>
            <a:ext cx="3672408" cy="1017957"/>
          </a:xfrm>
          <a:prstGeom prst="homePlat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學生驚覺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寒風凜冽，睡意惺忪的清晨裡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上廁所是一件要深呼吸的事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~~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2181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512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6" r="23312"/>
          <a:stretch/>
        </p:blipFill>
        <p:spPr>
          <a:xfrm rot="21018238">
            <a:off x="319345" y="1286736"/>
            <a:ext cx="2205946" cy="332837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雲朵形圖說文字 6"/>
          <p:cNvSpPr/>
          <p:nvPr/>
        </p:nvSpPr>
        <p:spPr>
          <a:xfrm>
            <a:off x="2819754" y="263949"/>
            <a:ext cx="3336422" cy="1656184"/>
          </a:xfrm>
          <a:prstGeom prst="cloudCallout">
            <a:avLst>
              <a:gd name="adj1" fmla="val -57464"/>
              <a:gd name="adj2" fmla="val 73648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ㄟ</a:t>
            </a: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~~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去年給阿公阿媽蛋糕，今年送實用一點的吧</a:t>
            </a: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!!</a:t>
            </a:r>
            <a:endParaRPr lang="zh-TW" altLang="en-US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15350" r="59450" b="35300"/>
          <a:stretch/>
        </p:blipFill>
        <p:spPr>
          <a:xfrm rot="1159191">
            <a:off x="5933787" y="3278089"/>
            <a:ext cx="2736304" cy="33843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雲朵形圖說文字 8"/>
          <p:cNvSpPr/>
          <p:nvPr/>
        </p:nvSpPr>
        <p:spPr>
          <a:xfrm>
            <a:off x="2789820" y="2542382"/>
            <a:ext cx="2934308" cy="1894730"/>
          </a:xfrm>
          <a:prstGeom prst="cloudCallout">
            <a:avLst>
              <a:gd name="adj1" fmla="val 55913"/>
              <a:gd name="adj2" fmla="val 55280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天氣那麼冷，馬桶蓋好冰，我們送阿公阿嬤馬桶貼墊吧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!!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橢圓 2"/>
          <p:cNvSpPr/>
          <p:nvPr/>
        </p:nvSpPr>
        <p:spPr>
          <a:xfrm>
            <a:off x="2819754" y="476672"/>
            <a:ext cx="407994" cy="432048"/>
          </a:xfrm>
          <a:prstGeom prst="ellipse">
            <a:avLst/>
          </a:prstGeom>
          <a:ln w="5715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000" b="1" dirty="0" smtClean="0"/>
              <a:t>1</a:t>
            </a:r>
            <a:endParaRPr lang="zh-TW" altLang="en-US" sz="2000" b="1" dirty="0"/>
          </a:p>
        </p:txBody>
      </p:sp>
      <p:sp>
        <p:nvSpPr>
          <p:cNvPr id="10" name="橢圓 9"/>
          <p:cNvSpPr/>
          <p:nvPr/>
        </p:nvSpPr>
        <p:spPr>
          <a:xfrm>
            <a:off x="2789820" y="2770239"/>
            <a:ext cx="407994" cy="432048"/>
          </a:xfrm>
          <a:prstGeom prst="ellipse">
            <a:avLst/>
          </a:prstGeom>
          <a:ln w="5715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2</a:t>
            </a:r>
            <a:endParaRPr lang="zh-TW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81956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36" y="0"/>
            <a:ext cx="9139126" cy="6858000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10101" r="68900" b="45800"/>
          <a:stretch/>
        </p:blipFill>
        <p:spPr>
          <a:xfrm rot="21195911">
            <a:off x="467544" y="548680"/>
            <a:ext cx="2520280" cy="341457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雲朵形圖說文字 4"/>
          <p:cNvSpPr/>
          <p:nvPr/>
        </p:nvSpPr>
        <p:spPr>
          <a:xfrm>
            <a:off x="3214519" y="188640"/>
            <a:ext cx="3336422" cy="1656184"/>
          </a:xfrm>
          <a:prstGeom prst="cloudCallout">
            <a:avLst>
              <a:gd name="adj1" fmla="val -57464"/>
              <a:gd name="adj2" fmla="val 73648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可是我們要怎麼買馬桶貼墊</a:t>
            </a: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?!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跟大人要錢嗎</a:t>
            </a: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7" t="10101" r="26376" b="46850"/>
          <a:stretch/>
        </p:blipFill>
        <p:spPr>
          <a:xfrm rot="410173">
            <a:off x="6143259" y="3062275"/>
            <a:ext cx="2520280" cy="356315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雲朵形圖說文字 5"/>
          <p:cNvSpPr/>
          <p:nvPr/>
        </p:nvSpPr>
        <p:spPr>
          <a:xfrm>
            <a:off x="2195736" y="3837816"/>
            <a:ext cx="3600400" cy="2012072"/>
          </a:xfrm>
          <a:prstGeom prst="cloudCallout">
            <a:avLst>
              <a:gd name="adj1" fmla="val 75752"/>
              <a:gd name="adj2" fmla="val -20836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跟大人要錢就沒意思了</a:t>
            </a: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!!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我們可以拿家裡的食材做餅乾來賣哦</a:t>
            </a: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endParaRPr lang="zh-TW" altLang="en-US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橢圓 6"/>
          <p:cNvSpPr/>
          <p:nvPr/>
        </p:nvSpPr>
        <p:spPr>
          <a:xfrm>
            <a:off x="3265307" y="378063"/>
            <a:ext cx="407994" cy="432048"/>
          </a:xfrm>
          <a:prstGeom prst="ellipse">
            <a:avLst/>
          </a:prstGeom>
          <a:ln w="5715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000" b="1" dirty="0" smtClean="0"/>
              <a:t>1</a:t>
            </a:r>
            <a:endParaRPr lang="zh-TW" altLang="en-US" sz="2000" b="1" dirty="0"/>
          </a:p>
        </p:txBody>
      </p:sp>
      <p:sp>
        <p:nvSpPr>
          <p:cNvPr id="8" name="橢圓 7"/>
          <p:cNvSpPr/>
          <p:nvPr/>
        </p:nvSpPr>
        <p:spPr>
          <a:xfrm>
            <a:off x="2267744" y="4079885"/>
            <a:ext cx="407994" cy="432048"/>
          </a:xfrm>
          <a:prstGeom prst="ellipse">
            <a:avLst/>
          </a:prstGeom>
          <a:ln w="5715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2</a:t>
            </a:r>
            <a:endParaRPr lang="zh-TW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71961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" y="-10904"/>
            <a:ext cx="9139126" cy="68580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1" b="22700"/>
          <a:stretch/>
        </p:blipFill>
        <p:spPr>
          <a:xfrm>
            <a:off x="4355976" y="404664"/>
            <a:ext cx="4373035" cy="37784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雲朵形圖說文字 4"/>
          <p:cNvSpPr/>
          <p:nvPr/>
        </p:nvSpPr>
        <p:spPr>
          <a:xfrm rot="20865728">
            <a:off x="814917" y="397684"/>
            <a:ext cx="3336422" cy="2116234"/>
          </a:xfrm>
          <a:prstGeom prst="cloudCallout">
            <a:avLst>
              <a:gd name="adj1" fmla="val 93767"/>
              <a:gd name="adj2" fmla="val 6383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做餅乾做公益這點子不錯哦</a:t>
            </a: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老師有能力指導大家一起做</a:t>
            </a: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!!</a:t>
            </a:r>
            <a:endParaRPr lang="zh-TW" altLang="en-US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66" y="2642674"/>
            <a:ext cx="2931790" cy="39090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雲朵形圖說文字 5"/>
          <p:cNvSpPr/>
          <p:nvPr/>
        </p:nvSpPr>
        <p:spPr>
          <a:xfrm>
            <a:off x="3636646" y="4365104"/>
            <a:ext cx="3600400" cy="2012072"/>
          </a:xfrm>
          <a:prstGeom prst="cloudCallout">
            <a:avLst>
              <a:gd name="adj1" fmla="val -74921"/>
              <a:gd name="adj2" fmla="val -36131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謝老師手做餅乾超好吃，口味跟品質我們有信心</a:t>
            </a: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endParaRPr lang="zh-TW" altLang="en-US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橢圓 8"/>
          <p:cNvSpPr/>
          <p:nvPr/>
        </p:nvSpPr>
        <p:spPr>
          <a:xfrm>
            <a:off x="827584" y="923347"/>
            <a:ext cx="407994" cy="432048"/>
          </a:xfrm>
          <a:prstGeom prst="ellipse">
            <a:avLst/>
          </a:prstGeom>
          <a:ln w="5715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000" b="1" dirty="0" smtClean="0"/>
              <a:t>1</a:t>
            </a:r>
            <a:endParaRPr lang="zh-TW" altLang="en-US" sz="2000" b="1" dirty="0"/>
          </a:p>
        </p:txBody>
      </p:sp>
      <p:sp>
        <p:nvSpPr>
          <p:cNvPr id="10" name="橢圓 9"/>
          <p:cNvSpPr/>
          <p:nvPr/>
        </p:nvSpPr>
        <p:spPr>
          <a:xfrm>
            <a:off x="3823951" y="4597200"/>
            <a:ext cx="407994" cy="432048"/>
          </a:xfrm>
          <a:prstGeom prst="ellipse">
            <a:avLst/>
          </a:prstGeom>
          <a:ln w="5715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000" b="1" dirty="0"/>
              <a:t>2</a:t>
            </a:r>
            <a:endParaRPr lang="zh-TW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281733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" y="0"/>
            <a:ext cx="9139126" cy="6858000"/>
          </a:xfrm>
          <a:prstGeom prst="rect">
            <a:avLst/>
          </a:prstGeom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zh-TW" altLang="en-US" dirty="0"/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1160738514"/>
              </p:ext>
            </p:extLst>
          </p:nvPr>
        </p:nvGraphicFramePr>
        <p:xfrm>
          <a:off x="1163960" y="46838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爆炸 1 15"/>
          <p:cNvSpPr/>
          <p:nvPr/>
        </p:nvSpPr>
        <p:spPr>
          <a:xfrm rot="20923241">
            <a:off x="4319" y="-62966"/>
            <a:ext cx="2955479" cy="1943371"/>
          </a:xfrm>
          <a:prstGeom prst="irregularSeal1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行動</a:t>
            </a:r>
            <a:endParaRPr lang="en-US" altLang="zh-TW" sz="3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b="1" dirty="0" smtClean="0">
                <a:latin typeface="Times New Roman" panose="02020603050405020304" pitchFamily="18" charset="0"/>
                <a:ea typeface="Meiryo" panose="020B0604030504040204" pitchFamily="34" charset="-128"/>
                <a:cs typeface="Times New Roman" panose="02020603050405020304" pitchFamily="18" charset="0"/>
              </a:rPr>
              <a:t>Action</a:t>
            </a:r>
            <a:endParaRPr lang="zh-TW" altLang="en-US" sz="3200" b="1" dirty="0">
              <a:latin typeface="Times New Roman" panose="02020603050405020304" pitchFamily="18" charset="0"/>
              <a:ea typeface="Meiryo" panose="020B060403050404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2" name="流程圖: 程序 1"/>
          <p:cNvSpPr/>
          <p:nvPr/>
        </p:nvSpPr>
        <p:spPr>
          <a:xfrm>
            <a:off x="3324170" y="885453"/>
            <a:ext cx="2459752" cy="69148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公益行動三部曲</a:t>
            </a:r>
            <a:endPara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8" name="流程圖: 程序 27"/>
          <p:cNvSpPr/>
          <p:nvPr/>
        </p:nvSpPr>
        <p:spPr>
          <a:xfrm>
            <a:off x="1675062" y="1942672"/>
            <a:ext cx="1512168" cy="691480"/>
          </a:xfrm>
          <a:prstGeom prst="flowChartProces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我做餅乾</a:t>
            </a:r>
            <a:endParaRPr lang="zh-TW" altLang="en-US" sz="2400" b="1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7" name="流程圖: 程序 36"/>
          <p:cNvSpPr/>
          <p:nvPr/>
        </p:nvSpPr>
        <p:spPr>
          <a:xfrm>
            <a:off x="3732527" y="1942672"/>
            <a:ext cx="1758256" cy="691480"/>
          </a:xfrm>
          <a:prstGeom prst="flowChartProces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你吃餅乾</a:t>
            </a:r>
            <a:endParaRPr lang="zh-TW" altLang="en-US" sz="2400" b="1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8" name="流程圖: 程序 37"/>
          <p:cNvSpPr/>
          <p:nvPr/>
        </p:nvSpPr>
        <p:spPr>
          <a:xfrm>
            <a:off x="5945546" y="1942672"/>
            <a:ext cx="1905465" cy="691480"/>
          </a:xfrm>
          <a:prstGeom prst="flowChartProces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老人坐暖馬桶</a:t>
            </a:r>
            <a:endParaRPr lang="zh-TW" altLang="en-US" sz="2000" b="1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36318" y="2957618"/>
            <a:ext cx="416840" cy="316854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不伸手拿錢</a:t>
            </a:r>
            <a:endParaRPr lang="en-US" altLang="zh-TW" sz="16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r>
              <a:rPr lang="zh-TW" altLang="en-US" sz="1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善用家裡食材</a:t>
            </a:r>
            <a:endParaRPr lang="zh-TW" altLang="en-US" sz="16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2266259" y="2999995"/>
            <a:ext cx="379426" cy="28772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靠自己能力</a:t>
            </a:r>
            <a:endParaRPr lang="en-US" altLang="zh-TW" sz="16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endParaRPr lang="en-US" altLang="zh-TW" sz="16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自己做餅</a:t>
            </a:r>
            <a:r>
              <a:rPr lang="zh-TW" altLang="en-US" sz="1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乾</a:t>
            </a:r>
          </a:p>
        </p:txBody>
      </p:sp>
      <p:sp>
        <p:nvSpPr>
          <p:cNvPr id="43" name="矩形 42"/>
          <p:cNvSpPr/>
          <p:nvPr/>
        </p:nvSpPr>
        <p:spPr>
          <a:xfrm>
            <a:off x="3841393" y="2967386"/>
            <a:ext cx="370567" cy="3158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善用行銷</a:t>
            </a:r>
            <a:endParaRPr lang="en-US" altLang="zh-TW" sz="16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1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endParaRPr lang="en-US" altLang="zh-TW" sz="16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1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善用時機及人心</a:t>
            </a:r>
            <a:endParaRPr lang="zh-TW" altLang="en-US" dirty="0"/>
          </a:p>
        </p:txBody>
      </p:sp>
      <p:sp>
        <p:nvSpPr>
          <p:cNvPr id="50" name="矩形 49"/>
          <p:cNvSpPr/>
          <p:nvPr/>
        </p:nvSpPr>
        <p:spPr>
          <a:xfrm>
            <a:off x="4408598" y="2976847"/>
            <a:ext cx="379426" cy="333199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公益是獨樂樂不如眾樂樂的事</a:t>
            </a:r>
            <a:endParaRPr lang="zh-TW" altLang="en-US" sz="16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5076056" y="2977070"/>
            <a:ext cx="379426" cy="33315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傳遞關懷：</a:t>
            </a:r>
            <a:endParaRPr lang="en-US" altLang="zh-TW" sz="16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關心老人寒冬處境</a:t>
            </a:r>
            <a:endParaRPr lang="zh-TW" altLang="en-US" sz="16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2771800" y="2989673"/>
            <a:ext cx="397921" cy="26745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潛能開發</a:t>
            </a:r>
            <a:endParaRPr lang="en-US" altLang="zh-TW" sz="16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r>
              <a:rPr lang="zh-TW" altLang="en-US" sz="1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學習做交易</a:t>
            </a:r>
            <a:endParaRPr lang="en-US" altLang="zh-TW" sz="16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endParaRPr lang="zh-TW" altLang="en-US" sz="16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6427292" y="3016207"/>
            <a:ext cx="379426" cy="311637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與華山結盟</a:t>
            </a:r>
            <a:r>
              <a:rPr lang="zh-TW" altLang="en-US" sz="1600" dirty="0" smtClean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endParaRPr lang="en-US" altLang="zh-TW" sz="16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支持華山宗旨</a:t>
            </a:r>
            <a:endParaRPr lang="zh-TW" altLang="en-US" sz="16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7107155" y="2993530"/>
            <a:ext cx="379426" cy="28674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傳遞暖意</a:t>
            </a:r>
            <a:r>
              <a:rPr lang="zh-TW" altLang="en-US" sz="1600" dirty="0" smtClean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endParaRPr lang="en-US" altLang="zh-TW" sz="16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華山長輩受益</a:t>
            </a:r>
            <a:endParaRPr lang="zh-TW" altLang="en-US" sz="16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7" name="直線接點 6"/>
          <p:cNvCxnSpPr/>
          <p:nvPr/>
        </p:nvCxnSpPr>
        <p:spPr>
          <a:xfrm>
            <a:off x="4499992" y="1484784"/>
            <a:ext cx="0" cy="45788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21"/>
          <p:cNvCxnSpPr/>
          <p:nvPr/>
        </p:nvCxnSpPr>
        <p:spPr>
          <a:xfrm>
            <a:off x="2483768" y="2642605"/>
            <a:ext cx="0" cy="34247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/>
          <p:cNvCxnSpPr/>
          <p:nvPr/>
        </p:nvCxnSpPr>
        <p:spPr>
          <a:xfrm>
            <a:off x="2987824" y="2657523"/>
            <a:ext cx="0" cy="34247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接點 23"/>
          <p:cNvCxnSpPr/>
          <p:nvPr/>
        </p:nvCxnSpPr>
        <p:spPr>
          <a:xfrm>
            <a:off x="1835696" y="2642605"/>
            <a:ext cx="0" cy="34247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/>
          <p:cNvCxnSpPr/>
          <p:nvPr/>
        </p:nvCxnSpPr>
        <p:spPr>
          <a:xfrm>
            <a:off x="4630207" y="2624914"/>
            <a:ext cx="0" cy="34247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接點 25"/>
          <p:cNvCxnSpPr/>
          <p:nvPr/>
        </p:nvCxnSpPr>
        <p:spPr>
          <a:xfrm>
            <a:off x="5292080" y="2642605"/>
            <a:ext cx="0" cy="34247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接點 26"/>
          <p:cNvCxnSpPr/>
          <p:nvPr/>
        </p:nvCxnSpPr>
        <p:spPr>
          <a:xfrm>
            <a:off x="3995936" y="2642605"/>
            <a:ext cx="0" cy="34247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接點 28"/>
          <p:cNvCxnSpPr/>
          <p:nvPr/>
        </p:nvCxnSpPr>
        <p:spPr>
          <a:xfrm>
            <a:off x="7314610" y="2642605"/>
            <a:ext cx="0" cy="34247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接點 29"/>
          <p:cNvCxnSpPr/>
          <p:nvPr/>
        </p:nvCxnSpPr>
        <p:spPr>
          <a:xfrm>
            <a:off x="6585996" y="2658821"/>
            <a:ext cx="0" cy="34247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/>
          <p:cNvCxnSpPr/>
          <p:nvPr/>
        </p:nvCxnSpPr>
        <p:spPr>
          <a:xfrm>
            <a:off x="2339752" y="1700808"/>
            <a:ext cx="4608512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接點 35"/>
          <p:cNvCxnSpPr/>
          <p:nvPr/>
        </p:nvCxnSpPr>
        <p:spPr>
          <a:xfrm>
            <a:off x="6948264" y="1700808"/>
            <a:ext cx="0" cy="24186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接點 39"/>
          <p:cNvCxnSpPr/>
          <p:nvPr/>
        </p:nvCxnSpPr>
        <p:spPr>
          <a:xfrm flipH="1">
            <a:off x="2326360" y="1700808"/>
            <a:ext cx="13392" cy="22302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961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64" y="0"/>
            <a:ext cx="9192563" cy="6837237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7787208" cy="490066"/>
          </a:xfrm>
        </p:spPr>
        <p:txBody>
          <a:bodyPr>
            <a:normAutofit fontScale="90000"/>
          </a:bodyPr>
          <a:lstStyle/>
          <a:p>
            <a:r>
              <a:rPr lang="zh-TW" altLang="zh-TW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公益行動希望</a:t>
            </a:r>
            <a:r>
              <a:rPr lang="zh-TW" altLang="zh-TW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力</a:t>
            </a:r>
            <a:r>
              <a:rPr lang="en-US" altLang="zh-TW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zh-TW" altLang="zh-TW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小</a:t>
            </a:r>
            <a:r>
              <a:rPr lang="zh-TW" altLang="zh-TW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小年紀，改變</a:t>
            </a:r>
            <a:r>
              <a:rPr lang="zh-TW" altLang="zh-TW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世界</a:t>
            </a:r>
            <a:endPara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328592"/>
          </a:xfrm>
        </p:spPr>
        <p:txBody>
          <a:bodyPr>
            <a:normAutofit fontScale="62500" lnSpcReduction="20000"/>
          </a:bodyPr>
          <a:lstStyle/>
          <a:p>
            <a:pPr lvl="0"/>
            <a:r>
              <a:rPr lang="zh-TW" altLang="en-US" sz="3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孩子從生活經驗中，看見</a:t>
            </a:r>
            <a:r>
              <a:rPr lang="zh-TW" altLang="en-US" sz="3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需要</a:t>
            </a:r>
            <a:r>
              <a:rPr lang="en-US" altLang="zh-TW" sz="3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……</a:t>
            </a:r>
          </a:p>
          <a:p>
            <a:pPr marL="0" lvl="0" indent="0">
              <a:buNone/>
            </a:pPr>
            <a:endParaRPr lang="en-US" altLang="zh-TW" sz="3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zh-TW" altLang="zh-TW" b="1" dirty="0" smtClean="0"/>
              <a:t>老人</a:t>
            </a:r>
            <a:r>
              <a:rPr lang="zh-TW" altLang="zh-TW" b="1" dirty="0"/>
              <a:t>趨勢與長照的議題</a:t>
            </a:r>
            <a:endParaRPr lang="zh-TW" altLang="zh-TW" dirty="0"/>
          </a:p>
          <a:p>
            <a:r>
              <a:rPr lang="zh-TW" altLang="zh-TW" dirty="0"/>
              <a:t>隨著醫療科技的發達，現代人越活越久，活得老不</a:t>
            </a:r>
            <a:r>
              <a:rPr lang="zh-TW" altLang="zh-TW" dirty="0" smtClean="0"/>
              <a:t>代表活</a:t>
            </a:r>
            <a:r>
              <a:rPr lang="zh-TW" altLang="zh-TW" dirty="0"/>
              <a:t>的品質好，雖然政府通過長期照顧服務法，但許多人因為經濟因素，無法享受很好的</a:t>
            </a:r>
            <a:r>
              <a:rPr lang="zh-TW" altLang="zh-TW" dirty="0" smtClean="0"/>
              <a:t>老</a:t>
            </a:r>
            <a:r>
              <a:rPr lang="zh-TW" altLang="en-US" dirty="0" smtClean="0"/>
              <a:t>年</a:t>
            </a:r>
            <a:r>
              <a:rPr lang="zh-TW" altLang="zh-TW" dirty="0" smtClean="0"/>
              <a:t>照顧</a:t>
            </a:r>
            <a:r>
              <a:rPr lang="zh-TW" altLang="zh-TW" dirty="0"/>
              <a:t>，我們覺得在社會福利制度完善前，身為社會公民的一份子就該為社會多盡一份力。</a:t>
            </a:r>
          </a:p>
          <a:p>
            <a:pPr lvl="0"/>
            <a:r>
              <a:rPr lang="zh-TW" altLang="zh-TW" b="1" dirty="0"/>
              <a:t>溫度比錢更有意義</a:t>
            </a:r>
            <a:endParaRPr lang="zh-TW" altLang="zh-TW" dirty="0"/>
          </a:p>
          <a:p>
            <a:r>
              <a:rPr lang="zh-TW" altLang="zh-TW" dirty="0"/>
              <a:t>我們學校每年都會跟華山基金會合作，志工到校</a:t>
            </a:r>
            <a:r>
              <a:rPr lang="zh-TW" altLang="zh-TW" dirty="0" smtClean="0"/>
              <a:t>做</a:t>
            </a:r>
            <a:r>
              <a:rPr lang="zh-TW" altLang="en-US" dirty="0" smtClean="0"/>
              <a:t>關懷失能老人</a:t>
            </a:r>
            <a:r>
              <a:rPr lang="zh-TW" altLang="zh-TW" dirty="0" smtClean="0"/>
              <a:t>的</a:t>
            </a:r>
            <a:r>
              <a:rPr lang="zh-TW" altLang="zh-TW" dirty="0"/>
              <a:t>宣講，親師生共同捐錢贊助，這兩年我們開始想做更多超越錢的事，老師開始幫華山老人織毛帽、縫抱枕、做背包等，甚至去年開始，學生加入老師行列，自製</a:t>
            </a:r>
            <a:r>
              <a:rPr lang="zh-TW" altLang="zh-TW" dirty="0" smtClean="0"/>
              <a:t>蛋糕</a:t>
            </a:r>
            <a:r>
              <a:rPr lang="zh-TW" altLang="en-US" dirty="0" smtClean="0"/>
              <a:t>拜</a:t>
            </a:r>
            <a:r>
              <a:rPr lang="zh-TW" altLang="en-US" dirty="0"/>
              <a:t>訪</a:t>
            </a:r>
            <a:r>
              <a:rPr lang="zh-TW" altLang="zh-TW" dirty="0" smtClean="0"/>
              <a:t>老人，</a:t>
            </a:r>
            <a:r>
              <a:rPr lang="zh-TW" altLang="zh-TW" dirty="0"/>
              <a:t>今年我們想來做一件讓老人生活更方便的事。</a:t>
            </a:r>
          </a:p>
          <a:p>
            <a:pPr lvl="0"/>
            <a:r>
              <a:rPr lang="zh-TW" altLang="zh-TW" b="1" dirty="0"/>
              <a:t>雪中送炭勝於錦上添花</a:t>
            </a:r>
            <a:endParaRPr lang="zh-TW" altLang="zh-TW" dirty="0"/>
          </a:p>
          <a:p>
            <a:r>
              <a:rPr lang="zh-TW" altLang="zh-TW" dirty="0"/>
              <a:t>今年幾波寒流，都讓人</a:t>
            </a:r>
            <a:r>
              <a:rPr lang="zh-TW" altLang="zh-TW" dirty="0" smtClean="0"/>
              <a:t>看見猝死</a:t>
            </a:r>
            <a:r>
              <a:rPr lang="zh-TW" altLang="zh-TW" dirty="0"/>
              <a:t>的新聞，我們想到許多弱勢老人不可能裝有暖氣機或是有免痔馬桶，寒冷的冬天裡上廁所，瘦弱身軀要貼著冰涼的馬桶座，一定會讓人心跳加速血壓上升，於是我們決定要送這些老人馬桶貼墊</a:t>
            </a:r>
            <a:r>
              <a:rPr lang="zh-TW" altLang="zh-TW" dirty="0" smtClean="0"/>
              <a:t>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6289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64" y="0"/>
            <a:ext cx="9192563" cy="6837237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/>
          <a:lstStyle/>
          <a:p>
            <a:r>
              <a:rPr lang="zh-TW" altLang="zh-TW" sz="2400" dirty="0" smtClean="0"/>
              <a:t>學校</a:t>
            </a:r>
            <a:r>
              <a:rPr lang="zh-TW" altLang="zh-TW" sz="2400" dirty="0"/>
              <a:t>老師這兩年跟華山志</a:t>
            </a:r>
            <a:r>
              <a:rPr lang="zh-TW" altLang="zh-TW" sz="2400" dirty="0" smtClean="0"/>
              <a:t>工合作</a:t>
            </a:r>
            <a:r>
              <a:rPr lang="zh-TW" altLang="zh-TW" sz="2400" dirty="0"/>
              <a:t>共做暖冬物件，</a:t>
            </a:r>
            <a:r>
              <a:rPr lang="zh-TW" altLang="zh-TW" sz="2400" dirty="0" smtClean="0"/>
              <a:t>學生</a:t>
            </a:r>
            <a:r>
              <a:rPr lang="zh-TW" altLang="en-US" sz="2400" dirty="0" smtClean="0"/>
              <a:t>見賢思齊，本來</a:t>
            </a:r>
            <a:r>
              <a:rPr lang="zh-TW" altLang="zh-TW" sz="2400" dirty="0" smtClean="0"/>
              <a:t>想</a:t>
            </a:r>
            <a:r>
              <a:rPr lang="zh-TW" altLang="zh-TW" sz="2400" dirty="0"/>
              <a:t>自製馬桶貼墊</a:t>
            </a:r>
            <a:r>
              <a:rPr lang="zh-TW" altLang="zh-TW" sz="2400" dirty="0" smtClean="0"/>
              <a:t>的</a:t>
            </a:r>
            <a:r>
              <a:rPr lang="zh-TW" altLang="en-US" sz="2400" dirty="0" smtClean="0"/>
              <a:t>，</a:t>
            </a:r>
            <a:r>
              <a:rPr lang="zh-TW" altLang="zh-TW" sz="2400" dirty="0" smtClean="0"/>
              <a:t>但</a:t>
            </a:r>
            <a:r>
              <a:rPr lang="zh-TW" altLang="zh-TW" sz="2400" dirty="0"/>
              <a:t>礙於</a:t>
            </a:r>
            <a:r>
              <a:rPr lang="zh-TW" altLang="zh-TW" sz="2400" dirty="0" smtClean="0"/>
              <a:t>能力</a:t>
            </a:r>
            <a:r>
              <a:rPr lang="zh-TW" altLang="en-US" sz="2400" dirty="0" smtClean="0"/>
              <a:t>，</a:t>
            </a:r>
            <a:r>
              <a:rPr lang="zh-TW" altLang="zh-TW" sz="2400" dirty="0" smtClean="0"/>
              <a:t>我們</a:t>
            </a:r>
            <a:r>
              <a:rPr lang="zh-TW" altLang="zh-TW" sz="2400" dirty="0"/>
              <a:t>決定用買</a:t>
            </a:r>
            <a:r>
              <a:rPr lang="zh-TW" altLang="zh-TW" sz="2400" dirty="0" smtClean="0"/>
              <a:t>的</a:t>
            </a:r>
            <a:r>
              <a:rPr lang="zh-TW" altLang="en-US" sz="2400" dirty="0" smtClean="0"/>
              <a:t>，不過不跟家長拿錢，而是靠</a:t>
            </a:r>
            <a:r>
              <a:rPr lang="zh-TW" altLang="zh-TW" sz="2400" dirty="0" smtClean="0"/>
              <a:t>自己</a:t>
            </a:r>
            <a:r>
              <a:rPr lang="zh-TW" altLang="en-US" sz="2400" dirty="0" smtClean="0"/>
              <a:t>做餅乾</a:t>
            </a:r>
            <a:r>
              <a:rPr lang="zh-TW" altLang="zh-TW" sz="2400" dirty="0" smtClean="0"/>
              <a:t>賺錢</a:t>
            </a:r>
            <a:r>
              <a:rPr lang="zh-TW" altLang="en-US" sz="2400" dirty="0" smtClean="0"/>
              <a:t>，以</a:t>
            </a:r>
            <a:r>
              <a:rPr lang="zh-TW" altLang="zh-TW" sz="2400" dirty="0" smtClean="0"/>
              <a:t>號召</a:t>
            </a:r>
            <a:r>
              <a:rPr lang="zh-TW" altLang="en-US" sz="2400" dirty="0" smtClean="0"/>
              <a:t>更</a:t>
            </a:r>
            <a:r>
              <a:rPr lang="zh-TW" altLang="zh-TW" sz="2400" dirty="0" smtClean="0"/>
              <a:t>多</a:t>
            </a:r>
            <a:r>
              <a:rPr lang="zh-TW" altLang="zh-TW" sz="2400" dirty="0"/>
              <a:t>人加入</a:t>
            </a:r>
            <a:r>
              <a:rPr lang="zh-TW" altLang="zh-TW" sz="2400" dirty="0" smtClean="0"/>
              <a:t>馬桶</a:t>
            </a:r>
            <a:r>
              <a:rPr lang="zh-TW" altLang="en-US" sz="2400" dirty="0" smtClean="0"/>
              <a:t>墊</a:t>
            </a:r>
            <a:r>
              <a:rPr lang="zh-TW" altLang="zh-TW" sz="2400" dirty="0" smtClean="0"/>
              <a:t>行動</a:t>
            </a:r>
            <a:r>
              <a:rPr lang="en-US" altLang="zh-TW" sz="2400" dirty="0" smtClean="0"/>
              <a:t>~</a:t>
            </a:r>
            <a:endParaRPr lang="zh-TW" altLang="zh-TW" sz="2400" dirty="0"/>
          </a:p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253" y="3100184"/>
            <a:ext cx="2219064" cy="166429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9" t="7242" r="21808" b="-141"/>
          <a:stretch/>
        </p:blipFill>
        <p:spPr>
          <a:xfrm>
            <a:off x="324082" y="3080854"/>
            <a:ext cx="1826093" cy="2148345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8" t="19098" r="10054" b="1725"/>
          <a:stretch/>
        </p:blipFill>
        <p:spPr>
          <a:xfrm>
            <a:off x="2266700" y="4960044"/>
            <a:ext cx="2158268" cy="1637307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087" y="3080854"/>
            <a:ext cx="1674669" cy="2232892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875" y="3079520"/>
            <a:ext cx="1665765" cy="222102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4581087" y="5430848"/>
            <a:ext cx="2366541" cy="108506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師生發揮愛心與巧手，為華山老人縫抱枕、織圍巾、做背包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….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0089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64" y="0"/>
            <a:ext cx="9192563" cy="6837237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27196" y="44625"/>
            <a:ext cx="8229600" cy="1224136"/>
          </a:xfrm>
        </p:spPr>
        <p:txBody>
          <a:bodyPr>
            <a:normAutofit/>
          </a:bodyPr>
          <a:lstStyle/>
          <a:p>
            <a:r>
              <a:rPr lang="zh-TW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公益行動超越</a:t>
            </a:r>
            <a:r>
              <a:rPr lang="zh-TW" altLang="zh-TW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力</a:t>
            </a:r>
            <a:r>
              <a:rPr lang="en-US" altLang="zh-TW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--</a:t>
            </a:r>
            <a:r>
              <a:rPr lang="zh-TW" altLang="zh-TW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突破</a:t>
            </a:r>
            <a:r>
              <a:rPr lang="zh-TW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自我，實現</a:t>
            </a:r>
            <a:r>
              <a:rPr lang="zh-TW" altLang="zh-TW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夢想</a:t>
            </a:r>
            <a:endParaRPr lang="zh-TW" altLang="en-US" sz="4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496" y="1052736"/>
            <a:ext cx="8651304" cy="4032449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zh-TW" altLang="en-US" sz="1800" dirty="0" smtClean="0"/>
              <a:t>    </a:t>
            </a:r>
            <a:r>
              <a:rPr lang="zh-TW" altLang="zh-TW" sz="1800" dirty="0" smtClean="0"/>
              <a:t>以前</a:t>
            </a:r>
            <a:r>
              <a:rPr lang="zh-TW" altLang="zh-TW" sz="1800" dirty="0"/>
              <a:t>做公益只要開口跟爸爸媽媽要錢拿去捐就好，但這次是要靠我們自己的力量去募款來做公益，老人長輩得到溫暖的貼墊，但是我們卻收穫更多</a:t>
            </a:r>
            <a:r>
              <a:rPr lang="en-US" altLang="zh-TW" sz="1800" dirty="0"/>
              <a:t>…</a:t>
            </a:r>
            <a:endParaRPr lang="zh-TW" altLang="zh-TW" sz="1800" dirty="0"/>
          </a:p>
          <a:p>
            <a:pPr lvl="0">
              <a:lnSpc>
                <a:spcPct val="120000"/>
              </a:lnSpc>
            </a:pPr>
            <a:r>
              <a:rPr lang="zh-TW" altLang="zh-TW" sz="1800" b="1" dirty="0">
                <a:solidFill>
                  <a:srgbClr val="FF0000"/>
                </a:solidFill>
              </a:rPr>
              <a:t>溝通行銷不容易：</a:t>
            </a:r>
            <a:r>
              <a:rPr lang="zh-TW" altLang="zh-TW" sz="1800" dirty="0"/>
              <a:t>我們學到要如何吸引客人上門，要怎麼跟客人說明這個活動的背景跟用意，還要解釋為什麼要老人坐溫暖馬桶的重要，甚至要講解餅乾怎麼做的，這些都不是單純捐錢就能學到的能力，實際參與一個公益行動真的可以收穫很多。</a:t>
            </a:r>
          </a:p>
          <a:p>
            <a:pPr lvl="0">
              <a:lnSpc>
                <a:spcPct val="120000"/>
              </a:lnSpc>
            </a:pPr>
            <a:r>
              <a:rPr lang="zh-TW" altLang="zh-TW" sz="1800" b="1" dirty="0">
                <a:solidFill>
                  <a:srgbClr val="FF0000"/>
                </a:solidFill>
              </a:rPr>
              <a:t>找錢、數錢也是有方法的：</a:t>
            </a:r>
            <a:r>
              <a:rPr lang="zh-TW" altLang="zh-TW" sz="1800" dirty="0"/>
              <a:t>原來開店要先預想找零錢這件事，得先準備各式零錢供客人找零用，有時客人還會多付錢，只為了我們可以找他</a:t>
            </a:r>
            <a:r>
              <a:rPr lang="en-US" altLang="zh-TW" sz="1800" dirty="0"/>
              <a:t>50</a:t>
            </a:r>
            <a:r>
              <a:rPr lang="zh-TW" altLang="zh-TW" sz="1800" dirty="0"/>
              <a:t>元銅板，這對於三年級的學生可真是一項挑戰</a:t>
            </a:r>
            <a:r>
              <a:rPr lang="en-US" altLang="zh-TW" sz="1800" dirty="0"/>
              <a:t>!!</a:t>
            </a:r>
            <a:r>
              <a:rPr lang="zh-TW" altLang="zh-TW" sz="1800" dirty="0"/>
              <a:t>結算營業額時，也不能隨意數零錢，那樣可能每次算都會不一樣，可以同一類的銅板每</a:t>
            </a:r>
            <a:r>
              <a:rPr lang="en-US" altLang="zh-TW" sz="1800" dirty="0"/>
              <a:t>10</a:t>
            </a:r>
            <a:r>
              <a:rPr lang="zh-TW" altLang="zh-TW" sz="1800" dirty="0"/>
              <a:t>個放一疊，這樣幫助更快數數，還有結算完之後，要扣掉當初預備的找零的錢這樣才是真的營業額呢</a:t>
            </a:r>
            <a:r>
              <a:rPr lang="en-US" altLang="zh-TW" sz="1800" dirty="0"/>
              <a:t>!</a:t>
            </a:r>
            <a:endParaRPr lang="zh-TW" altLang="zh-TW" sz="1800" dirty="0"/>
          </a:p>
          <a:p>
            <a:pPr lvl="0">
              <a:lnSpc>
                <a:spcPct val="120000"/>
              </a:lnSpc>
            </a:pPr>
            <a:r>
              <a:rPr lang="zh-TW" altLang="zh-TW" sz="1800" b="1" dirty="0">
                <a:solidFill>
                  <a:srgbClr val="FF0000"/>
                </a:solidFill>
              </a:rPr>
              <a:t>將公益的快樂分享出去：</a:t>
            </a:r>
            <a:r>
              <a:rPr lang="zh-TW" altLang="zh-TW" sz="1800" dirty="0"/>
              <a:t>有些人看到學生年紀小就擺攤做公益，總想買很多幫助孩子快快賣光餅乾，但是學生會告訴客人</a:t>
            </a:r>
            <a:r>
              <a:rPr lang="en-US" altLang="zh-TW" sz="1800" dirty="0"/>
              <a:t>”</a:t>
            </a:r>
            <a:r>
              <a:rPr lang="zh-TW" altLang="zh-TW" sz="1800" dirty="0"/>
              <a:t>買你剛好夠吃的就好，因為我們想讓更多人知道我們在做甚麼，也能參與這樣公益的</a:t>
            </a:r>
            <a:r>
              <a:rPr lang="zh-TW" altLang="zh-TW" sz="1800" dirty="0" smtClean="0"/>
              <a:t>活動</a:t>
            </a:r>
            <a:r>
              <a:rPr lang="en-US" altLang="zh-TW" sz="1800" dirty="0" smtClean="0"/>
              <a:t>!!”</a:t>
            </a:r>
            <a:r>
              <a:rPr lang="zh-TW" altLang="zh-TW" sz="1800" dirty="0" smtClean="0"/>
              <a:t>賣</a:t>
            </a:r>
            <a:r>
              <a:rPr lang="zh-TW" altLang="zh-TW" sz="1800" dirty="0"/>
              <a:t>餅乾的目的不是要大家來幫我們，而是想要邀更多人一起來關心老人的生活議題</a:t>
            </a:r>
            <a:r>
              <a:rPr lang="en-US" altLang="zh-TW" sz="1800" dirty="0" smtClean="0"/>
              <a:t>!</a:t>
            </a:r>
            <a:endParaRPr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60751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64" y="0"/>
            <a:ext cx="9192563" cy="6837237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7067128" cy="1138138"/>
          </a:xfrm>
        </p:spPr>
        <p:txBody>
          <a:bodyPr>
            <a:normAutofit fontScale="90000"/>
          </a:bodyPr>
          <a:lstStyle/>
          <a:p>
            <a:pPr algn="l"/>
            <a:r>
              <a:rPr lang="zh-TW" altLang="zh-TW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公益行動救援</a:t>
            </a:r>
            <a:r>
              <a:rPr lang="zh-TW" altLang="zh-TW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力</a:t>
            </a:r>
            <a:r>
              <a:rPr lang="en-US" altLang="zh-TW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-- </a:t>
            </a:r>
            <a:r>
              <a:rPr lang="zh-TW" altLang="zh-TW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愛的力量，守護</a:t>
            </a:r>
            <a:r>
              <a:rPr lang="zh-TW" altLang="zh-TW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生命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1520" y="908720"/>
            <a:ext cx="8229600" cy="5640485"/>
          </a:xfrm>
        </p:spPr>
        <p:txBody>
          <a:bodyPr>
            <a:normAutofit fontScale="85000" lnSpcReduction="20000"/>
          </a:bodyPr>
          <a:lstStyle/>
          <a:p>
            <a:r>
              <a:rPr lang="zh-TW" altLang="en-US" sz="2800" dirty="0" smtClean="0"/>
              <a:t>    </a:t>
            </a:r>
            <a:r>
              <a:rPr lang="zh-TW" altLang="zh-TW" sz="2000" dirty="0" smtClean="0"/>
              <a:t>隨著</a:t>
            </a:r>
            <a:r>
              <a:rPr lang="zh-TW" altLang="zh-TW" sz="2000" dirty="0"/>
              <a:t>平均壽命的提升，老人議題值得關注</a:t>
            </a:r>
            <a:r>
              <a:rPr lang="zh-TW" altLang="zh-TW" sz="2000" dirty="0" smtClean="0"/>
              <a:t>，</a:t>
            </a:r>
            <a:r>
              <a:rPr lang="zh-TW" altLang="en-US" sz="2000" dirty="0" smtClean="0"/>
              <a:t>我們很多人都</a:t>
            </a:r>
            <a:r>
              <a:rPr lang="zh-TW" altLang="zh-TW" sz="2000" dirty="0" smtClean="0"/>
              <a:t>是</a:t>
            </a:r>
            <a:r>
              <a:rPr lang="zh-TW" altLang="zh-TW" sz="2000" dirty="0"/>
              <a:t>三代同堂或隔代教養，我們鼓勵孩子關心自己家中長輩，更能將愛擴及其他老人，讓此行動延續為常態性的社會實踐，培養孩子社會責任感</a:t>
            </a:r>
            <a:r>
              <a:rPr lang="en-US" altLang="zh-TW" sz="2000" dirty="0" smtClean="0"/>
              <a:t>~</a:t>
            </a:r>
          </a:p>
          <a:p>
            <a:endParaRPr lang="en-US" altLang="zh-TW" sz="2000" dirty="0"/>
          </a:p>
          <a:p>
            <a:pPr lvl="0" indent="-360000">
              <a:lnSpc>
                <a:spcPct val="120000"/>
              </a:lnSpc>
            </a:pPr>
            <a:r>
              <a:rPr lang="zh-TW" altLang="zh-TW" sz="2000" b="1" dirty="0">
                <a:solidFill>
                  <a:srgbClr val="C00000"/>
                </a:solidFill>
              </a:rPr>
              <a:t>公益的種子要從小播種</a:t>
            </a:r>
            <a:endParaRPr lang="zh-TW" altLang="zh-TW" sz="2000" dirty="0">
              <a:solidFill>
                <a:srgbClr val="C00000"/>
              </a:solidFill>
            </a:endParaRPr>
          </a:p>
          <a:p>
            <a:pPr lvl="0" indent="-360000">
              <a:lnSpc>
                <a:spcPct val="120000"/>
              </a:lnSpc>
            </a:pPr>
            <a:r>
              <a:rPr lang="zh-TW" altLang="zh-TW" sz="2000" dirty="0"/>
              <a:t>以往我們總是帶著高年級的孩子做公益，以為這樣的孩子才有能力行動，</a:t>
            </a:r>
            <a:r>
              <a:rPr lang="zh-TW" altLang="zh-TW" sz="2000" dirty="0" smtClean="0"/>
              <a:t>這次試</a:t>
            </a:r>
            <a:r>
              <a:rPr lang="zh-TW" altLang="zh-TW" sz="2000" dirty="0"/>
              <a:t>著把年齡層往下降</a:t>
            </a:r>
            <a:r>
              <a:rPr lang="zh-TW" altLang="zh-TW" sz="2000" dirty="0" smtClean="0"/>
              <a:t>，</a:t>
            </a:r>
            <a:r>
              <a:rPr lang="zh-TW" altLang="en-US" sz="2000" dirty="0" smtClean="0"/>
              <a:t>帶著</a:t>
            </a:r>
            <a:r>
              <a:rPr lang="zh-TW" altLang="zh-TW" sz="2000" dirty="0" smtClean="0"/>
              <a:t>中</a:t>
            </a:r>
            <a:r>
              <a:rPr lang="zh-TW" altLang="zh-TW" sz="2000" dirty="0"/>
              <a:t>年級的孩子開始投入公益行動</a:t>
            </a:r>
            <a:r>
              <a:rPr lang="zh-TW" altLang="zh-TW" sz="2000" dirty="0" smtClean="0"/>
              <a:t>，</a:t>
            </a:r>
            <a:r>
              <a:rPr lang="zh-TW" altLang="en-US" sz="2000" dirty="0" smtClean="0"/>
              <a:t>越小年紀開始做公益，就</a:t>
            </a:r>
            <a:r>
              <a:rPr lang="zh-TW" altLang="zh-TW" sz="2000" dirty="0" smtClean="0"/>
              <a:t>可以</a:t>
            </a:r>
            <a:r>
              <a:rPr lang="zh-TW" altLang="zh-TW" sz="2000" dirty="0"/>
              <a:t>做更多做更</a:t>
            </a:r>
            <a:r>
              <a:rPr lang="zh-TW" altLang="zh-TW" sz="2000" dirty="0" smtClean="0"/>
              <a:t>久，</a:t>
            </a:r>
            <a:r>
              <a:rPr lang="zh-TW" altLang="zh-TW" sz="2000" dirty="0"/>
              <a:t>甚至影響更多人。</a:t>
            </a:r>
          </a:p>
          <a:p>
            <a:pPr lvl="0" indent="-360000">
              <a:lnSpc>
                <a:spcPct val="120000"/>
              </a:lnSpc>
            </a:pPr>
            <a:r>
              <a:rPr lang="zh-TW" altLang="zh-TW" sz="2000" b="1" dirty="0">
                <a:solidFill>
                  <a:srgbClr val="C00000"/>
                </a:solidFill>
              </a:rPr>
              <a:t>火花四起的腦力激盪</a:t>
            </a:r>
            <a:endParaRPr lang="zh-TW" altLang="zh-TW" sz="2000" dirty="0">
              <a:solidFill>
                <a:srgbClr val="C00000"/>
              </a:solidFill>
            </a:endParaRPr>
          </a:p>
          <a:p>
            <a:pPr lvl="0" indent="-360000">
              <a:lnSpc>
                <a:spcPct val="120000"/>
              </a:lnSpc>
            </a:pPr>
            <a:r>
              <a:rPr lang="zh-TW" altLang="zh-TW" sz="2000" dirty="0"/>
              <a:t>送馬桶貼墊緣起學生自身的經驗，寒冷的清晨馬桶座凜冽的刺痛感，學生都感同身受，於是發想著要怎樣幫老人解決這種冷暖自知的處境，學生七嘴八舌提供想法</a:t>
            </a:r>
            <a:r>
              <a:rPr lang="en-US" altLang="zh-TW" sz="2000" dirty="0"/>
              <a:t>--</a:t>
            </a:r>
            <a:r>
              <a:rPr lang="zh-TW" altLang="zh-TW" sz="2000" dirty="0"/>
              <a:t>免痔馬桶、馬桶座布套，甚至想到自然課教的傳導原理，提出貼不同材質東西在馬桶座上的點子，最後回到現實的經濟層面及老人使用便利性，我們發現有種簡便</a:t>
            </a:r>
            <a:r>
              <a:rPr lang="zh-TW" altLang="zh-TW" sz="2000" dirty="0" smtClean="0"/>
              <a:t>的</a:t>
            </a:r>
            <a:r>
              <a:rPr lang="zh-TW" altLang="en-US" sz="2000" dirty="0" smtClean="0"/>
              <a:t>不</a:t>
            </a:r>
            <a:r>
              <a:rPr lang="zh-TW" altLang="zh-TW" sz="2000" dirty="0" smtClean="0"/>
              <a:t>織布</a:t>
            </a:r>
            <a:r>
              <a:rPr lang="zh-TW" altLang="zh-TW" sz="2000" dirty="0"/>
              <a:t>馬桶貼墊，價格便宜、裝置方便、不破壞原有馬桶座，貼墊也能做簡易的擦拭清潔。</a:t>
            </a:r>
          </a:p>
          <a:p>
            <a:pPr lvl="0" indent="-360000">
              <a:lnSpc>
                <a:spcPct val="120000"/>
              </a:lnSpc>
            </a:pPr>
            <a:r>
              <a:rPr lang="zh-TW" altLang="zh-TW" sz="2000" b="1" dirty="0">
                <a:solidFill>
                  <a:srgbClr val="C00000"/>
                </a:solidFill>
              </a:rPr>
              <a:t>公益的方式不只有捐錢而已</a:t>
            </a:r>
            <a:endParaRPr lang="zh-TW" altLang="zh-TW" sz="2000" dirty="0">
              <a:solidFill>
                <a:srgbClr val="C00000"/>
              </a:solidFill>
            </a:endParaRPr>
          </a:p>
          <a:p>
            <a:pPr indent="-360000">
              <a:lnSpc>
                <a:spcPct val="120000"/>
              </a:lnSpc>
            </a:pPr>
            <a:r>
              <a:rPr lang="zh-TW" altLang="zh-TW" sz="2000" dirty="0"/>
              <a:t>學生想到老人需要的貼墊</a:t>
            </a:r>
            <a:r>
              <a:rPr lang="zh-TW" altLang="zh-TW" sz="2000" dirty="0" smtClean="0"/>
              <a:t>，</a:t>
            </a:r>
            <a:r>
              <a:rPr lang="zh-TW" altLang="en-US" sz="2000" dirty="0" smtClean="0"/>
              <a:t>雖</a:t>
            </a:r>
            <a:r>
              <a:rPr lang="zh-TW" altLang="en-US" sz="2000" dirty="0"/>
              <a:t>然</a:t>
            </a:r>
            <a:r>
              <a:rPr lang="zh-TW" altLang="zh-TW" sz="2000" dirty="0" smtClean="0"/>
              <a:t>礙</a:t>
            </a:r>
            <a:r>
              <a:rPr lang="zh-TW" altLang="zh-TW" sz="2000" dirty="0"/>
              <a:t>於能力有限無法自製，</a:t>
            </a:r>
            <a:r>
              <a:rPr lang="zh-TW" altLang="zh-TW" sz="2000" dirty="0" smtClean="0"/>
              <a:t>但是</a:t>
            </a:r>
            <a:r>
              <a:rPr lang="zh-TW" altLang="en-US" sz="2000" dirty="0" smtClean="0"/>
              <a:t>卻沒</a:t>
            </a:r>
            <a:r>
              <a:rPr lang="zh-TW" altLang="zh-TW" sz="2000" dirty="0" smtClean="0"/>
              <a:t>叫</a:t>
            </a:r>
            <a:r>
              <a:rPr lang="zh-TW" altLang="zh-TW" sz="2000" dirty="0"/>
              <a:t>爸爸媽媽</a:t>
            </a:r>
            <a:r>
              <a:rPr lang="zh-TW" altLang="zh-TW" sz="2000" dirty="0" smtClean="0"/>
              <a:t>捐錢，</a:t>
            </a:r>
            <a:r>
              <a:rPr lang="zh-TW" altLang="en-US" sz="2000" dirty="0" smtClean="0"/>
              <a:t>而是</a:t>
            </a:r>
            <a:r>
              <a:rPr lang="zh-TW" altLang="zh-TW" sz="2000" dirty="0" smtClean="0"/>
              <a:t>決定</a:t>
            </a:r>
            <a:r>
              <a:rPr lang="zh-TW" altLang="zh-TW" sz="2000" dirty="0"/>
              <a:t>自己賣餅乾募款</a:t>
            </a:r>
            <a:r>
              <a:rPr lang="zh-TW" altLang="zh-TW" sz="2000" dirty="0" smtClean="0"/>
              <a:t>，</a:t>
            </a:r>
            <a:r>
              <a:rPr lang="zh-TW" altLang="en-US" sz="2000" dirty="0" smtClean="0"/>
              <a:t>甚至</a:t>
            </a:r>
            <a:r>
              <a:rPr lang="zh-TW" altLang="en-US" sz="2000" dirty="0"/>
              <a:t>還</a:t>
            </a:r>
            <a:r>
              <a:rPr lang="zh-TW" altLang="zh-TW" sz="2000" dirty="0" smtClean="0"/>
              <a:t>希望</a:t>
            </a:r>
            <a:r>
              <a:rPr lang="zh-TW" altLang="zh-TW" sz="2000" dirty="0"/>
              <a:t>在賣餅乾的過程中提醒大家關心老人生活</a:t>
            </a:r>
            <a:r>
              <a:rPr lang="zh-TW" altLang="zh-TW" sz="2000" dirty="0" smtClean="0"/>
              <a:t>處境</a:t>
            </a:r>
            <a:r>
              <a:rPr lang="zh-TW" altLang="en-US" sz="2000" dirty="0" smtClean="0"/>
              <a:t>，這種豐富公益行動的想法真的很棒</a:t>
            </a:r>
            <a:r>
              <a:rPr lang="en-US" altLang="zh-TW" sz="2000" dirty="0" smtClean="0"/>
              <a:t>~</a:t>
            </a:r>
            <a:endParaRPr lang="zh-TW" altLang="zh-TW" sz="2000" dirty="0"/>
          </a:p>
          <a:p>
            <a:endParaRPr lang="zh-TW" altLang="zh-TW" sz="2000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4715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64" y="0"/>
            <a:ext cx="9192563" cy="6837237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067128" cy="1138138"/>
          </a:xfrm>
        </p:spPr>
        <p:txBody>
          <a:bodyPr>
            <a:noAutofit/>
          </a:bodyPr>
          <a:lstStyle/>
          <a:p>
            <a:pPr algn="l"/>
            <a:r>
              <a:rPr lang="zh-TW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公益行動克服</a:t>
            </a:r>
            <a:r>
              <a:rPr lang="zh-TW" altLang="zh-TW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力</a:t>
            </a:r>
            <a:r>
              <a:rPr lang="en-US" altLang="zh-TW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--</a:t>
            </a:r>
            <a:r>
              <a:rPr lang="zh-TW" altLang="zh-TW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打破</a:t>
            </a:r>
            <a:r>
              <a:rPr lang="zh-TW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逆境，創造奇蹟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328592"/>
          </a:xfrm>
        </p:spPr>
        <p:txBody>
          <a:bodyPr>
            <a:normAutofit fontScale="70000" lnSpcReduction="20000"/>
          </a:bodyPr>
          <a:lstStyle/>
          <a:p>
            <a:pPr lvl="0">
              <a:lnSpc>
                <a:spcPct val="120000"/>
              </a:lnSpc>
            </a:pPr>
            <a:r>
              <a:rPr lang="zh-TW" altLang="zh-TW" b="1" dirty="0" smtClean="0"/>
              <a:t>找</a:t>
            </a:r>
            <a:r>
              <a:rPr lang="zh-TW" altLang="zh-TW" b="1" dirty="0"/>
              <a:t>對「</a:t>
            </a:r>
            <a:r>
              <a:rPr lang="zh-TW" altLang="zh-TW" b="1" dirty="0">
                <a:solidFill>
                  <a:srgbClr val="C00000"/>
                </a:solidFill>
              </a:rPr>
              <a:t>人</a:t>
            </a:r>
            <a:r>
              <a:rPr lang="zh-TW" altLang="zh-TW" b="1" dirty="0"/>
              <a:t>」</a:t>
            </a:r>
            <a:r>
              <a:rPr lang="en-US" altLang="zh-TW" dirty="0"/>
              <a:t>—</a:t>
            </a:r>
            <a:r>
              <a:rPr lang="zh-TW" altLang="zh-TW" dirty="0"/>
              <a:t>將志工媽媽和老師拉進來，教導做餅乾</a:t>
            </a:r>
            <a:r>
              <a:rPr lang="zh-TW" altLang="zh-TW" dirty="0" smtClean="0"/>
              <a:t>技巧</a:t>
            </a:r>
            <a:r>
              <a:rPr lang="zh-TW" altLang="en-US" dirty="0" smtClean="0"/>
              <a:t>。</a:t>
            </a:r>
            <a:endParaRPr lang="zh-TW" altLang="zh-TW" dirty="0"/>
          </a:p>
          <a:p>
            <a:pPr lvl="0">
              <a:lnSpc>
                <a:spcPct val="120000"/>
              </a:lnSpc>
            </a:pPr>
            <a:r>
              <a:rPr lang="zh-TW" altLang="zh-TW" b="1" dirty="0"/>
              <a:t>「</a:t>
            </a:r>
            <a:r>
              <a:rPr lang="zh-TW" altLang="zh-TW" b="1" dirty="0">
                <a:solidFill>
                  <a:srgbClr val="C00000"/>
                </a:solidFill>
              </a:rPr>
              <a:t>事</a:t>
            </a:r>
            <a:r>
              <a:rPr lang="zh-TW" altLang="zh-TW" b="1" dirty="0"/>
              <a:t>」做好</a:t>
            </a:r>
            <a:r>
              <a:rPr lang="en-US" altLang="zh-TW" dirty="0"/>
              <a:t>—</a:t>
            </a:r>
            <a:r>
              <a:rPr lang="zh-TW" altLang="zh-TW" dirty="0"/>
              <a:t>用心烘焙餅乾、包裝、畫海報行銷。</a:t>
            </a:r>
          </a:p>
          <a:p>
            <a:pPr lvl="0">
              <a:lnSpc>
                <a:spcPct val="120000"/>
              </a:lnSpc>
            </a:pPr>
            <a:r>
              <a:rPr lang="zh-TW" altLang="zh-TW" b="1" dirty="0"/>
              <a:t>挑對「</a:t>
            </a:r>
            <a:r>
              <a:rPr lang="zh-TW" altLang="zh-TW" b="1" dirty="0">
                <a:solidFill>
                  <a:srgbClr val="C00000"/>
                </a:solidFill>
              </a:rPr>
              <a:t>時</a:t>
            </a:r>
            <a:r>
              <a:rPr lang="zh-TW" altLang="zh-TW" b="1" dirty="0"/>
              <a:t>」</a:t>
            </a:r>
            <a:r>
              <a:rPr lang="en-US" altLang="zh-TW" dirty="0"/>
              <a:t>—</a:t>
            </a:r>
            <a:r>
              <a:rPr lang="zh-TW" altLang="zh-TW" dirty="0"/>
              <a:t>利用學校協辦全國和家杯排球賽時，很多球隊跟家長會來學校</a:t>
            </a:r>
            <a:r>
              <a:rPr lang="zh-TW" altLang="zh-TW" dirty="0" smtClean="0"/>
              <a:t>，可以</a:t>
            </a:r>
            <a:r>
              <a:rPr lang="zh-TW" altLang="zh-TW" dirty="0"/>
              <a:t>擺攤賣餅乾。</a:t>
            </a:r>
          </a:p>
          <a:p>
            <a:pPr lvl="0">
              <a:lnSpc>
                <a:spcPct val="120000"/>
              </a:lnSpc>
            </a:pPr>
            <a:r>
              <a:rPr lang="zh-TW" altLang="zh-TW" b="1" dirty="0"/>
              <a:t>挑良「</a:t>
            </a:r>
            <a:r>
              <a:rPr lang="zh-TW" altLang="zh-TW" b="1" dirty="0">
                <a:solidFill>
                  <a:srgbClr val="C00000"/>
                </a:solidFill>
              </a:rPr>
              <a:t>地</a:t>
            </a:r>
            <a:r>
              <a:rPr lang="zh-TW" altLang="zh-TW" b="1" dirty="0"/>
              <a:t>」</a:t>
            </a:r>
            <a:r>
              <a:rPr lang="en-US" altLang="zh-TW" dirty="0"/>
              <a:t>—</a:t>
            </a:r>
            <a:r>
              <a:rPr lang="zh-TW" altLang="zh-TW" dirty="0"/>
              <a:t>評估學校哪個地方最多訪客出入，可以提高餅乾攤的能見度。</a:t>
            </a:r>
          </a:p>
          <a:p>
            <a:pPr lvl="0">
              <a:lnSpc>
                <a:spcPct val="120000"/>
              </a:lnSpc>
            </a:pPr>
            <a:r>
              <a:rPr lang="zh-TW" altLang="zh-TW" b="1" dirty="0"/>
              <a:t>選對「</a:t>
            </a:r>
            <a:r>
              <a:rPr lang="zh-TW" altLang="zh-TW" b="1" dirty="0">
                <a:solidFill>
                  <a:srgbClr val="C00000"/>
                </a:solidFill>
              </a:rPr>
              <a:t>物</a:t>
            </a:r>
            <a:r>
              <a:rPr lang="zh-TW" altLang="zh-TW" b="1" dirty="0"/>
              <a:t>」</a:t>
            </a:r>
            <a:r>
              <a:rPr lang="en-US" altLang="zh-TW" dirty="0"/>
              <a:t>--</a:t>
            </a:r>
            <a:r>
              <a:rPr lang="zh-TW" altLang="zh-TW" dirty="0"/>
              <a:t>餅乾接受度高且易保存，製做四種口味，提高客人選購興趣。</a:t>
            </a:r>
          </a:p>
          <a:p>
            <a:pPr lvl="0">
              <a:lnSpc>
                <a:spcPct val="120000"/>
              </a:lnSpc>
            </a:pPr>
            <a:r>
              <a:rPr lang="zh-TW" altLang="zh-TW" b="1" dirty="0">
                <a:solidFill>
                  <a:srgbClr val="C00000"/>
                </a:solidFill>
              </a:rPr>
              <a:t>不貪心的目標：</a:t>
            </a:r>
            <a:r>
              <a:rPr lang="zh-TW" altLang="zh-TW" dirty="0"/>
              <a:t>一開始學生就決定不營利也不貪心，只為馬桶貼墊募款，於是跟華山前鎮站確認只需要</a:t>
            </a:r>
            <a:r>
              <a:rPr lang="en-US" altLang="zh-TW" dirty="0"/>
              <a:t>30</a:t>
            </a:r>
            <a:r>
              <a:rPr lang="zh-TW" altLang="zh-TW" dirty="0"/>
              <a:t>個馬桶貼墊後，</a:t>
            </a:r>
            <a:r>
              <a:rPr lang="zh-TW" altLang="zh-TW" dirty="0" smtClean="0"/>
              <a:t>學生決定營業額</a:t>
            </a:r>
            <a:r>
              <a:rPr lang="en-US" altLang="zh-TW" dirty="0"/>
              <a:t>1170</a:t>
            </a:r>
            <a:r>
              <a:rPr lang="zh-TW" altLang="zh-TW" dirty="0"/>
              <a:t>元</a:t>
            </a:r>
            <a:r>
              <a:rPr lang="zh-TW" altLang="zh-TW" dirty="0" smtClean="0"/>
              <a:t>就</a:t>
            </a:r>
            <a:r>
              <a:rPr lang="zh-TW" altLang="en-US" dirty="0" smtClean="0"/>
              <a:t>夠了</a:t>
            </a:r>
            <a:r>
              <a:rPr lang="zh-TW" altLang="zh-TW" dirty="0" smtClean="0"/>
              <a:t>。</a:t>
            </a:r>
            <a:endParaRPr lang="zh-TW" altLang="zh-TW" dirty="0"/>
          </a:p>
          <a:p>
            <a:pPr lvl="0">
              <a:lnSpc>
                <a:spcPct val="120000"/>
              </a:lnSpc>
            </a:pPr>
            <a:r>
              <a:rPr lang="zh-TW" altLang="zh-TW" b="1" dirty="0">
                <a:solidFill>
                  <a:srgbClr val="C00000"/>
                </a:solidFill>
              </a:rPr>
              <a:t>圓滿達成任務：</a:t>
            </a:r>
            <a:r>
              <a:rPr lang="zh-TW" altLang="zh-TW" dirty="0"/>
              <a:t>當天擺攤兩小時賣完全部的餅乾，</a:t>
            </a:r>
            <a:r>
              <a:rPr lang="zh-TW" altLang="zh-TW" dirty="0" smtClean="0"/>
              <a:t>營業額</a:t>
            </a:r>
            <a:r>
              <a:rPr lang="zh-TW" altLang="en-US" dirty="0" smtClean="0"/>
              <a:t>竟然是</a:t>
            </a:r>
            <a:r>
              <a:rPr lang="en-US" altLang="zh-TW" dirty="0" smtClean="0"/>
              <a:t>1180</a:t>
            </a:r>
            <a:r>
              <a:rPr lang="zh-TW" altLang="zh-TW" dirty="0"/>
              <a:t>元，學生開心的說這真是老天完美的安排，來買餅乾的人就是與我們心靈契合的人啊</a:t>
            </a:r>
            <a:r>
              <a:rPr lang="en-US" altLang="zh-TW" dirty="0"/>
              <a:t>!! </a:t>
            </a:r>
            <a:endParaRPr lang="zh-TW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8444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" y="0"/>
            <a:ext cx="9139126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312688" y="723513"/>
            <a:ext cx="4475336" cy="5863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TW" altLang="en-US" sz="2000" b="1" dirty="0" smtClean="0">
                <a:ea typeface="標楷體" panose="03000509000000000000" pitchFamily="65" charset="-120"/>
              </a:rPr>
              <a:t>         </a:t>
            </a:r>
            <a:endParaRPr lang="en-US" altLang="zh-TW" sz="2000" b="1" dirty="0" smtClean="0">
              <a:ea typeface="標楷體" panose="03000509000000000000" pitchFamily="65" charset="-120"/>
            </a:endParaRPr>
          </a:p>
          <a:p>
            <a:pPr>
              <a:lnSpc>
                <a:spcPct val="125000"/>
              </a:lnSpc>
            </a:pPr>
            <a:r>
              <a:rPr lang="zh-TW" altLang="en-US" sz="2000" b="1" dirty="0">
                <a:ea typeface="標楷體" panose="03000509000000000000" pitchFamily="65" charset="-120"/>
              </a:rPr>
              <a:t> </a:t>
            </a:r>
            <a:r>
              <a:rPr lang="zh-TW" altLang="en-US" sz="2000" b="1" dirty="0" smtClean="0">
                <a:ea typeface="標楷體" panose="03000509000000000000" pitchFamily="65" charset="-120"/>
              </a:rPr>
              <a:t>        樂群國小</a:t>
            </a:r>
            <a:r>
              <a:rPr lang="zh-TW" altLang="zh-TW" sz="2000" b="1" dirty="0" smtClean="0">
                <a:ea typeface="標楷體" panose="03000509000000000000" pitchFamily="65" charset="-120"/>
              </a:rPr>
              <a:t>位於</a:t>
            </a:r>
            <a:r>
              <a:rPr lang="zh-TW" altLang="en-US" sz="2000" b="1" dirty="0" smtClean="0">
                <a:ea typeface="標楷體" panose="03000509000000000000" pitchFamily="65" charset="-120"/>
              </a:rPr>
              <a:t>高雄市前鎮區，屬於</a:t>
            </a:r>
            <a:r>
              <a:rPr lang="zh-TW" altLang="zh-TW" sz="2000" b="1" dirty="0" smtClean="0">
                <a:ea typeface="標楷體" panose="03000509000000000000" pitchFamily="65" charset="-120"/>
              </a:rPr>
              <a:t>籬</a:t>
            </a:r>
            <a:r>
              <a:rPr lang="zh-TW" altLang="zh-TW" sz="2000" b="1" dirty="0">
                <a:ea typeface="標楷體" panose="03000509000000000000" pitchFamily="65" charset="-120"/>
              </a:rPr>
              <a:t>仔內舊部</a:t>
            </a:r>
            <a:r>
              <a:rPr lang="zh-TW" altLang="zh-TW" sz="2000" b="1" dirty="0" smtClean="0">
                <a:ea typeface="標楷體" panose="03000509000000000000" pitchFamily="65" charset="-120"/>
              </a:rPr>
              <a:t>落，據傳福建</a:t>
            </a:r>
            <a:r>
              <a:rPr lang="zh-TW" altLang="zh-TW" sz="2000" b="1" dirty="0">
                <a:ea typeface="標楷體" panose="03000509000000000000" pitchFamily="65" charset="-120"/>
              </a:rPr>
              <a:t>泉州府南安縣的陳振聰</a:t>
            </a:r>
            <a:r>
              <a:rPr lang="zh-TW" altLang="zh-TW" sz="2000" b="1" dirty="0" smtClean="0">
                <a:ea typeface="標楷體" panose="03000509000000000000" pitchFamily="65" charset="-120"/>
              </a:rPr>
              <a:t>，明</a:t>
            </a:r>
            <a:r>
              <a:rPr lang="zh-TW" altLang="zh-TW" sz="2000" b="1" dirty="0">
                <a:ea typeface="標楷體" panose="03000509000000000000" pitchFamily="65" charset="-120"/>
              </a:rPr>
              <a:t>末隨鄭成功渡台，卜居於籬仔內現</a:t>
            </a:r>
            <a:r>
              <a:rPr lang="zh-TW" altLang="zh-TW" sz="2000" b="1" dirty="0" smtClean="0">
                <a:ea typeface="標楷體" panose="03000509000000000000" pitchFamily="65" charset="-120"/>
              </a:rPr>
              <a:t>址</a:t>
            </a:r>
            <a:r>
              <a:rPr lang="zh-TW" altLang="en-US" sz="2000" b="1" dirty="0" smtClean="0">
                <a:ea typeface="標楷體" panose="03000509000000000000" pitchFamily="65" charset="-120"/>
              </a:rPr>
              <a:t>，</a:t>
            </a:r>
            <a:r>
              <a:rPr lang="zh-TW" altLang="zh-TW" sz="2000" b="1" dirty="0" smtClean="0">
                <a:ea typeface="標楷體" panose="03000509000000000000" pitchFamily="65" charset="-120"/>
              </a:rPr>
              <a:t>拓</a:t>
            </a:r>
            <a:r>
              <a:rPr lang="zh-TW" altLang="zh-TW" sz="2000" b="1" dirty="0">
                <a:ea typeface="標楷體" panose="03000509000000000000" pitchFamily="65" charset="-120"/>
              </a:rPr>
              <a:t>墾私</a:t>
            </a:r>
            <a:r>
              <a:rPr lang="zh-TW" altLang="zh-TW" sz="2000" b="1" dirty="0" smtClean="0">
                <a:ea typeface="標楷體" panose="03000509000000000000" pitchFamily="65" charset="-120"/>
              </a:rPr>
              <a:t>田</a:t>
            </a:r>
            <a:r>
              <a:rPr lang="zh-TW" altLang="en-US" sz="2000" b="1" dirty="0" smtClean="0">
                <a:ea typeface="標楷體" panose="03000509000000000000" pitchFamily="65" charset="-120"/>
              </a:rPr>
              <a:t>，</a:t>
            </a:r>
            <a:r>
              <a:rPr lang="zh-TW" altLang="zh-TW" sz="2000" b="1" dirty="0" smtClean="0">
                <a:ea typeface="標楷體" panose="03000509000000000000" pitchFamily="65" charset="-120"/>
              </a:rPr>
              <a:t>嗣後</a:t>
            </a:r>
            <a:r>
              <a:rPr lang="zh-TW" altLang="zh-TW" sz="2000" b="1" dirty="0">
                <a:ea typeface="標楷體" panose="03000509000000000000" pitchFamily="65" charset="-120"/>
              </a:rPr>
              <a:t>，其子孫在族居外圍編竹為籬，藉以保障居戶的安寧，後人遂以「籬仔內」稱</a:t>
            </a:r>
            <a:r>
              <a:rPr lang="zh-TW" altLang="zh-TW" sz="2000" b="1" dirty="0" smtClean="0">
                <a:ea typeface="標楷體" panose="03000509000000000000" pitchFamily="65" charset="-120"/>
              </a:rPr>
              <a:t>之</a:t>
            </a:r>
            <a:r>
              <a:rPr lang="zh-TW" altLang="en-US" sz="2000" b="1" dirty="0" smtClean="0">
                <a:ea typeface="標楷體" panose="03000509000000000000" pitchFamily="65" charset="-120"/>
              </a:rPr>
              <a:t>。</a:t>
            </a:r>
            <a:endParaRPr lang="en-US" altLang="zh-TW" sz="2000" b="1" dirty="0" smtClean="0">
              <a:ea typeface="標楷體" panose="03000509000000000000" pitchFamily="65" charset="-120"/>
            </a:endParaRPr>
          </a:p>
          <a:p>
            <a:pPr>
              <a:lnSpc>
                <a:spcPct val="125000"/>
              </a:lnSpc>
            </a:pPr>
            <a:r>
              <a:rPr lang="zh-TW" altLang="en-US" sz="2000" b="1" dirty="0" smtClean="0">
                <a:ea typeface="標楷體" panose="03000509000000000000" pitchFamily="65" charset="-120"/>
              </a:rPr>
              <a:t>         前鎮區靠海港，開發甚早，漁業、航運、加工區、工業建設對高雄的經濟發展奠定不少穩定基礎，功不可沒，然隨著城市發展轉型，人口外流、老化、隔代教養、新</a:t>
            </a:r>
            <a:r>
              <a:rPr lang="zh-TW" altLang="en-US" sz="2000" b="1" dirty="0">
                <a:ea typeface="標楷體" panose="03000509000000000000" pitchFamily="65" charset="-120"/>
              </a:rPr>
              <a:t>住</a:t>
            </a:r>
            <a:r>
              <a:rPr lang="zh-TW" altLang="en-US" sz="2000" b="1" dirty="0" smtClean="0">
                <a:ea typeface="標楷體" panose="03000509000000000000" pitchFamily="65" charset="-120"/>
              </a:rPr>
              <a:t>民</a:t>
            </a:r>
            <a:r>
              <a:rPr lang="zh-TW" altLang="en-US" sz="2000" b="1" dirty="0">
                <a:ea typeface="標楷體" panose="03000509000000000000" pitchFamily="65" charset="-120"/>
              </a:rPr>
              <a:t>移</a:t>
            </a:r>
            <a:r>
              <a:rPr lang="zh-TW" altLang="en-US" sz="2000" b="1" dirty="0" smtClean="0">
                <a:ea typeface="標楷體" panose="03000509000000000000" pitchFamily="65" charset="-120"/>
              </a:rPr>
              <a:t>入</a:t>
            </a:r>
            <a:r>
              <a:rPr lang="zh-TW" altLang="en-US" sz="2000" b="1" dirty="0" smtClean="0">
                <a:ea typeface="標楷體" panose="03000509000000000000" pitchFamily="65" charset="-120"/>
              </a:rPr>
              <a:t>，許多角落等待著我們投入更多的人文關懷</a:t>
            </a:r>
            <a:r>
              <a:rPr lang="en-US" altLang="zh-TW" sz="2000" b="1" dirty="0" smtClean="0">
                <a:ea typeface="標楷體" panose="03000509000000000000" pitchFamily="65" charset="-120"/>
              </a:rPr>
              <a:t>…</a:t>
            </a:r>
            <a:endParaRPr lang="en-US" altLang="zh-TW" sz="2000" b="1" dirty="0">
              <a:ea typeface="標楷體" panose="03000509000000000000" pitchFamily="65" charset="-120"/>
            </a:endParaRPr>
          </a:p>
          <a:p>
            <a:pPr>
              <a:lnSpc>
                <a:spcPct val="125000"/>
              </a:lnSpc>
            </a:pPr>
            <a:r>
              <a:rPr lang="zh-TW" altLang="en-US" sz="2000" b="1" dirty="0" smtClean="0">
                <a:ea typeface="標楷體" panose="03000509000000000000" pitchFamily="65" charset="-120"/>
              </a:rPr>
              <a:t>          </a:t>
            </a:r>
            <a:endParaRPr lang="zh-TW" altLang="en-US" dirty="0">
              <a:ea typeface="標楷體" panose="030005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947" y="188640"/>
            <a:ext cx="3240360" cy="2268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636912"/>
            <a:ext cx="2961958" cy="2036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915" y="4797152"/>
            <a:ext cx="2839380" cy="1902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圓角矩形 7"/>
          <p:cNvSpPr/>
          <p:nvPr/>
        </p:nvSpPr>
        <p:spPr>
          <a:xfrm>
            <a:off x="7956376" y="2060848"/>
            <a:ext cx="968919" cy="39604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舊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校舍</a:t>
            </a:r>
          </a:p>
        </p:txBody>
      </p:sp>
      <p:sp>
        <p:nvSpPr>
          <p:cNvPr id="9" name="圓角矩形 8"/>
          <p:cNvSpPr/>
          <p:nvPr/>
        </p:nvSpPr>
        <p:spPr>
          <a:xfrm>
            <a:off x="6828667" y="4242645"/>
            <a:ext cx="968919" cy="39604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舊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校舍</a:t>
            </a:r>
          </a:p>
        </p:txBody>
      </p:sp>
      <p:sp>
        <p:nvSpPr>
          <p:cNvPr id="10" name="圓角矩形 9"/>
          <p:cNvSpPr/>
          <p:nvPr/>
        </p:nvSpPr>
        <p:spPr>
          <a:xfrm>
            <a:off x="7949371" y="6303493"/>
            <a:ext cx="968919" cy="39604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新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校園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5016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82" y="0"/>
            <a:ext cx="9192563" cy="6837237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067128" cy="1138138"/>
          </a:xfrm>
        </p:spPr>
        <p:txBody>
          <a:bodyPr>
            <a:normAutofit/>
          </a:bodyPr>
          <a:lstStyle/>
          <a:p>
            <a:pPr algn="l"/>
            <a:endParaRPr lang="zh-TW" altLang="en-US" dirty="0"/>
          </a:p>
        </p:txBody>
      </p:sp>
      <p:sp>
        <p:nvSpPr>
          <p:cNvPr id="4" name="爆炸 1 3"/>
          <p:cNvSpPr/>
          <p:nvPr/>
        </p:nvSpPr>
        <p:spPr>
          <a:xfrm>
            <a:off x="138335" y="548680"/>
            <a:ext cx="8867328" cy="6336704"/>
          </a:xfrm>
          <a:prstGeom prst="irregularSeal1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公益行動側</a:t>
            </a:r>
            <a:r>
              <a:rPr lang="zh-TW" altLang="en-US" sz="4400" b="1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拍</a:t>
            </a:r>
            <a:r>
              <a:rPr lang="en-US" altLang="zh-TW" sz="4400" b="1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--</a:t>
            </a:r>
          </a:p>
          <a:p>
            <a:pPr algn="ctr"/>
            <a:r>
              <a:rPr lang="zh-TW" altLang="en-US" sz="4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我們的照片</a:t>
            </a:r>
            <a:r>
              <a:rPr lang="zh-TW" altLang="en-US" sz="4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不</a:t>
            </a:r>
            <a:r>
              <a:rPr lang="zh-TW" altLang="en-US" sz="4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多，但收穫很多</a:t>
            </a:r>
            <a:r>
              <a:rPr lang="en-US" altLang="zh-TW" sz="4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..</a:t>
            </a:r>
            <a:r>
              <a:rPr lang="en-US" altLang="zh-TW" sz="4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endParaRPr lang="zh-TW" altLang="en-US" sz="4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5259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08"/>
            <a:ext cx="9139126" cy="6858000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204356"/>
            <a:ext cx="4104456" cy="288894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9" t="6951" r="12988" b="5900"/>
          <a:stretch/>
        </p:blipFill>
        <p:spPr>
          <a:xfrm>
            <a:off x="683568" y="228685"/>
            <a:ext cx="3672408" cy="3110305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338990"/>
            <a:ext cx="3672408" cy="2754306"/>
          </a:xfrm>
          <a:prstGeom prst="rect">
            <a:avLst/>
          </a:prstGeom>
        </p:spPr>
      </p:pic>
      <p:sp>
        <p:nvSpPr>
          <p:cNvPr id="17" name="橢圓 16"/>
          <p:cNvSpPr/>
          <p:nvPr/>
        </p:nvSpPr>
        <p:spPr>
          <a:xfrm>
            <a:off x="2445326" y="6196916"/>
            <a:ext cx="4574945" cy="504756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招牌：蔓越莓杏仁玉米脆片</a:t>
            </a:r>
            <a:endParaRPr lang="zh-TW" altLang="en-US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28684"/>
            <a:ext cx="4104456" cy="311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61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" y="0"/>
            <a:ext cx="9139126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9" name="內容版面配置區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914" y="123377"/>
            <a:ext cx="4099103" cy="3160792"/>
          </a:xfr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21" y="126679"/>
            <a:ext cx="4213204" cy="3159903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1"/>
          <a:stretch/>
        </p:blipFill>
        <p:spPr>
          <a:xfrm>
            <a:off x="4746410" y="3289391"/>
            <a:ext cx="4096837" cy="3159903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10" y="3289390"/>
            <a:ext cx="4213204" cy="3159904"/>
          </a:xfrm>
          <a:prstGeom prst="rect">
            <a:avLst/>
          </a:prstGeom>
        </p:spPr>
      </p:pic>
      <p:sp>
        <p:nvSpPr>
          <p:cNvPr id="13" name="橢圓 12"/>
          <p:cNvSpPr/>
          <p:nvPr/>
        </p:nvSpPr>
        <p:spPr>
          <a:xfrm>
            <a:off x="1691680" y="3130236"/>
            <a:ext cx="6784646" cy="554619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雖然餅乾好吃，還是要宣傳一下，引起注意</a:t>
            </a:r>
            <a:r>
              <a: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!!</a:t>
            </a:r>
            <a:endParaRPr lang="zh-TW" altLang="en-US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1961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" y="0"/>
            <a:ext cx="9139126" cy="68580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4624"/>
            <a:ext cx="4355976" cy="3266982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504" y="44624"/>
            <a:ext cx="4355976" cy="3283006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504" y="3311606"/>
            <a:ext cx="4355976" cy="3266982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11606"/>
            <a:ext cx="4355976" cy="3266982"/>
          </a:xfrm>
          <a:prstGeom prst="rect">
            <a:avLst/>
          </a:prstGeom>
        </p:spPr>
      </p:pic>
      <p:sp>
        <p:nvSpPr>
          <p:cNvPr id="12" name="橢圓 11"/>
          <p:cNvSpPr/>
          <p:nvPr/>
        </p:nvSpPr>
        <p:spPr>
          <a:xfrm>
            <a:off x="1691680" y="3094944"/>
            <a:ext cx="6784646" cy="554619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志工媽媽一起幫忙包裝，開賣前的準備</a:t>
            </a:r>
            <a:r>
              <a: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endParaRPr lang="zh-TW" altLang="en-US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3001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" y="0"/>
            <a:ext cx="9135836" cy="6841480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3923928" cy="2942946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128" y="274638"/>
            <a:ext cx="3923928" cy="294294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217583"/>
            <a:ext cx="3773928" cy="2959087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128" y="3217582"/>
            <a:ext cx="3923928" cy="2959089"/>
          </a:xfrm>
          <a:prstGeom prst="rect">
            <a:avLst/>
          </a:prstGeom>
        </p:spPr>
      </p:pic>
      <p:sp>
        <p:nvSpPr>
          <p:cNvPr id="11" name="橢圓 10"/>
          <p:cNvSpPr/>
          <p:nvPr/>
        </p:nvSpPr>
        <p:spPr>
          <a:xfrm>
            <a:off x="1884976" y="6049191"/>
            <a:ext cx="4992304" cy="554619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自己布置攤位，期待有好生意</a:t>
            </a:r>
            <a:r>
              <a: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!!</a:t>
            </a:r>
            <a:endParaRPr lang="zh-TW" altLang="en-US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376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" y="0"/>
            <a:ext cx="9139126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427984" y="2996952"/>
            <a:ext cx="32941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79100"/>
            <a:ext cx="3845810" cy="2884358"/>
          </a:xfr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140968"/>
            <a:ext cx="4116957" cy="3087718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1" r="5194"/>
          <a:stretch/>
        </p:blipFill>
        <p:spPr>
          <a:xfrm>
            <a:off x="4241346" y="284693"/>
            <a:ext cx="3913578" cy="2898416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346" y="3184856"/>
            <a:ext cx="3931840" cy="3043829"/>
          </a:xfrm>
          <a:prstGeom prst="rect">
            <a:avLst/>
          </a:prstGeom>
        </p:spPr>
      </p:pic>
      <p:sp>
        <p:nvSpPr>
          <p:cNvPr id="13" name="流程圖: 程序 12"/>
          <p:cNvSpPr/>
          <p:nvPr/>
        </p:nvSpPr>
        <p:spPr>
          <a:xfrm>
            <a:off x="2123728" y="2636912"/>
            <a:ext cx="2117618" cy="504056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TW" altLang="en-US" sz="16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嗯</a:t>
            </a:r>
            <a:r>
              <a:rPr lang="en-US" altLang="zh-TW" sz="16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~~</a:t>
            </a:r>
            <a:r>
              <a:rPr lang="zh-TW" altLang="en-US" sz="16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我來仔細看清楚這餅乾是啥來歷</a:t>
            </a:r>
            <a:r>
              <a:rPr lang="en-US" altLang="zh-TW" sz="16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~~</a:t>
            </a:r>
            <a:endParaRPr lang="zh-TW" altLang="en-US" sz="16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流程圖: 程序 13"/>
          <p:cNvSpPr/>
          <p:nvPr/>
        </p:nvSpPr>
        <p:spPr>
          <a:xfrm>
            <a:off x="5724128" y="2636912"/>
            <a:ext cx="2410317" cy="504056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TW" altLang="en-US" sz="16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向</a:t>
            </a:r>
            <a:r>
              <a:rPr lang="zh-TW" altLang="en-US" sz="16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路過的師長</a:t>
            </a:r>
            <a:r>
              <a:rPr lang="zh-TW" altLang="en-US" sz="16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說明義賣餅乾的目的</a:t>
            </a:r>
            <a:r>
              <a:rPr lang="en-US" altLang="zh-TW" sz="16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~~</a:t>
            </a:r>
            <a:endParaRPr lang="zh-TW" altLang="en-US" sz="16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流程圖: 程序 14"/>
          <p:cNvSpPr/>
          <p:nvPr/>
        </p:nvSpPr>
        <p:spPr>
          <a:xfrm>
            <a:off x="1259632" y="5806743"/>
            <a:ext cx="2980934" cy="504056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TW" altLang="en-US" sz="16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來看小孩比賽的媽媽開心買愛心餅乾給孩子打氣加油</a:t>
            </a:r>
            <a:r>
              <a:rPr lang="en-US" altLang="zh-TW" sz="16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endParaRPr lang="zh-TW" altLang="en-US" sz="16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" name="流程圖: 程序 15"/>
          <p:cNvSpPr/>
          <p:nvPr/>
        </p:nvSpPr>
        <p:spPr>
          <a:xfrm>
            <a:off x="5376589" y="5828148"/>
            <a:ext cx="3280785" cy="504056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TW" altLang="en-US" sz="1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打掃公廁的清潔阿姨一早來忘記吃早餐，買餅乾充飢也肯定孩子公益行動</a:t>
            </a:r>
            <a:endParaRPr lang="zh-TW" altLang="en-US" sz="14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109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" y="0"/>
            <a:ext cx="9139126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427984" y="2996952"/>
            <a:ext cx="32941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50" y="387331"/>
            <a:ext cx="3799200" cy="284940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460" y="408736"/>
            <a:ext cx="3782184" cy="2836638"/>
          </a:xfrm>
          <a:prstGeom prst="rect">
            <a:avLst/>
          </a:prstGeom>
        </p:spPr>
      </p:pic>
      <p:pic>
        <p:nvPicPr>
          <p:cNvPr id="12" name="內容版面配置區 11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14981"/>
            <a:ext cx="3733644" cy="2800233"/>
          </a:xfr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31" y="3415090"/>
            <a:ext cx="3745169" cy="2808877"/>
          </a:xfrm>
          <a:prstGeom prst="rect">
            <a:avLst/>
          </a:prstGeom>
        </p:spPr>
      </p:pic>
      <p:sp>
        <p:nvSpPr>
          <p:cNvPr id="14" name="流程圖: 程序 13"/>
          <p:cNvSpPr/>
          <p:nvPr/>
        </p:nvSpPr>
        <p:spPr>
          <a:xfrm>
            <a:off x="1763688" y="2989025"/>
            <a:ext cx="2758992" cy="504056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TW" sz="1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1.2.3.4.5…</a:t>
            </a:r>
            <a:r>
              <a:rPr lang="zh-TW" altLang="en-US" sz="1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到底有多少錢啦</a:t>
            </a:r>
            <a:r>
              <a:rPr lang="en-US" altLang="zh-TW" sz="1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sz="16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" name="流程圖: 程序 15"/>
          <p:cNvSpPr/>
          <p:nvPr/>
        </p:nvSpPr>
        <p:spPr>
          <a:xfrm>
            <a:off x="5292080" y="2984703"/>
            <a:ext cx="3008555" cy="504056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TW" altLang="en-US" sz="1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原來</a:t>
            </a:r>
            <a:r>
              <a:rPr lang="en-US" altLang="zh-TW" sz="1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en-US" sz="1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個</a:t>
            </a:r>
            <a:r>
              <a:rPr lang="en-US" altLang="zh-TW" sz="1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en-US" sz="1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個一疊，比較不會算錯，我們營業額</a:t>
            </a:r>
            <a:r>
              <a:rPr lang="en-US" altLang="zh-TW" sz="1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1180</a:t>
            </a:r>
            <a:r>
              <a:rPr lang="zh-TW" altLang="en-US" sz="1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元哦</a:t>
            </a:r>
            <a:r>
              <a:rPr lang="en-US" altLang="zh-TW" sz="1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endParaRPr lang="zh-TW" altLang="en-US" sz="16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7" name="流程圖: 程序 16"/>
          <p:cNvSpPr/>
          <p:nvPr/>
        </p:nvSpPr>
        <p:spPr>
          <a:xfrm>
            <a:off x="2339752" y="6171810"/>
            <a:ext cx="5256584" cy="504056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TW" altLang="en-US" sz="1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我們賺的錢剛好夠買給前鎮</a:t>
            </a:r>
            <a:r>
              <a:rPr lang="en-US" altLang="zh-TW" sz="1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1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站的阿公阿嬤</a:t>
            </a:r>
            <a:r>
              <a:rPr lang="en-US" altLang="zh-TW" sz="1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30</a:t>
            </a:r>
            <a:r>
              <a:rPr lang="zh-TW" altLang="en-US" sz="1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個馬桶貼墊唷</a:t>
            </a:r>
            <a:r>
              <a:rPr lang="en-US" altLang="zh-TW" sz="1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1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老天爺真是冥冥中有安排呢</a:t>
            </a:r>
            <a:r>
              <a:rPr lang="en-US" altLang="zh-TW" sz="1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^^</a:t>
            </a:r>
            <a:endParaRPr lang="zh-TW" altLang="en-US" sz="16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4516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36" y="0"/>
            <a:ext cx="9139126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427984" y="2996952"/>
            <a:ext cx="32941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65" y="620688"/>
            <a:ext cx="2144664" cy="31535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5" name="流程圖: 程序 14"/>
          <p:cNvSpPr/>
          <p:nvPr/>
        </p:nvSpPr>
        <p:spPr>
          <a:xfrm>
            <a:off x="179512" y="3920282"/>
            <a:ext cx="2808312" cy="660846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6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齁</a:t>
            </a:r>
            <a:r>
              <a:rPr lang="en-US" altLang="zh-TW" sz="16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~~</a:t>
            </a:r>
            <a:r>
              <a:rPr lang="zh-TW" altLang="en-US" sz="16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華山姊姊送貼墊時</a:t>
            </a:r>
            <a:r>
              <a:rPr lang="en-US" altLang="zh-TW" sz="16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16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我們沒辦法親自陪去</a:t>
            </a:r>
            <a:r>
              <a:rPr lang="en-US" altLang="zh-TW" sz="16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~~</a:t>
            </a:r>
            <a:endParaRPr lang="zh-TW" altLang="en-US" sz="16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705" y="273301"/>
            <a:ext cx="2068572" cy="36760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5408">
            <a:off x="6348963" y="189923"/>
            <a:ext cx="2407082" cy="42775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773" y="3306430"/>
            <a:ext cx="1888487" cy="3355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流程圖: 程序 17"/>
          <p:cNvSpPr/>
          <p:nvPr/>
        </p:nvSpPr>
        <p:spPr>
          <a:xfrm rot="351346">
            <a:off x="3551954" y="3810964"/>
            <a:ext cx="1375154" cy="2481414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6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原來還有這種貼墊，讓我冬天坐馬桶都不會冷吱吱耶</a:t>
            </a:r>
            <a:r>
              <a:rPr lang="en-US" altLang="zh-TW" sz="16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~~</a:t>
            </a:r>
            <a:endParaRPr lang="zh-TW" altLang="en-US" sz="16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" name="流程圖: 程序 18"/>
          <p:cNvSpPr/>
          <p:nvPr/>
        </p:nvSpPr>
        <p:spPr>
          <a:xfrm rot="21438780">
            <a:off x="7188605" y="4433486"/>
            <a:ext cx="1432938" cy="171574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6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阿嬤</a:t>
            </a:r>
            <a:r>
              <a:rPr lang="en-US" altLang="zh-TW" sz="16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~~</a:t>
            </a:r>
            <a:r>
              <a:rPr lang="zh-TW" altLang="en-US" sz="16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這是樂群國小孩子賣餅乾送你們的馬桶貼墊哦</a:t>
            </a:r>
            <a:r>
              <a:rPr lang="en-US" altLang="zh-TW" sz="16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16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真的很貼心吧</a:t>
            </a:r>
            <a:r>
              <a:rPr lang="en-US" altLang="zh-TW" sz="16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!!</a:t>
            </a:r>
            <a:endParaRPr lang="zh-TW" altLang="en-US" sz="16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直線圖說文字 1 1"/>
          <p:cNvSpPr/>
          <p:nvPr/>
        </p:nvSpPr>
        <p:spPr>
          <a:xfrm>
            <a:off x="7810950" y="260648"/>
            <a:ext cx="793497" cy="360040"/>
          </a:xfrm>
          <a:prstGeom prst="borderCallout1">
            <a:avLst>
              <a:gd name="adj1" fmla="val 18750"/>
              <a:gd name="adj2" fmla="val -8333"/>
              <a:gd name="adj3" fmla="val 114942"/>
              <a:gd name="adj4" fmla="val -2734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1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華山志工</a:t>
            </a:r>
            <a:endParaRPr lang="zh-TW" altLang="en-US" sz="11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0" t="34250" r="10800" b="23750"/>
          <a:stretch/>
        </p:blipFill>
        <p:spPr>
          <a:xfrm rot="563740">
            <a:off x="2287699" y="5743439"/>
            <a:ext cx="723871" cy="8900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橢圓形圖說文字 6"/>
          <p:cNvSpPr/>
          <p:nvPr/>
        </p:nvSpPr>
        <p:spPr>
          <a:xfrm>
            <a:off x="108745" y="4690683"/>
            <a:ext cx="2147676" cy="1649169"/>
          </a:xfrm>
          <a:prstGeom prst="wedgeEllipseCallout">
            <a:avLst>
              <a:gd name="adj1" fmla="val 54395"/>
              <a:gd name="adj2" fmla="val 4179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4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今年因為華山春節居家拜訪</a:t>
            </a:r>
            <a:r>
              <a:rPr lang="zh-TW" altLang="en-US" sz="14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時間，學生</a:t>
            </a:r>
            <a:r>
              <a:rPr lang="zh-TW" altLang="en-US" sz="14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都無法陪同，導致只能委由華山志工代為</a:t>
            </a:r>
            <a:r>
              <a:rPr lang="zh-TW" altLang="en-US" sz="14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轉贈</a:t>
            </a:r>
            <a:r>
              <a:rPr lang="en-US" altLang="zh-TW" sz="14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endParaRPr lang="zh-TW" altLang="en-US" sz="14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0891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39126" cy="685800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561593" y="1196752"/>
            <a:ext cx="7560840" cy="53245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TW" alt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婕歆：</a:t>
            </a:r>
            <a:endParaRPr lang="en-US" altLang="zh-TW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25000"/>
              </a:lnSpc>
            </a:pPr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這次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大家決定烤餅乾來賣時，我拿出我家有的麵粉、奶油跟糖，還有人捐雞蛋，這些家裡就有的簡單東西卻可以變化出</a:t>
            </a:r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精緻好吃的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東西來賣，讓我覺得很神奇</a:t>
            </a:r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，好像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石頭湯</a:t>
            </a:r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一樣，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只要大家有愛，就會有魔法發生，不只幫那些華山獨居老人，更棒的是幫我媽媽解決了冰箱的食物</a:t>
            </a:r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~(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三年級學生</a:t>
            </a:r>
            <a:r>
              <a:rPr lang="en-US" altLang="zh-TW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>
              <a:lnSpc>
                <a:spcPct val="125000"/>
              </a:lnSpc>
            </a:pPr>
            <a:endParaRPr lang="en-US" altLang="zh-TW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25000"/>
              </a:lnSpc>
            </a:pPr>
            <a:r>
              <a:rPr lang="zh-TW" alt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妍寍：</a:t>
            </a:r>
            <a:endParaRPr lang="en-US" altLang="zh-TW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25000"/>
              </a:lnSpc>
            </a:pP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    這次加入這個公益行動，我覺得很有意義，因為看起來是我幫助阿公阿嬤，其實我也被幫助到了，因為我學到怎麼做餅乾，怎麼做生意，還有怎麼跟同學分工合作，我很期待看見那些阿公阿媽可以坐馬桶的時候就想到我們，知道有人關心他們</a:t>
            </a:r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~(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三年級學生</a:t>
            </a:r>
            <a:r>
              <a:rPr lang="en-US" altLang="zh-TW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>
              <a:lnSpc>
                <a:spcPct val="125000"/>
              </a:lnSpc>
            </a:pPr>
            <a:endParaRPr lang="en-US" altLang="zh-TW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25000"/>
              </a:lnSpc>
            </a:pPr>
            <a:r>
              <a:rPr lang="zh-TW" alt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閎磬：</a:t>
            </a:r>
            <a:endParaRPr lang="en-US" altLang="zh-TW" sz="1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25000"/>
              </a:lnSpc>
            </a:pP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我從小跟阿嬤住，阿嬤年紀很大還要工作養我，讓我很感謝，所以這次同學邀我加入送老人馬桶貼墊行動時，我馬上答應，跟大家一起做餅乾、畫海報，讓我好開心，雖然沒有跟大家一起賣餅乾，但聽到餅乾全賣光光，我真的好開心，因為有錢買貼墊了，讚</a:t>
            </a:r>
            <a:r>
              <a:rPr lang="en-US" altLang="zh-TW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!(</a:t>
            </a:r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四年級學生</a:t>
            </a:r>
            <a:r>
              <a:rPr lang="en-US" altLang="zh-TW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3" name="標題 6"/>
          <p:cNvSpPr>
            <a:spLocks noGrp="1"/>
          </p:cNvSpPr>
          <p:nvPr>
            <p:ph type="title"/>
          </p:nvPr>
        </p:nvSpPr>
        <p:spPr>
          <a:xfrm rot="21378087">
            <a:off x="498880" y="190111"/>
            <a:ext cx="3816424" cy="951313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TW" altLang="en-US" sz="2800" b="1" dirty="0" smtClean="0">
                <a:latin typeface="標楷體" panose="03000509000000000000" pitchFamily="65" charset="-120"/>
              </a:rPr>
              <a:t>公益行動後</a:t>
            </a:r>
            <a:r>
              <a:rPr lang="en-US" altLang="zh-TW" sz="2800" b="1" dirty="0" smtClean="0">
                <a:latin typeface="標楷體" panose="03000509000000000000" pitchFamily="65" charset="-120"/>
              </a:rPr>
              <a:t>…</a:t>
            </a:r>
            <a:br>
              <a:rPr lang="en-US" altLang="zh-TW" sz="2800" b="1" dirty="0" smtClean="0">
                <a:latin typeface="標楷體" panose="03000509000000000000" pitchFamily="65" charset="-120"/>
              </a:rPr>
            </a:br>
            <a:r>
              <a:rPr lang="zh-TW" altLang="en-US" sz="2800" b="1" dirty="0" smtClean="0">
                <a:latin typeface="標楷體" panose="03000509000000000000" pitchFamily="65" charset="-120"/>
              </a:rPr>
              <a:t>學生篇</a:t>
            </a:r>
            <a:endParaRPr lang="zh-TW" altLang="en-US" sz="2800" b="1" dirty="0">
              <a:latin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3001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13455"/>
            <a:ext cx="9180512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48954" y="1638135"/>
            <a:ext cx="748883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TW" alt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珊</a:t>
            </a:r>
            <a:r>
              <a:rPr lang="zh-TW" alt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妮</a:t>
            </a:r>
            <a:r>
              <a:rPr lang="zh-TW" alt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endParaRPr lang="en-US" altLang="zh-TW" sz="1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25000"/>
              </a:lnSpc>
            </a:pP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我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很喜歡自己煮東西做東西，沒想到可以做自己喜歡做的事，還可以幫助別人，雖然這次我們只是賺買馬桶貼墊的錢</a:t>
            </a:r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，但我很開心參與所有的過程，準備餅乾材料、烤餅乾、包裝餅乾、畫海報、布置攤位、賣餅乾、算錢等，覺得自己好厲害呢</a:t>
            </a:r>
            <a:r>
              <a:rPr lang="en-US" altLang="zh-TW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賣餅乾那天，媽媽特地來買，想給我加油，不過我叫她不要買太多，因為想留機會讓更多人知道我們的活動，雖然那天有一些人用奇怪眼光看我們，但我還是很開心有支持我們的人買餅乾，</a:t>
            </a:r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希望有更</a:t>
            </a:r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多人可以關心老人。</a:t>
            </a:r>
            <a:r>
              <a:rPr lang="en-US" altLang="zh-TW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四年級學生</a:t>
            </a:r>
            <a:r>
              <a:rPr lang="en-US" altLang="zh-TW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>
              <a:lnSpc>
                <a:spcPct val="125000"/>
              </a:lnSpc>
            </a:pPr>
            <a:endParaRPr lang="en-US" altLang="zh-TW" sz="1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25000"/>
              </a:lnSpc>
            </a:pPr>
            <a:r>
              <a:rPr lang="zh-TW" alt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婕</a:t>
            </a:r>
            <a:r>
              <a:rPr lang="zh-TW" alt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寧</a:t>
            </a:r>
            <a:r>
              <a:rPr lang="zh-TW" alt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endParaRPr lang="en-US" altLang="zh-TW" sz="1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25000"/>
              </a:lnSpc>
            </a:pPr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我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真的很討厭冬天坐冰冰的馬桶，因為我家沒有免痔馬桶，所以我有時候就會鋪衛生紙在馬桶座上，降低冰冷的刺激感，有時候甚至會故意等妹妹上完廁所，我再去上，因為馬桶就不會那麼冰，這種痛苦的經驗讓我想到那些一個人住的阿公阿媽不是更</a:t>
            </a:r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可憐嗎</a:t>
            </a:r>
            <a:r>
              <a:rPr lang="en-US" altLang="zh-TW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所以提議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送馬桶貼墊</a:t>
            </a:r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，大家都認同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可見我們都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有共同</a:t>
            </a:r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經驗，能促成這次送貼墊公益行動讓我很開心，我將來還要努力發現更多生活中的小問題幫助更多的人</a:t>
            </a:r>
            <a:r>
              <a:rPr lang="en-US" altLang="zh-TW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!!(</a:t>
            </a:r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五年級學生</a:t>
            </a:r>
            <a:r>
              <a:rPr lang="en-US" altLang="zh-TW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en-US" altLang="zh-TW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標題 6"/>
          <p:cNvSpPr>
            <a:spLocks noGrp="1"/>
          </p:cNvSpPr>
          <p:nvPr>
            <p:ph type="title"/>
          </p:nvPr>
        </p:nvSpPr>
        <p:spPr>
          <a:xfrm rot="21378087">
            <a:off x="359347" y="336555"/>
            <a:ext cx="3816424" cy="1075111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>
            <a:normAutofit fontScale="90000"/>
          </a:bodyPr>
          <a:lstStyle/>
          <a:p>
            <a:r>
              <a:rPr lang="zh-TW" altLang="en-US" sz="2800" b="1" dirty="0" smtClean="0">
                <a:latin typeface="標楷體" panose="03000509000000000000" pitchFamily="65" charset="-120"/>
              </a:rPr>
              <a:t>公益行動後</a:t>
            </a:r>
            <a:r>
              <a:rPr lang="en-US" altLang="zh-TW" sz="2800" b="1" dirty="0" smtClean="0">
                <a:latin typeface="標楷體" panose="03000509000000000000" pitchFamily="65" charset="-120"/>
              </a:rPr>
              <a:t>…</a:t>
            </a:r>
            <a:br>
              <a:rPr lang="en-US" altLang="zh-TW" sz="2800" b="1" dirty="0" smtClean="0">
                <a:latin typeface="標楷體" panose="03000509000000000000" pitchFamily="65" charset="-120"/>
              </a:rPr>
            </a:br>
            <a:r>
              <a:rPr lang="zh-TW" altLang="en-US" sz="2800" b="1" dirty="0">
                <a:latin typeface="標楷體" panose="03000509000000000000" pitchFamily="65" charset="-120"/>
              </a:rPr>
              <a:t>學生篇</a:t>
            </a:r>
          </a:p>
        </p:txBody>
      </p:sp>
    </p:spTree>
    <p:extLst>
      <p:ext uri="{BB962C8B-B14F-4D97-AF65-F5344CB8AC3E}">
        <p14:creationId xmlns:p14="http://schemas.microsoft.com/office/powerpoint/2010/main" val="73001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162" y="13501"/>
            <a:ext cx="9139126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b="1" dirty="0" smtClean="0">
                <a:latin typeface="標楷體" panose="03000509000000000000" pitchFamily="65" charset="-120"/>
              </a:rPr>
              <a:t>公益</a:t>
            </a:r>
            <a:r>
              <a:rPr lang="zh-TW" altLang="en-US" b="1" dirty="0">
                <a:latin typeface="標楷體" panose="03000509000000000000" pitchFamily="65" charset="-120"/>
              </a:rPr>
              <a:t>行動</a:t>
            </a:r>
            <a:r>
              <a:rPr lang="en-US" altLang="zh-TW" b="1" dirty="0" smtClean="0">
                <a:latin typeface="標楷體" panose="03000509000000000000" pitchFamily="65" charset="-120"/>
              </a:rPr>
              <a:t>~</a:t>
            </a:r>
            <a:r>
              <a:rPr lang="zh-TW" altLang="en-US" b="1" dirty="0" smtClean="0">
                <a:latin typeface="標楷體" panose="03000509000000000000" pitchFamily="65" charset="-120"/>
              </a:rPr>
              <a:t>捐錢捐物資</a:t>
            </a:r>
            <a:r>
              <a:rPr lang="en-US" altLang="zh-TW" b="1" dirty="0" smtClean="0">
                <a:latin typeface="標楷體" panose="03000509000000000000" pitchFamily="65" charset="-120"/>
              </a:rPr>
              <a:t/>
            </a:r>
            <a:br>
              <a:rPr lang="en-US" altLang="zh-TW" b="1" dirty="0" smtClean="0">
                <a:latin typeface="標楷體" panose="03000509000000000000" pitchFamily="65" charset="-120"/>
              </a:rPr>
            </a:br>
            <a:r>
              <a:rPr lang="zh-TW" altLang="en-US" b="1" dirty="0" smtClean="0">
                <a:latin typeface="標楷體" panose="03000509000000000000" pitchFamily="65" charset="-120"/>
              </a:rPr>
              <a:t>樂群師生</a:t>
            </a:r>
            <a:r>
              <a:rPr lang="en-US" altLang="zh-TW" b="1" dirty="0" smtClean="0">
                <a:latin typeface="標楷體" panose="03000509000000000000" pitchFamily="65" charset="-120"/>
              </a:rPr>
              <a:t>~</a:t>
            </a:r>
            <a:r>
              <a:rPr lang="zh-TW" altLang="en-US" b="1" dirty="0" smtClean="0">
                <a:latin typeface="標楷體" panose="03000509000000000000" pitchFamily="65" charset="-120"/>
              </a:rPr>
              <a:t>大愛不吝惜</a:t>
            </a:r>
            <a:endParaRPr lang="zh-TW" altLang="en-US" b="1" dirty="0">
              <a:latin typeface="標楷體" panose="03000509000000000000" pitchFamily="65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98" b="12903"/>
          <a:stretch/>
        </p:blipFill>
        <p:spPr>
          <a:xfrm>
            <a:off x="63053" y="2368951"/>
            <a:ext cx="3066299" cy="22277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2" y="4509120"/>
            <a:ext cx="2939819" cy="22048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770" y="4460517"/>
            <a:ext cx="2973263" cy="22299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147" y="2281372"/>
            <a:ext cx="3060340" cy="22952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323" y="2308375"/>
            <a:ext cx="3024336" cy="22682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橢圓 4"/>
          <p:cNvSpPr/>
          <p:nvPr/>
        </p:nvSpPr>
        <p:spPr>
          <a:xfrm rot="21352689">
            <a:off x="40599" y="1735209"/>
            <a:ext cx="1910209" cy="652513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華山基金會</a:t>
            </a:r>
            <a:endParaRPr lang="zh-TW" altLang="en-US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橢圓 11"/>
          <p:cNvSpPr/>
          <p:nvPr/>
        </p:nvSpPr>
        <p:spPr>
          <a:xfrm rot="21183662">
            <a:off x="1609847" y="1753623"/>
            <a:ext cx="1906539" cy="652513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安得烈食物銀行</a:t>
            </a:r>
            <a:endParaRPr lang="zh-TW" altLang="en-US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橢圓 12"/>
          <p:cNvSpPr/>
          <p:nvPr/>
        </p:nvSpPr>
        <p:spPr>
          <a:xfrm rot="21183662">
            <a:off x="3013053" y="1687829"/>
            <a:ext cx="1947656" cy="652513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陽光基金會</a:t>
            </a:r>
            <a:endParaRPr lang="zh-TW" altLang="en-US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橢圓 13"/>
          <p:cNvSpPr/>
          <p:nvPr/>
        </p:nvSpPr>
        <p:spPr>
          <a:xfrm rot="21183662">
            <a:off x="4458913" y="1737061"/>
            <a:ext cx="1743221" cy="64880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伊甸義賣</a:t>
            </a:r>
            <a:endParaRPr lang="zh-TW" altLang="en-US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0" name="橢圓 19"/>
          <p:cNvSpPr/>
          <p:nvPr/>
        </p:nvSpPr>
        <p:spPr>
          <a:xfrm rot="21183662">
            <a:off x="5824886" y="1663816"/>
            <a:ext cx="1887500" cy="60982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創世基金會</a:t>
            </a:r>
            <a:endParaRPr lang="zh-TW" altLang="en-US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1" name="橢圓 20"/>
          <p:cNvSpPr/>
          <p:nvPr/>
        </p:nvSpPr>
        <p:spPr>
          <a:xfrm rot="21183662">
            <a:off x="7222775" y="1820517"/>
            <a:ext cx="1889876" cy="586383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心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路基金會</a:t>
            </a:r>
            <a:endParaRPr lang="zh-TW" altLang="en-US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46" t="1" r="4583" b="-1886"/>
          <a:stretch/>
        </p:blipFill>
        <p:spPr>
          <a:xfrm>
            <a:off x="6006142" y="4578975"/>
            <a:ext cx="2526298" cy="21623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5533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126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275040" cy="1143000"/>
          </a:xfrm>
        </p:spPr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7427168" cy="456510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zh-TW" altLang="en-US" sz="1600" dirty="0" smtClean="0"/>
              <a:t>         </a:t>
            </a:r>
            <a:r>
              <a:rPr lang="zh-TW" altLang="en-US" sz="1800" b="1" dirty="0" smtClean="0"/>
              <a:t>去年</a:t>
            </a:r>
            <a:r>
              <a:rPr lang="zh-TW" altLang="en-US" sz="1800" b="1" dirty="0" smtClean="0"/>
              <a:t>收到</a:t>
            </a:r>
            <a:r>
              <a:rPr lang="zh-TW" altLang="en-US" sz="1800" b="1" dirty="0" smtClean="0"/>
              <a:t>瑪利亞基金會寄</a:t>
            </a:r>
            <a:r>
              <a:rPr lang="zh-TW" altLang="en-US" sz="1800" b="1" dirty="0" smtClean="0"/>
              <a:t>來</a:t>
            </a:r>
            <a:r>
              <a:rPr lang="zh-TW" altLang="en-US" sz="1800" b="1" dirty="0" smtClean="0"/>
              <a:t>的</a:t>
            </a:r>
            <a:r>
              <a:rPr lang="zh-TW" altLang="en-US" sz="1800" b="1" dirty="0" smtClean="0">
                <a:latin typeface="標楷體" panose="03000509000000000000" pitchFamily="65" charset="-120"/>
              </a:rPr>
              <a:t>「</a:t>
            </a:r>
            <a:r>
              <a:rPr lang="zh-TW" altLang="en-US" sz="1800" b="1" dirty="0"/>
              <a:t>英雄</a:t>
            </a:r>
            <a:r>
              <a:rPr lang="zh-TW" altLang="en-US" sz="1800" b="1" dirty="0" smtClean="0">
                <a:latin typeface="標楷體" panose="03000509000000000000" pitchFamily="65" charset="-120"/>
              </a:rPr>
              <a:t>」</a:t>
            </a:r>
            <a:r>
              <a:rPr lang="zh-TW" altLang="en-US" sz="1800" b="1" dirty="0" smtClean="0"/>
              <a:t>，一翻開就停不下來，好多溫暖故事在世界角落裡發生，我身為一個老師也好想讓自己的學生可以成為故事其中的一員，因為地球上有太多值得我們去關心去行動的事。</a:t>
            </a:r>
            <a:endParaRPr lang="en-US" altLang="zh-TW" sz="1800" b="1" dirty="0" smtClean="0"/>
          </a:p>
          <a:p>
            <a:pPr>
              <a:lnSpc>
                <a:spcPct val="120000"/>
              </a:lnSpc>
            </a:pPr>
            <a:r>
              <a:rPr lang="zh-TW" altLang="en-US" sz="1800" b="1" dirty="0" smtClean="0"/>
              <a:t>      </a:t>
            </a:r>
            <a:r>
              <a:rPr lang="en-US" altLang="zh-TW" sz="1800" b="1" dirty="0" smtClean="0"/>
              <a:t>106</a:t>
            </a:r>
            <a:r>
              <a:rPr lang="zh-TW" altLang="en-US" sz="1800" b="1" dirty="0" smtClean="0"/>
              <a:t>年</a:t>
            </a:r>
            <a:r>
              <a:rPr lang="en-US" altLang="zh-TW" sz="1800" b="1" dirty="0" smtClean="0"/>
              <a:t>10</a:t>
            </a:r>
            <a:r>
              <a:rPr lang="zh-TW" altLang="en-US" sz="1800" b="1" dirty="0" smtClean="0"/>
              <a:t>月小黑老師到我們學校演講，本來是馥華要分享她的生命經驗，但臨時開刀，小黑老師明白馥華的處境、樂於相助就是一種公益的力量，演講中小黑老師帶著孩子走進他公益的歷程，孩子都聽得讚嘆連連，原來公益</a:t>
            </a:r>
            <a:r>
              <a:rPr lang="zh-TW" altLang="en-US" sz="1800" b="1" dirty="0"/>
              <a:t>有那麼</a:t>
            </a:r>
            <a:r>
              <a:rPr lang="zh-TW" altLang="en-US" sz="1800" b="1" dirty="0" smtClean="0"/>
              <a:t>多種方式</a:t>
            </a:r>
            <a:r>
              <a:rPr lang="zh-TW" altLang="en-US" sz="1800" b="1" dirty="0"/>
              <a:t>，</a:t>
            </a:r>
            <a:r>
              <a:rPr lang="zh-TW" altLang="en-US" sz="1800" b="1" dirty="0" smtClean="0"/>
              <a:t>運用自己的力量去幫助別人做不到的事就是公益，演講結束後，我設計一張學習單讓孩子再深入體會品讀小黑老師想傳遞的意念，結果讓我非常欣慰，因為他們都能抓到精隨</a:t>
            </a:r>
            <a:r>
              <a:rPr lang="en-US" altLang="zh-TW" sz="1800" b="1" dirty="0" smtClean="0"/>
              <a:t>--</a:t>
            </a:r>
            <a:r>
              <a:rPr lang="zh-TW" altLang="en-US" sz="2000" b="1" dirty="0" smtClean="0">
                <a:solidFill>
                  <a:srgbClr val="7030A0"/>
                </a:solidFill>
              </a:rPr>
              <a:t>公益是會讓自己與別人都快樂的事</a:t>
            </a:r>
            <a:r>
              <a:rPr lang="en-US" altLang="zh-TW" sz="2000" b="1" dirty="0" smtClean="0">
                <a:solidFill>
                  <a:srgbClr val="7030A0"/>
                </a:solidFill>
              </a:rPr>
              <a:t>!!</a:t>
            </a:r>
            <a:r>
              <a:rPr lang="zh-TW" altLang="en-US" sz="2000" b="1" dirty="0" smtClean="0">
                <a:solidFill>
                  <a:srgbClr val="7030A0"/>
                </a:solidFill>
              </a:rPr>
              <a:t>   </a:t>
            </a:r>
            <a:endParaRPr lang="en-US" altLang="zh-TW" sz="1800" b="1" dirty="0" smtClean="0">
              <a:solidFill>
                <a:srgbClr val="7030A0"/>
              </a:solidFill>
            </a:endParaRPr>
          </a:p>
        </p:txBody>
      </p:sp>
      <p:sp>
        <p:nvSpPr>
          <p:cNvPr id="7" name="標題 6"/>
          <p:cNvSpPr txBox="1">
            <a:spLocks/>
          </p:cNvSpPr>
          <p:nvPr/>
        </p:nvSpPr>
        <p:spPr>
          <a:xfrm rot="21378087">
            <a:off x="354230" y="368339"/>
            <a:ext cx="3816424" cy="1075111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標楷體" panose="03000509000000000000" pitchFamily="65" charset="-120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800" b="1" dirty="0" smtClean="0">
                <a:latin typeface="標楷體" panose="03000509000000000000" pitchFamily="65" charset="-120"/>
              </a:rPr>
              <a:t>公益行動後</a:t>
            </a:r>
            <a:r>
              <a:rPr lang="en-US" altLang="zh-TW" sz="2800" b="1" dirty="0" smtClean="0">
                <a:latin typeface="標楷體" panose="03000509000000000000" pitchFamily="65" charset="-120"/>
              </a:rPr>
              <a:t>…</a:t>
            </a:r>
            <a:br>
              <a:rPr lang="en-US" altLang="zh-TW" sz="2800" b="1" dirty="0" smtClean="0">
                <a:latin typeface="標楷體" panose="03000509000000000000" pitchFamily="65" charset="-120"/>
              </a:rPr>
            </a:br>
            <a:r>
              <a:rPr lang="zh-TW" altLang="en-US" sz="2800" b="1" dirty="0" smtClean="0">
                <a:latin typeface="標楷體" panose="03000509000000000000" pitchFamily="65" charset="-120"/>
              </a:rPr>
              <a:t>老師篇</a:t>
            </a:r>
            <a:endParaRPr lang="zh-TW" altLang="en-US" sz="2800" b="1" dirty="0">
              <a:latin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1961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126" cy="6858000"/>
          </a:xfrm>
          <a:prstGeom prst="rect">
            <a:avLst/>
          </a:prstGeom>
        </p:spPr>
      </p:pic>
      <p:sp>
        <p:nvSpPr>
          <p:cNvPr id="5" name="標題 6"/>
          <p:cNvSpPr txBox="1">
            <a:spLocks/>
          </p:cNvSpPr>
          <p:nvPr/>
        </p:nvSpPr>
        <p:spPr>
          <a:xfrm rot="21378087">
            <a:off x="354230" y="368339"/>
            <a:ext cx="3816424" cy="1075111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標楷體" panose="03000509000000000000" pitchFamily="65" charset="-120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800" b="1" dirty="0" smtClean="0">
                <a:latin typeface="標楷體" panose="03000509000000000000" pitchFamily="65" charset="-120"/>
              </a:rPr>
              <a:t>公益行動後</a:t>
            </a:r>
            <a:r>
              <a:rPr lang="en-US" altLang="zh-TW" sz="2800" b="1" dirty="0" smtClean="0">
                <a:latin typeface="標楷體" panose="03000509000000000000" pitchFamily="65" charset="-120"/>
              </a:rPr>
              <a:t>…</a:t>
            </a:r>
            <a:br>
              <a:rPr lang="en-US" altLang="zh-TW" sz="2800" b="1" dirty="0" smtClean="0">
                <a:latin typeface="標楷體" panose="03000509000000000000" pitchFamily="65" charset="-120"/>
              </a:rPr>
            </a:br>
            <a:r>
              <a:rPr lang="zh-TW" altLang="en-US" sz="2800" b="1" dirty="0" smtClean="0">
                <a:latin typeface="標楷體" panose="03000509000000000000" pitchFamily="65" charset="-120"/>
              </a:rPr>
              <a:t>老師篇</a:t>
            </a:r>
            <a:endParaRPr lang="zh-TW" altLang="en-US" sz="2800" b="1" dirty="0">
              <a:latin typeface="標楷體" panose="03000509000000000000" pitchFamily="65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4862" y="1565424"/>
            <a:ext cx="7631514" cy="5103935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zh-TW" altLang="en-US" sz="1800" b="1" dirty="0"/>
              <a:t> </a:t>
            </a:r>
            <a:r>
              <a:rPr lang="zh-TW" altLang="en-US" sz="1800" b="1" dirty="0" smtClean="0"/>
              <a:t>        這</a:t>
            </a:r>
            <a:r>
              <a:rPr lang="zh-TW" altLang="en-US" sz="1800" b="1" dirty="0"/>
              <a:t>顆公益的種子就埋在每個人心裡，直到某天發芽了</a:t>
            </a:r>
            <a:r>
              <a:rPr lang="en-US" altLang="zh-TW" sz="1800" b="1" dirty="0" smtClean="0"/>
              <a:t>…</a:t>
            </a:r>
            <a:endParaRPr lang="en-US" altLang="zh-TW" sz="1800" b="1" dirty="0"/>
          </a:p>
          <a:p>
            <a:pPr>
              <a:lnSpc>
                <a:spcPct val="120000"/>
              </a:lnSpc>
            </a:pPr>
            <a:r>
              <a:rPr lang="zh-TW" altLang="en-US" sz="1800" b="1" dirty="0" smtClean="0"/>
              <a:t>孩子不經意的</a:t>
            </a:r>
            <a:r>
              <a:rPr lang="zh-TW" altLang="en-US" sz="1800" b="1" dirty="0"/>
              <a:t>聊天，談到冬天的馬桶好冰，每次清晨從暖暖被窩起床後要坐下去都好掙扎</a:t>
            </a:r>
            <a:r>
              <a:rPr lang="en-US" altLang="zh-TW" sz="1800" b="1" dirty="0"/>
              <a:t>……</a:t>
            </a:r>
            <a:r>
              <a:rPr lang="zh-TW" altLang="en-US" sz="1800" b="1" dirty="0"/>
              <a:t>孩子的一句話最後促成了大家相邀做餅乾義賣買貼墊送老人的事，我很喜歡這種</a:t>
            </a:r>
            <a:r>
              <a:rPr lang="zh-TW" altLang="en-US" sz="2000" b="1" dirty="0">
                <a:solidFill>
                  <a:srgbClr val="7030A0"/>
                </a:solidFill>
              </a:rPr>
              <a:t>不刻意的公益，因為看見需要而做的公益</a:t>
            </a:r>
            <a:r>
              <a:rPr lang="zh-TW" altLang="en-US" sz="1800" b="1" dirty="0"/>
              <a:t>，因為小孩這樣的提議，所以我很樂於課餘時間帶著他們討論、思考要賣哪款餅乾、怎麼做餅乾、海報怎麼畫、擺攤又要注意甚麼事，幫忙聯繫華山志工等，看著這幾個小不點的學生邊摸索邊嘗試</a:t>
            </a:r>
            <a:r>
              <a:rPr lang="en-US" altLang="zh-TW" sz="1800" b="1" dirty="0"/>
              <a:t>..</a:t>
            </a:r>
            <a:r>
              <a:rPr lang="zh-TW" altLang="en-US" sz="1800" b="1" dirty="0"/>
              <a:t>我覺得好開心</a:t>
            </a:r>
            <a:r>
              <a:rPr lang="zh-TW" altLang="en-US" sz="1800" b="1" dirty="0" smtClean="0"/>
              <a:t>，他們</a:t>
            </a:r>
            <a:r>
              <a:rPr lang="zh-TW" altLang="en-US" sz="1800" b="1" dirty="0"/>
              <a:t>將因為</a:t>
            </a:r>
            <a:r>
              <a:rPr lang="zh-TW" altLang="en-US" sz="1800" b="1" dirty="0" smtClean="0"/>
              <a:t>這個公益行動而</a:t>
            </a:r>
            <a:r>
              <a:rPr lang="zh-TW" altLang="en-US" sz="1800" b="1" dirty="0"/>
              <a:t>學習更多</a:t>
            </a:r>
            <a:r>
              <a:rPr lang="en-US" altLang="zh-TW" sz="1800" b="1" dirty="0"/>
              <a:t>~</a:t>
            </a:r>
          </a:p>
          <a:p>
            <a:pPr>
              <a:lnSpc>
                <a:spcPct val="120000"/>
              </a:lnSpc>
            </a:pPr>
            <a:r>
              <a:rPr lang="zh-TW" altLang="en-US" sz="1800" b="1" dirty="0"/>
              <a:t>         </a:t>
            </a:r>
            <a:r>
              <a:rPr lang="zh-TW" altLang="en-US" sz="1800" b="1" dirty="0">
                <a:solidFill>
                  <a:srgbClr val="7030A0"/>
                </a:solidFill>
              </a:rPr>
              <a:t>公益不需要野心，</a:t>
            </a:r>
            <a:r>
              <a:rPr lang="zh-TW" altLang="en-US" sz="1800" b="1" dirty="0"/>
              <a:t>所以我們一開始就設定只要把餅乾賣完，賺到買貼墊的錢就好，</a:t>
            </a:r>
            <a:r>
              <a:rPr lang="zh-TW" altLang="en-US" sz="1800" b="1" dirty="0" smtClean="0"/>
              <a:t>小孩不會</a:t>
            </a:r>
            <a:r>
              <a:rPr lang="zh-TW" altLang="en-US" sz="1800" b="1" dirty="0"/>
              <a:t>有壓力</a:t>
            </a:r>
            <a:r>
              <a:rPr lang="zh-TW" altLang="en-US" sz="1800" b="1" dirty="0" smtClean="0"/>
              <a:t>，歷程能用心體會，目的也能開心完成，何嘗不是件好事</a:t>
            </a:r>
            <a:r>
              <a:rPr lang="en-US" altLang="zh-TW" sz="1800" b="1" dirty="0" smtClean="0"/>
              <a:t>!</a:t>
            </a:r>
            <a:endParaRPr lang="en-US" altLang="zh-TW" sz="1800" dirty="0"/>
          </a:p>
          <a:p>
            <a:r>
              <a:rPr lang="zh-TW" altLang="en-US" sz="1800" dirty="0" smtClean="0"/>
              <a:t>         </a:t>
            </a:r>
            <a:r>
              <a:rPr lang="zh-TW" altLang="en-US" sz="1800" b="1" dirty="0" smtClean="0"/>
              <a:t>公益</a:t>
            </a:r>
            <a:r>
              <a:rPr lang="zh-TW" altLang="en-US" sz="1800" b="1" dirty="0"/>
              <a:t>是條正確也永不止息的</a:t>
            </a:r>
            <a:r>
              <a:rPr lang="zh-TW" altLang="en-US" sz="1800" b="1" dirty="0" smtClean="0"/>
              <a:t>路，</a:t>
            </a:r>
            <a:r>
              <a:rPr lang="zh-TW" altLang="en-US" sz="2000" b="1" dirty="0" smtClean="0">
                <a:solidFill>
                  <a:srgbClr val="7030A0"/>
                </a:solidFill>
              </a:rPr>
              <a:t>感動</a:t>
            </a:r>
            <a:r>
              <a:rPr lang="zh-TW" altLang="en-US" sz="2000" b="1" dirty="0">
                <a:solidFill>
                  <a:srgbClr val="7030A0"/>
                </a:solidFill>
              </a:rPr>
              <a:t>是</a:t>
            </a:r>
            <a:r>
              <a:rPr lang="zh-TW" altLang="en-US" sz="2000" b="1" dirty="0" smtClean="0">
                <a:solidFill>
                  <a:srgbClr val="7030A0"/>
                </a:solidFill>
              </a:rPr>
              <a:t>我的動力</a:t>
            </a:r>
            <a:r>
              <a:rPr lang="zh-TW" altLang="en-US" sz="1800" b="1" dirty="0" smtClean="0"/>
              <a:t>，我希望可以帶著更多的孩子繼續走下去</a:t>
            </a:r>
            <a:r>
              <a:rPr lang="en-US" altLang="zh-TW" sz="1800" b="1" dirty="0" smtClean="0"/>
              <a:t>!!</a:t>
            </a:r>
            <a:endParaRPr lang="zh-TW" alt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54725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63" y="0"/>
            <a:ext cx="9111456" cy="6837237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9592" y="764704"/>
            <a:ext cx="5157863" cy="1143000"/>
          </a:xfrm>
        </p:spPr>
        <p:txBody>
          <a:bodyPr>
            <a:normAutofit/>
          </a:bodyPr>
          <a:lstStyle/>
          <a:p>
            <a:r>
              <a:rPr lang="zh-TW" altLang="en-US" sz="2800" b="1" dirty="0" smtClean="0">
                <a:latin typeface="標楷體" panose="03000509000000000000" pitchFamily="65" charset="-120"/>
              </a:rPr>
              <a:t>公益行動夥伴</a:t>
            </a:r>
            <a:r>
              <a:rPr lang="en-US" altLang="zh-TW" sz="2800" b="1" dirty="0" smtClean="0">
                <a:latin typeface="標楷體" panose="03000509000000000000" pitchFamily="65" charset="-120"/>
              </a:rPr>
              <a:t>—</a:t>
            </a:r>
            <a:r>
              <a:rPr lang="zh-TW" altLang="en-US" sz="2800" b="1" dirty="0" smtClean="0">
                <a:latin typeface="標楷體" panose="03000509000000000000" pitchFamily="65" charset="-120"/>
              </a:rPr>
              <a:t>華山基金會</a:t>
            </a:r>
            <a:endParaRPr lang="zh-TW" altLang="en-US" sz="2800" b="1" dirty="0">
              <a:latin typeface="標楷體" panose="03000509000000000000" pitchFamily="65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467544" y="1844824"/>
            <a:ext cx="676875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1.</a:t>
            </a:r>
            <a:r>
              <a:rPr lang="zh-TW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學校合作多年，</a:t>
            </a:r>
            <a:r>
              <a:rPr lang="zh-TW" altLang="en-US" sz="2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是親師生</a:t>
            </a:r>
            <a:r>
              <a:rPr lang="zh-TW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熟悉的公益</a:t>
            </a:r>
            <a:r>
              <a:rPr lang="zh-TW" altLang="en-US" sz="2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團體。</a:t>
            </a:r>
            <a:endParaRPr lang="en-US" altLang="zh-TW" sz="2600" b="1" dirty="0" smtClean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TW" sz="2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2.</a:t>
            </a:r>
            <a:r>
              <a:rPr lang="zh-TW" altLang="en-US" sz="2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本校學區多三代同堂或隔代教養，長輩一直是我們關心的族群。</a:t>
            </a:r>
            <a:endParaRPr lang="en-US" altLang="zh-TW" sz="2600" b="1" dirty="0" smtClean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TW" sz="2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</a:t>
            </a:r>
            <a:r>
              <a:rPr lang="en-US" altLang="zh-TW" sz="2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.</a:t>
            </a:r>
            <a:r>
              <a:rPr lang="zh-TW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寒冬年節時分，長輩更需要大家的關心。</a:t>
            </a:r>
            <a:endParaRPr lang="zh-TW" altLang="zh-TW" sz="2600" b="1" dirty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TW" sz="2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4.</a:t>
            </a:r>
            <a:r>
              <a:rPr lang="zh-TW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可以藉此行動關懷社區內的老人。</a:t>
            </a:r>
            <a:endParaRPr lang="en-US" altLang="zh-TW" sz="2600" b="1" dirty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zh-TW" altLang="zh-TW" sz="2600" b="1" dirty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6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3408"/>
            <a:ext cx="9111456" cy="6837237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125760"/>
            <a:ext cx="7596336" cy="1143000"/>
          </a:xfrm>
        </p:spPr>
        <p:txBody>
          <a:bodyPr>
            <a:normAutofit/>
          </a:bodyPr>
          <a:lstStyle/>
          <a:p>
            <a:r>
              <a:rPr lang="zh-TW" altLang="en-US" sz="2800" b="1" dirty="0" smtClean="0">
                <a:latin typeface="標楷體" panose="03000509000000000000" pitchFamily="65" charset="-120"/>
              </a:rPr>
              <a:t>就是</a:t>
            </a:r>
            <a:r>
              <a:rPr lang="zh-TW" altLang="en-US" sz="2800" b="1" dirty="0">
                <a:latin typeface="標楷體" panose="03000509000000000000" pitchFamily="65" charset="-120"/>
              </a:rPr>
              <a:t>一個想</a:t>
            </a:r>
            <a:r>
              <a:rPr lang="zh-TW" altLang="en-US" sz="2800" b="1" dirty="0" smtClean="0">
                <a:latin typeface="標楷體" panose="03000509000000000000" pitchFamily="65" charset="-120"/>
              </a:rPr>
              <a:t>做點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anose="03000509000000000000" pitchFamily="65" charset="-120"/>
              </a:rPr>
              <a:t>關心別人的事</a:t>
            </a:r>
            <a:r>
              <a:rPr lang="en-US" altLang="zh-TW" sz="2800" b="1" dirty="0" smtClean="0">
                <a:latin typeface="標楷體" panose="03000509000000000000" pitchFamily="65" charset="-120"/>
              </a:rPr>
              <a:t>…</a:t>
            </a:r>
            <a:r>
              <a:rPr lang="zh-TW" altLang="en-US" sz="2800" b="1" dirty="0" smtClean="0">
                <a:latin typeface="標楷體" panose="03000509000000000000" pitchFamily="65" charset="-120"/>
              </a:rPr>
              <a:t>的想法</a:t>
            </a:r>
            <a:endParaRPr lang="zh-TW" altLang="en-US" sz="2800" b="1" dirty="0">
              <a:latin typeface="標楷體" panose="03000509000000000000" pitchFamily="65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397968" y="1074938"/>
            <a:ext cx="6277520" cy="5678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b="1" dirty="0" smtClean="0">
                <a:latin typeface="標楷體" panose="03000509000000000000" pitchFamily="65" charset="-120"/>
              </a:rPr>
              <a:t>    </a:t>
            </a:r>
            <a:r>
              <a:rPr lang="zh-TW" altLang="en-US" sz="22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樂群自</a:t>
            </a:r>
            <a:r>
              <a:rPr lang="en-US" altLang="zh-TW" sz="22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2014</a:t>
            </a:r>
            <a:r>
              <a:rPr lang="zh-TW" altLang="en-US" sz="22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經歷氣爆事件，廣受社會資助，我們就一直努力想讓孩子學習更多助人的事</a:t>
            </a:r>
            <a:r>
              <a:rPr lang="en-US" altLang="zh-TW" sz="22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…</a:t>
            </a:r>
          </a:p>
          <a:p>
            <a:pPr>
              <a:lnSpc>
                <a:spcPct val="150000"/>
              </a:lnSpc>
            </a:pPr>
            <a:r>
              <a:rPr lang="en-US" altLang="zh-TW" sz="22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2016</a:t>
            </a:r>
            <a:r>
              <a:rPr lang="zh-TW" altLang="en-US" sz="2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走過氣爆，換我們回報</a:t>
            </a:r>
            <a:r>
              <a:rPr lang="en-US" altLang="zh-TW" sz="22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-</a:t>
            </a:r>
            <a:r>
              <a:rPr lang="zh-TW" altLang="en-US" sz="22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多</a:t>
            </a:r>
            <a:r>
              <a:rPr lang="zh-TW" altLang="en-US" sz="22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元</a:t>
            </a:r>
            <a:r>
              <a:rPr lang="zh-TW" altLang="en-US" sz="22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公益回饋社區</a:t>
            </a:r>
            <a:endParaRPr lang="en-US" altLang="zh-TW" sz="2200" b="1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TW" sz="22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2017</a:t>
            </a:r>
            <a:r>
              <a:rPr lang="zh-TW" altLang="en-US" sz="2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用溫度延續公益</a:t>
            </a:r>
            <a:r>
              <a:rPr lang="en-US" altLang="zh-TW" sz="2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-</a:t>
            </a:r>
            <a:r>
              <a:rPr lang="zh-TW" altLang="en-US" sz="22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自</a:t>
            </a:r>
            <a:r>
              <a:rPr lang="zh-TW" altLang="en-US" sz="22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製</a:t>
            </a:r>
            <a:r>
              <a:rPr lang="zh-TW" altLang="en-US" sz="22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蛋糕、居家關懷、陪老人過元宵</a:t>
            </a:r>
            <a:endParaRPr lang="en-US" altLang="zh-TW" sz="2200" b="1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TW" sz="2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2018~~</a:t>
            </a:r>
            <a:endParaRPr lang="en-US" altLang="zh-TW" sz="2200" b="1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200" b="1" dirty="0" smtClean="0">
                <a:solidFill>
                  <a:schemeClr val="accent3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起心動念</a:t>
            </a:r>
            <a:r>
              <a:rPr lang="en-US" altLang="zh-TW" sz="22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22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想給社區華山老人更務實的關心</a:t>
            </a:r>
            <a:endParaRPr lang="en-US" altLang="zh-TW" sz="2200" b="1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200" b="1" dirty="0" smtClean="0">
                <a:solidFill>
                  <a:schemeClr val="accent3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靈光一現</a:t>
            </a:r>
            <a:r>
              <a:rPr lang="en-US" altLang="zh-TW" sz="22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22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從自己的生活經驗發現，寒冬裡坐馬桶這件事非同小可</a:t>
            </a:r>
            <a:r>
              <a:rPr lang="en-US" altLang="zh-TW" sz="22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!!</a:t>
            </a:r>
          </a:p>
          <a:p>
            <a:pPr>
              <a:lnSpc>
                <a:spcPct val="150000"/>
              </a:lnSpc>
            </a:pPr>
            <a:r>
              <a:rPr lang="zh-TW" altLang="en-US" sz="2200" b="1" dirty="0" smtClean="0">
                <a:solidFill>
                  <a:schemeClr val="accent3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行動實踐</a:t>
            </a:r>
            <a:r>
              <a:rPr lang="en-US" altLang="zh-TW" sz="22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22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拿家裡現有的材料，做餅乾義賣，賺貼墊的錢</a:t>
            </a:r>
            <a:r>
              <a:rPr lang="en-US" altLang="zh-TW" sz="22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endParaRPr lang="zh-TW" altLang="zh-TW" sz="2200" b="1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1240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64" y="0"/>
            <a:ext cx="9192563" cy="6837237"/>
          </a:xfrm>
        </p:spPr>
      </p:pic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橢圓 5"/>
          <p:cNvSpPr/>
          <p:nvPr/>
        </p:nvSpPr>
        <p:spPr>
          <a:xfrm rot="21253798">
            <a:off x="127213" y="306078"/>
            <a:ext cx="3232944" cy="1080120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公益行動的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始末</a:t>
            </a:r>
            <a:r>
              <a:rPr lang="en-US" altLang="zh-TW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endParaRPr lang="zh-TW" altLang="en-US" sz="2800" dirty="0">
              <a:ea typeface="標楷體" panose="03000509000000000000" pitchFamily="65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479" t="21000" r="1479" b="24401"/>
          <a:stretch/>
        </p:blipFill>
        <p:spPr>
          <a:xfrm>
            <a:off x="250120" y="1692276"/>
            <a:ext cx="3241759" cy="31458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74" t="10650" r="9525" b="10609"/>
          <a:stretch/>
        </p:blipFill>
        <p:spPr>
          <a:xfrm>
            <a:off x="3851920" y="1591875"/>
            <a:ext cx="4414580" cy="34213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矩形 9"/>
          <p:cNvSpPr/>
          <p:nvPr/>
        </p:nvSpPr>
        <p:spPr>
          <a:xfrm>
            <a:off x="44626" y="4977200"/>
            <a:ext cx="3652746" cy="68404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106.10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主任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分享樂群做公益的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想法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139952" y="5187413"/>
            <a:ext cx="3717398" cy="108506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106.10.03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小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黑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老師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拋磚引玉，分享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自己做公益的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經驗心得，鼓勵樂群孩子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也能加入公益行列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7214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64" y="0"/>
            <a:ext cx="9192563" cy="6837237"/>
          </a:xfrm>
        </p:spPr>
      </p:pic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2473972" y="6067751"/>
            <a:ext cx="4196056" cy="6298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聽完小黑的分享，孩子的發想與感想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" r="1000" b="3800"/>
          <a:stretch/>
        </p:blipFill>
        <p:spPr>
          <a:xfrm>
            <a:off x="179512" y="286878"/>
            <a:ext cx="4248472" cy="56412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717" y="299008"/>
            <a:ext cx="4221812" cy="56290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332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64" y="0"/>
            <a:ext cx="9192563" cy="6837237"/>
          </a:xfrm>
          <a:prstGeom prst="rect">
            <a:avLst/>
          </a:prstGeom>
        </p:spPr>
      </p:pic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81207"/>
            <a:ext cx="4104456" cy="54726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089" y="274637"/>
            <a:ext cx="4109383" cy="54791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矩形 7"/>
          <p:cNvSpPr/>
          <p:nvPr/>
        </p:nvSpPr>
        <p:spPr>
          <a:xfrm>
            <a:off x="2473972" y="5980612"/>
            <a:ext cx="4196056" cy="6298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聽完小黑的分享，孩子的發想與感想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0305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64" y="0"/>
            <a:ext cx="9192563" cy="6837237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25436" y="870908"/>
            <a:ext cx="5757023" cy="4392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矩形 4"/>
          <p:cNvSpPr/>
          <p:nvPr/>
        </p:nvSpPr>
        <p:spPr>
          <a:xfrm>
            <a:off x="2587664" y="6103418"/>
            <a:ext cx="3032566" cy="57606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張貼海報號召公益行動者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9991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1463</TotalTime>
  <Words>3167</Words>
  <Application>Microsoft Office PowerPoint</Application>
  <PresentationFormat>如螢幕大小 (4:3)</PresentationFormat>
  <Paragraphs>160</Paragraphs>
  <Slides>31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31</vt:i4>
      </vt:variant>
    </vt:vector>
  </HeadingPairs>
  <TitlesOfParts>
    <vt:vector size="39" baseType="lpstr">
      <vt:lpstr>Meiryo</vt:lpstr>
      <vt:lpstr>新細明體</vt:lpstr>
      <vt:lpstr>標楷體</vt:lpstr>
      <vt:lpstr>Arial</vt:lpstr>
      <vt:lpstr>Calibri</vt:lpstr>
      <vt:lpstr>Times New Roman</vt:lpstr>
      <vt:lpstr>Wingdings</vt:lpstr>
      <vt:lpstr>Office 佈景主題</vt:lpstr>
      <vt:lpstr>瑪利亞基金會2018小學生公益行動競賽</vt:lpstr>
      <vt:lpstr>PowerPoint 簡報</vt:lpstr>
      <vt:lpstr>公益行動~捐錢捐物資 樂群師生~大愛不吝惜</vt:lpstr>
      <vt:lpstr>公益行動夥伴—華山基金會</vt:lpstr>
      <vt:lpstr>就是一個想做點關心別人的事…的想法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公益行動希望力-小小年紀，改變世界</vt:lpstr>
      <vt:lpstr>PowerPoint 簡報</vt:lpstr>
      <vt:lpstr>公益行動超越力--突破自我，實現夢想</vt:lpstr>
      <vt:lpstr>公益行動救援力-- 愛的力量，守護生命</vt:lpstr>
      <vt:lpstr>公益行動克服力--打破逆境，創造奇蹟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公益行動後… 學生篇</vt:lpstr>
      <vt:lpstr>公益行動後… 學生篇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119</cp:revision>
  <dcterms:created xsi:type="dcterms:W3CDTF">2017-02-06T06:18:00Z</dcterms:created>
  <dcterms:modified xsi:type="dcterms:W3CDTF">2018-03-08T07:26:25Z</dcterms:modified>
</cp:coreProperties>
</file>