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9fa44be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9fa44be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c4b16691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c4b16691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97c28bff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97c28bff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9f914af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9f914af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97c28bff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97c28bff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c4b1669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c4b1669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4b1669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c4b1669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97c28bff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97c28bff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c4b1669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c4b1669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97c28bff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97c28bff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10.jpg"/><Relationship Id="rId6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hjWc6NUYZSY" TargetMode="External"/><Relationship Id="rId4" Type="http://schemas.openxmlformats.org/officeDocument/2006/relationships/image" Target="../media/image3.jpg"/><Relationship Id="rId11" Type="http://schemas.openxmlformats.org/officeDocument/2006/relationships/hyperlink" Target="https://www.cna.com.tw/news/aopl/202311130079.aspx" TargetMode="External"/><Relationship Id="rId10" Type="http://schemas.openxmlformats.org/officeDocument/2006/relationships/image" Target="../media/image15.jpg"/><Relationship Id="rId12" Type="http://schemas.openxmlformats.org/officeDocument/2006/relationships/image" Target="../media/image4.png"/><Relationship Id="rId9" Type="http://schemas.openxmlformats.org/officeDocument/2006/relationships/image" Target="../media/image23.jpg"/><Relationship Id="rId5" Type="http://schemas.openxmlformats.org/officeDocument/2006/relationships/hyperlink" Target="http://www.youtube.com/watch?v=cdVSyaulLWs" TargetMode="External"/><Relationship Id="rId6" Type="http://schemas.openxmlformats.org/officeDocument/2006/relationships/image" Target="../media/image5.jpg"/><Relationship Id="rId7" Type="http://schemas.openxmlformats.org/officeDocument/2006/relationships/hyperlink" Target="http://www.youtube.com/watch?v=TVY2fZK2stI" TargetMode="External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拯救氣候行動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臺中市西屯區惠來國小</a:t>
            </a:r>
            <a:endParaRPr b="1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50270"/>
            <a:ext cx="1256000" cy="126443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004150" y="391875"/>
            <a:ext cx="264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小學生公益行動</a:t>
            </a:r>
            <a:endParaRPr b="1"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4">
            <a:alphaModFix/>
          </a:blip>
          <a:srcRect b="0" l="8820" r="18998" t="0"/>
          <a:stretch/>
        </p:blipFill>
        <p:spPr>
          <a:xfrm>
            <a:off x="6834850" y="1450275"/>
            <a:ext cx="1362256" cy="12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2802875" y="350700"/>
            <a:ext cx="125100" cy="13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0788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小朋友和家人一起落實拯救氣候行動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4779" l="0" r="0" t="7362"/>
          <a:stretch/>
        </p:blipFill>
        <p:spPr>
          <a:xfrm>
            <a:off x="311700" y="350700"/>
            <a:ext cx="2916255" cy="362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 b="1940" l="0" r="0" t="8654"/>
          <a:stretch/>
        </p:blipFill>
        <p:spPr>
          <a:xfrm>
            <a:off x="3291000" y="350700"/>
            <a:ext cx="2798021" cy="36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/>
          <p:nvPr/>
        </p:nvSpPr>
        <p:spPr>
          <a:xfrm>
            <a:off x="5558275" y="323100"/>
            <a:ext cx="197700" cy="190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 b="0" l="0" r="0" t="5401"/>
          <a:stretch/>
        </p:blipFill>
        <p:spPr>
          <a:xfrm>
            <a:off x="6207075" y="350700"/>
            <a:ext cx="2625225" cy="362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8386275" y="402675"/>
            <a:ext cx="197700" cy="190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2766575" y="402675"/>
            <a:ext cx="197700" cy="190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1697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搶救小雪人大作戰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50" y="788000"/>
            <a:ext cx="2347999" cy="31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705" y="788000"/>
            <a:ext cx="2207371" cy="31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2725" y="169700"/>
            <a:ext cx="2875749" cy="215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6">
            <a:alphaModFix/>
          </a:blip>
          <a:srcRect b="4546" l="16969" r="2222" t="5951"/>
          <a:stretch/>
        </p:blipFill>
        <p:spPr>
          <a:xfrm>
            <a:off x="6125200" y="2326025"/>
            <a:ext cx="2707098" cy="224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type="title"/>
          </p:nvPr>
        </p:nvSpPr>
        <p:spPr>
          <a:xfrm>
            <a:off x="176300" y="3998150"/>
            <a:ext cx="59490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2076">
                <a:solidFill>
                  <a:srgbClr val="000000"/>
                </a:solidFill>
              </a:rPr>
              <a:t>找尋校園裡九個小雪人，寫下小雪人的希望(節能減碳的好習慣)，完成投入摸彩箱，參加抽獎！</a:t>
            </a:r>
            <a:endParaRPr sz="207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希望力Hope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透過永續發展目標SDG13氣候行動相關課程進行，學生閱讀相關書籍、報紙，進行議題探究，思考如何在生活中落實拯救氣候的行動。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43950" y="2571750"/>
            <a:ext cx="22860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55">
                <a:solidFill>
                  <a:srgbClr val="0000FF"/>
                </a:solidFill>
              </a:rPr>
              <a:t>介紹</a:t>
            </a:r>
            <a:r>
              <a:rPr lang="zh-TW" sz="2155">
                <a:solidFill>
                  <a:srgbClr val="0000FF"/>
                </a:solidFill>
              </a:rPr>
              <a:t>SDG13意涵</a:t>
            </a:r>
            <a:endParaRPr sz="2155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9588" l="9372" r="1110" t="15030"/>
          <a:stretch/>
        </p:blipFill>
        <p:spPr>
          <a:xfrm>
            <a:off x="568875" y="444150"/>
            <a:ext cx="3368950" cy="212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type="title"/>
          </p:nvPr>
        </p:nvSpPr>
        <p:spPr>
          <a:xfrm>
            <a:off x="4571988" y="173475"/>
            <a:ext cx="40824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55">
                <a:solidFill>
                  <a:srgbClr val="0000FF"/>
                </a:solidFill>
              </a:rPr>
              <a:t>觀看</a:t>
            </a:r>
            <a:r>
              <a:rPr lang="zh-TW" sz="1744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《±2℃》</a:t>
            </a:r>
            <a:r>
              <a:rPr lang="zh-TW" sz="2155">
                <a:solidFill>
                  <a:srgbClr val="0000FF"/>
                </a:solidFill>
              </a:rPr>
              <a:t>全球暖化台灣版紀錄片</a:t>
            </a:r>
            <a:endParaRPr sz="2155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1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			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0" r="0" t="7252"/>
          <a:stretch/>
        </p:blipFill>
        <p:spPr>
          <a:xfrm>
            <a:off x="2566125" y="2301075"/>
            <a:ext cx="3717924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b="17498" l="0" r="0" t="0"/>
          <a:stretch/>
        </p:blipFill>
        <p:spPr>
          <a:xfrm>
            <a:off x="4691100" y="585050"/>
            <a:ext cx="3522683" cy="2179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6284050" y="4431700"/>
            <a:ext cx="22860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55">
                <a:solidFill>
                  <a:srgbClr val="0000FF"/>
                </a:solidFill>
              </a:rPr>
              <a:t>拯救氣候行動書展</a:t>
            </a:r>
            <a:endParaRPr sz="2155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超越力Exceed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六年級學生分組進行探究與報告，了解氣候變遷的危機，透過搜尋資料，關懷全世界面臨的暖化問題，發現減緩全球暖化的方法與行動。以小主播方式播報讓全校小朋友關心氣候變遷議題。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693575" y="344950"/>
            <a:ext cx="4181400" cy="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140">
                <a:solidFill>
                  <a:srgbClr val="0000FF"/>
                </a:solidFill>
              </a:rPr>
              <a:t>學生進行氣候議題探究</a:t>
            </a:r>
            <a:endParaRPr sz="3140">
              <a:solidFill>
                <a:srgbClr val="0000FF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450" y="344950"/>
            <a:ext cx="3206902" cy="240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750" y="2384350"/>
            <a:ext cx="3457203" cy="25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50" y="962053"/>
            <a:ext cx="3206902" cy="24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318750" y="3309800"/>
            <a:ext cx="29109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1.討論、決定探究主題</a:t>
            </a:r>
            <a:endParaRPr sz="2040">
              <a:solidFill>
                <a:srgbClr val="000000"/>
              </a:solidFill>
            </a:endParaRPr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989550" y="4472000"/>
            <a:ext cx="22401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2.搜集、統整資料</a:t>
            </a:r>
            <a:endParaRPr sz="2040">
              <a:solidFill>
                <a:srgbClr val="000000"/>
              </a:solidFill>
            </a:endParaRPr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7122950" y="2750125"/>
            <a:ext cx="19794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3.小組報告分享</a:t>
            </a:r>
            <a:endParaRPr sz="204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76925" y="2071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zh-TW" sz="3040">
                <a:solidFill>
                  <a:srgbClr val="0000FF"/>
                </a:solidFill>
              </a:rPr>
              <a:t>小主播報導氣候變遷相關新聞</a:t>
            </a:r>
            <a:endParaRPr sz="3851"/>
          </a:p>
        </p:txBody>
      </p:sp>
      <p:pic>
        <p:nvPicPr>
          <p:cNvPr id="107" name="Google Shape;107;p18" title="1121122 CO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27300"/>
            <a:ext cx="3441475" cy="19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 title="1121206液態樹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1262" y="2514052"/>
            <a:ext cx="3441466" cy="19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1121220氣候移民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2525" y="827295"/>
            <a:ext cx="3441475" cy="193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type="title"/>
          </p:nvPr>
        </p:nvSpPr>
        <p:spPr>
          <a:xfrm>
            <a:off x="85925" y="2763125"/>
            <a:ext cx="29109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COP28氣候大會</a:t>
            </a:r>
            <a:endParaRPr sz="2040">
              <a:solidFill>
                <a:srgbClr val="000000"/>
              </a:solidFill>
            </a:endParaRPr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2851250" y="4449875"/>
            <a:ext cx="29109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液態樹-減碳方法</a:t>
            </a:r>
            <a:endParaRPr sz="2040">
              <a:solidFill>
                <a:srgbClr val="000000"/>
              </a:solidFill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7127250" y="2763125"/>
            <a:ext cx="18501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40">
                <a:solidFill>
                  <a:srgbClr val="000000"/>
                </a:solidFill>
              </a:rPr>
              <a:t>氣候移民</a:t>
            </a:r>
            <a:endParaRPr sz="2040">
              <a:solidFill>
                <a:srgbClr val="000000"/>
              </a:solidFill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3708375" y="827300"/>
            <a:ext cx="1468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zh-TW" sz="1840">
                <a:solidFill>
                  <a:srgbClr val="0000FF"/>
                </a:solidFill>
              </a:rPr>
              <a:t>參考資料：</a:t>
            </a:r>
            <a:endParaRPr b="0" sz="184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zh-TW" sz="1840">
                <a:solidFill>
                  <a:srgbClr val="0000FF"/>
                </a:solidFill>
              </a:rPr>
              <a:t>中央社新聞</a:t>
            </a:r>
            <a:endParaRPr b="0" sz="184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zh-TW" sz="1840">
                <a:solidFill>
                  <a:srgbClr val="0000FF"/>
                </a:solidFill>
              </a:rPr>
              <a:t>國語日報</a:t>
            </a:r>
            <a:endParaRPr b="0" sz="184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zh-TW" sz="1840">
                <a:solidFill>
                  <a:srgbClr val="0000FF"/>
                </a:solidFill>
              </a:rPr>
              <a:t>人間福報</a:t>
            </a:r>
            <a:endParaRPr b="0" sz="1840">
              <a:solidFill>
                <a:srgbClr val="0000FF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6425" y="3490625"/>
            <a:ext cx="1270932" cy="1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93698" y="3205925"/>
            <a:ext cx="1169799" cy="14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0" y="4549150"/>
            <a:ext cx="253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u="sng">
                <a:solidFill>
                  <a:schemeClr val="hlink"/>
                </a:solidFill>
                <a:hlinkClick r:id="rId11"/>
              </a:rPr>
              <a:t>https://www.cna.com.tw/news/aopl/202311130079.aspx</a:t>
            </a:r>
            <a:r>
              <a:rPr lang="zh-TW"/>
              <a:t>中央社新聞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6923" y="3216125"/>
            <a:ext cx="1270924" cy="145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救援力Rescue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從借用免洗餐具的情形，發起全校進行愛心餐具的行動。學生捐贈環保餐具、餐盒給班級，減少同學因忘記帶餐袋去借用免洗餐具的行為。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51600" y="2212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140">
                <a:solidFill>
                  <a:srgbClr val="0000FF"/>
                </a:solidFill>
              </a:rPr>
              <a:t>班級愛心餐盒行動</a:t>
            </a:r>
            <a:endParaRPr sz="3140">
              <a:solidFill>
                <a:srgbClr val="0000FF"/>
              </a:solidFill>
            </a:endParaRPr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176300" y="3721975"/>
            <a:ext cx="41763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2076">
                <a:solidFill>
                  <a:srgbClr val="000000"/>
                </a:solidFill>
              </a:rPr>
              <a:t>九、十月份忘記帶餐袋，</a:t>
            </a:r>
            <a:endParaRPr sz="2076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2076">
                <a:solidFill>
                  <a:srgbClr val="000000"/>
                </a:solidFill>
              </a:rPr>
              <a:t>借用一次性餐具人數多。</a:t>
            </a:r>
            <a:endParaRPr sz="2076">
              <a:solidFill>
                <a:srgbClr val="00000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4470" t="0"/>
          <a:stretch/>
        </p:blipFill>
        <p:spPr>
          <a:xfrm>
            <a:off x="4581825" y="149683"/>
            <a:ext cx="4447073" cy="343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3499" l="0" r="0" t="3416"/>
          <a:stretch/>
        </p:blipFill>
        <p:spPr>
          <a:xfrm>
            <a:off x="176300" y="868338"/>
            <a:ext cx="2189276" cy="297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 b="2725" l="0" r="0" t="3307"/>
          <a:stretch/>
        </p:blipFill>
        <p:spPr>
          <a:xfrm>
            <a:off x="2469700" y="868338"/>
            <a:ext cx="2008001" cy="297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4581825" y="3501575"/>
            <a:ext cx="45621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zh-TW" sz="2076">
                <a:solidFill>
                  <a:srgbClr val="000000"/>
                </a:solidFill>
              </a:rPr>
              <a:t>發起班級募集愛心餐盒行動，</a:t>
            </a:r>
            <a:r>
              <a:rPr lang="zh-TW" sz="2076">
                <a:solidFill>
                  <a:srgbClr val="000000"/>
                </a:solidFill>
              </a:rPr>
              <a:t>親師生響應，大幅減少使用一次性餐具。</a:t>
            </a:r>
            <a:endParaRPr sz="2076">
              <a:solidFill>
                <a:srgbClr val="000000"/>
              </a:solidFill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370250" y="4438375"/>
            <a:ext cx="8151900" cy="5571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1528"/>
              <a:buNone/>
            </a:pPr>
            <a:r>
              <a:rPr lang="zh-TW" sz="3140">
                <a:solidFill>
                  <a:srgbClr val="FF0000"/>
                </a:solidFill>
              </a:rPr>
              <a:t>經過此次行動，下半學期借用免洗餐具明顯減少！</a:t>
            </a:r>
            <a:endParaRPr sz="2584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克服力Overcome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學生和家人一起落實拯救氣候行動，從生活做起節能減碳，記錄並省思，發揮「勿以善小而不為」的精神，為愛護地球盡一份心力！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聖誕節進行「搶救小雪人大作戰活動」。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