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9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9" r:id="rId4"/>
    <p:sldId id="284" r:id="rId5"/>
    <p:sldId id="259" r:id="rId6"/>
    <p:sldId id="263" r:id="rId7"/>
    <p:sldId id="285" r:id="rId8"/>
    <p:sldId id="286" r:id="rId9"/>
    <p:sldId id="258" r:id="rId10"/>
    <p:sldId id="276" r:id="rId11"/>
    <p:sldId id="267" r:id="rId12"/>
    <p:sldId id="287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F4BE"/>
    <a:srgbClr val="E6E6E6"/>
    <a:srgbClr val="957952"/>
    <a:srgbClr val="BEBEBE"/>
    <a:srgbClr val="F0F0F0"/>
    <a:srgbClr val="070E07"/>
    <a:srgbClr val="E6CAB2"/>
    <a:srgbClr val="DCDCDC"/>
    <a:srgbClr val="C8C8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6" autoAdjust="0"/>
    <p:restoredTop sz="92159" autoAdjust="0"/>
  </p:normalViewPr>
  <p:slideViewPr>
    <p:cSldViewPr snapToGrid="0">
      <p:cViewPr varScale="1">
        <p:scale>
          <a:sx n="54" d="100"/>
          <a:sy n="54" d="100"/>
        </p:scale>
        <p:origin x="1110" y="24"/>
      </p:cViewPr>
      <p:guideLst>
        <p:guide orient="horz" pos="2142"/>
        <p:guide pos="3808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2024/1/19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08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849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44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09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867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6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3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4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01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6324736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65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73" r:id="rId13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2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"/>
          <p:cNvPicPr>
            <a:picLocks noChangeAspect="1"/>
          </p:cNvPicPr>
          <p:nvPr/>
        </p:nvPicPr>
        <p:blipFill>
          <a:blip r:embed="rId4"/>
          <a:srcRect l="215" t="5717" r="-126" b="9884"/>
          <a:stretch>
            <a:fillRect/>
          </a:stretch>
        </p:blipFill>
        <p:spPr>
          <a:xfrm>
            <a:off x="-40310" y="0"/>
            <a:ext cx="12215495" cy="6877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42837" y="2144929"/>
            <a:ext cx="5049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蟲蟲危機</a:t>
            </a:r>
            <a:endParaRPr lang="en-US" altLang="zh-CN" sz="88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39686" y="3370805"/>
            <a:ext cx="450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noProof="0" dirty="0">
                <a:ln>
                  <a:noFill/>
                </a:ln>
                <a:solidFill>
                  <a:srgbClr val="E6CAB2"/>
                </a:solidFill>
                <a:uLnTx/>
                <a:uFillTx/>
                <a:cs typeface="+mn-ea"/>
                <a:sym typeface="+mn-lt"/>
              </a:rPr>
              <a:t>BUG</a:t>
            </a:r>
            <a:r>
              <a:rPr lang="en-US" altLang="zh-CN" sz="2000" b="1" dirty="0">
                <a:solidFill>
                  <a:srgbClr val="E6CAB2"/>
                </a:solidFill>
                <a:cs typeface="+mn-ea"/>
                <a:sym typeface="+mn-lt"/>
              </a:rPr>
              <a:t>S  </a:t>
            </a:r>
            <a:r>
              <a:rPr lang="en-US" altLang="zh-CN" sz="2000" b="1" noProof="0" dirty="0">
                <a:ln>
                  <a:noFill/>
                </a:ln>
                <a:solidFill>
                  <a:srgbClr val="E6CAB2"/>
                </a:solidFill>
                <a:uLnTx/>
                <a:uFillTx/>
                <a:cs typeface="+mn-ea"/>
                <a:sym typeface="+mn-lt"/>
              </a:rPr>
              <a:t>  CRISIS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17361" y="3556268"/>
            <a:ext cx="6748862" cy="8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2800" dirty="0">
                <a:solidFill>
                  <a:srgbClr val="E6CAB2"/>
                </a:solidFill>
                <a:cs typeface="+mn-ea"/>
                <a:sym typeface="+mn-lt"/>
              </a:rPr>
              <a:t>第</a:t>
            </a:r>
            <a:r>
              <a:rPr lang="en-US" altLang="zh-CN" sz="2800" dirty="0">
                <a:solidFill>
                  <a:srgbClr val="E6CAB2"/>
                </a:solidFill>
                <a:cs typeface="+mn-ea"/>
                <a:sym typeface="+mn-lt"/>
              </a:rPr>
              <a:t>17</a:t>
            </a:r>
            <a:r>
              <a:rPr lang="zh-CN" altLang="en-US" sz="2800" dirty="0">
                <a:solidFill>
                  <a:srgbClr val="E6CAB2"/>
                </a:solidFill>
                <a:cs typeface="+mn-ea"/>
                <a:sym typeface="+mn-lt"/>
              </a:rPr>
              <a:t>屆小學生公益行動 </a:t>
            </a:r>
            <a:r>
              <a:rPr lang="en-US" altLang="zh-CN" sz="2800" dirty="0">
                <a:solidFill>
                  <a:srgbClr val="E6CAB2"/>
                </a:solidFill>
                <a:cs typeface="+mn-ea"/>
                <a:sym typeface="+mn-lt"/>
              </a:rPr>
              <a:t>HERO Talks</a:t>
            </a:r>
            <a:endParaRPr lang="zh-CN" altLang="en-US" sz="2800" dirty="0">
              <a:solidFill>
                <a:srgbClr val="E6CAB2"/>
              </a:solidFill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4F976F-D555-30DC-EEBB-88A747F8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10" y="105287"/>
            <a:ext cx="4256445" cy="2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FA64558-DE08-DFCB-9A72-16251B36AB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94" y="1209224"/>
            <a:ext cx="3654477" cy="27424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46BB1B1-ED8D-9D79-DAA4-FE09E45837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868" y="1089081"/>
            <a:ext cx="2675687" cy="40299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DFC5BE-F0EC-D805-19C8-C26006BB7E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35" y="5041643"/>
            <a:ext cx="1800337" cy="107574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9F6D72B-19D6-6410-E2EA-D4BF8E9C96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5671" y="3000340"/>
            <a:ext cx="2112433" cy="31686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959C1F0-C9D8-FD26-9B53-F8CB0F9B0E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71041">
            <a:off x="4044448" y="864187"/>
            <a:ext cx="1818228" cy="1298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46125"/>
            <a:ext cx="12225655" cy="3932555"/>
          </a:xfrm>
          <a:prstGeom prst="rect">
            <a:avLst/>
          </a:prstGeom>
          <a:gradFill>
            <a:gsLst>
              <a:gs pos="0">
                <a:srgbClr val="E6CAB2"/>
              </a:gs>
              <a:gs pos="100000">
                <a:srgbClr val="9579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44" name="图片 4" descr="91352">
            <a:extLst>
              <a:ext uri="{FF2B5EF4-FFF2-40B4-BE49-F238E27FC236}">
                <a16:creationId xmlns:a16="http://schemas.microsoft.com/office/drawing/2014/main" id="{5DFF5954-68E2-7600-06A9-B9DD4B9930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9175910" y="3636905"/>
            <a:ext cx="2317218" cy="4124972"/>
          </a:xfrm>
          <a:prstGeom prst="rect">
            <a:avLst/>
          </a:prstGeom>
        </p:spPr>
      </p:pic>
      <p:pic>
        <p:nvPicPr>
          <p:cNvPr id="43" name="图片 4" descr="91352">
            <a:extLst>
              <a:ext uri="{FF2B5EF4-FFF2-40B4-BE49-F238E27FC236}">
                <a16:creationId xmlns:a16="http://schemas.microsoft.com/office/drawing/2014/main" id="{385536CE-5563-B070-10F5-E3B32E9E0D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3475" flipV="1">
            <a:off x="375518" y="-368908"/>
            <a:ext cx="3387566" cy="360411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34653" y="1557894"/>
            <a:ext cx="323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/>
            <a:r>
              <a:rPr lang="zh-TW" altLang="en-US" sz="3200" dirty="0">
                <a:solidFill>
                  <a:srgbClr val="070E07"/>
                </a:solidFill>
                <a:cs typeface="+mn-ea"/>
                <a:sym typeface="+mn-lt"/>
              </a:rPr>
              <a:t>為宣導昆蟲的重要性，認真排練</a:t>
            </a:r>
            <a:endParaRPr lang="en-US" altLang="zh-CN" sz="3200" kern="0" noProof="0" dirty="0">
              <a:ln>
                <a:noFill/>
              </a:ln>
              <a:solidFill>
                <a:srgbClr val="070E07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4CFAE4BB-7250-B97D-55CD-03CF52217C9E}"/>
              </a:ext>
            </a:extLst>
          </p:cNvPr>
          <p:cNvSpPr txBox="1"/>
          <p:nvPr/>
        </p:nvSpPr>
        <p:spPr>
          <a:xfrm>
            <a:off x="609778" y="2586509"/>
            <a:ext cx="2980267" cy="9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TW" altLang="en-US" sz="3200" dirty="0">
                <a:solidFill>
                  <a:srgbClr val="070E07"/>
                </a:solidFill>
                <a:cs typeface="+mn-ea"/>
                <a:sym typeface="+mn-lt"/>
              </a:rPr>
              <a:t>製作入班看板</a:t>
            </a:r>
            <a:endParaRPr lang="en-US" altLang="zh-CN" sz="3200" kern="0" noProof="0" dirty="0">
              <a:ln>
                <a:noFill/>
              </a:ln>
              <a:solidFill>
                <a:srgbClr val="070E07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466C2A24-1D75-F074-09AC-5AB63DDF22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45" y="3530600"/>
            <a:ext cx="3168650" cy="3137065"/>
          </a:xfrm>
          <a:prstGeom prst="rect">
            <a:avLst/>
          </a:prstGeom>
        </p:spPr>
      </p:pic>
      <p:sp>
        <p:nvSpPr>
          <p:cNvPr id="23" name="文本框 13">
            <a:extLst>
              <a:ext uri="{FF2B5EF4-FFF2-40B4-BE49-F238E27FC236}">
                <a16:creationId xmlns:a16="http://schemas.microsoft.com/office/drawing/2014/main" id="{CDEC6FC6-7CF3-18E9-FACC-7964C9664A73}"/>
              </a:ext>
            </a:extLst>
          </p:cNvPr>
          <p:cNvSpPr txBox="1"/>
          <p:nvPr/>
        </p:nvSpPr>
        <p:spPr>
          <a:xfrm>
            <a:off x="7650702" y="1089400"/>
            <a:ext cx="4516711" cy="9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TW" altLang="en-US" sz="3200" kern="0" noProof="0" dirty="0">
                <a:ln>
                  <a:noFill/>
                </a:ln>
                <a:solidFill>
                  <a:srgbClr val="070E07"/>
                </a:solidFill>
                <a:uLnTx/>
                <a:uFillTx/>
                <a:cs typeface="+mn-ea"/>
                <a:sym typeface="+mn-lt"/>
              </a:rPr>
              <a:t>突破緊張，挑戰成功</a:t>
            </a:r>
            <a:r>
              <a:rPr lang="en-US" altLang="zh-TW" sz="3200" kern="0" noProof="0" dirty="0">
                <a:ln>
                  <a:noFill/>
                </a:ln>
                <a:solidFill>
                  <a:srgbClr val="070E07"/>
                </a:solidFill>
                <a:uLnTx/>
                <a:uFillTx/>
                <a:cs typeface="+mn-ea"/>
                <a:sym typeface="+mn-lt"/>
              </a:rPr>
              <a:t>!</a:t>
            </a:r>
            <a:endParaRPr lang="en-US" altLang="zh-CN" sz="3200" kern="0" noProof="0" dirty="0">
              <a:ln>
                <a:noFill/>
              </a:ln>
              <a:solidFill>
                <a:srgbClr val="070E07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F0563E6-EB8B-0E75-5DB7-69DB147A14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164" y="1993073"/>
            <a:ext cx="4915007" cy="262777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2495802-227D-68F8-CE19-2F7409E5DA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045" y="2607122"/>
            <a:ext cx="3515339" cy="3411805"/>
          </a:xfrm>
          <a:prstGeom prst="rect">
            <a:avLst/>
          </a:prstGeom>
        </p:spPr>
      </p:pic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8E90D66B-C648-2EC9-A387-D5DBAC370200}"/>
              </a:ext>
            </a:extLst>
          </p:cNvPr>
          <p:cNvCxnSpPr/>
          <p:nvPr/>
        </p:nvCxnSpPr>
        <p:spPr>
          <a:xfrm flipV="1">
            <a:off x="3202409" y="5735405"/>
            <a:ext cx="651755" cy="5969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9BB970F-D0C6-AA89-ED9A-057876277B4F}"/>
              </a:ext>
            </a:extLst>
          </p:cNvPr>
          <p:cNvCxnSpPr/>
          <p:nvPr/>
        </p:nvCxnSpPr>
        <p:spPr>
          <a:xfrm flipV="1">
            <a:off x="7008740" y="4438821"/>
            <a:ext cx="651755" cy="5969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文本框 6">
            <a:extLst>
              <a:ext uri="{FF2B5EF4-FFF2-40B4-BE49-F238E27FC236}">
                <a16:creationId xmlns:a16="http://schemas.microsoft.com/office/drawing/2014/main" id="{2DF0E1B0-CE56-E734-41F8-DFCA4B72BAC5}"/>
              </a:ext>
            </a:extLst>
          </p:cNvPr>
          <p:cNvSpPr txBox="1"/>
          <p:nvPr/>
        </p:nvSpPr>
        <p:spPr>
          <a:xfrm>
            <a:off x="402727" y="84721"/>
            <a:ext cx="11737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80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入班宣導與分享行動成果</a:t>
            </a:r>
            <a:endParaRPr lang="en-US" altLang="zh-CN" sz="80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"/>
          <p:cNvPicPr>
            <a:picLocks noChangeAspect="1"/>
          </p:cNvPicPr>
          <p:nvPr/>
        </p:nvPicPr>
        <p:blipFill>
          <a:blip r:embed="rId4"/>
          <a:srcRect l="215" t="5717" r="-126" b="9884"/>
          <a:stretch>
            <a:fillRect/>
          </a:stretch>
        </p:blipFill>
        <p:spPr>
          <a:xfrm>
            <a:off x="-40310" y="0"/>
            <a:ext cx="12215495" cy="6877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47985" y="2539415"/>
            <a:ext cx="5049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Thank you!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17361" y="3556268"/>
            <a:ext cx="6748862" cy="8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2800" dirty="0">
                <a:solidFill>
                  <a:srgbClr val="E6CAB2"/>
                </a:solidFill>
                <a:cs typeface="+mn-ea"/>
                <a:sym typeface="+mn-lt"/>
              </a:rPr>
              <a:t>第</a:t>
            </a:r>
            <a:r>
              <a:rPr lang="en-US" altLang="zh-CN" sz="2800" dirty="0">
                <a:solidFill>
                  <a:srgbClr val="E6CAB2"/>
                </a:solidFill>
                <a:cs typeface="+mn-ea"/>
                <a:sym typeface="+mn-lt"/>
              </a:rPr>
              <a:t>17</a:t>
            </a:r>
            <a:r>
              <a:rPr lang="zh-CN" altLang="en-US" sz="2800" dirty="0">
                <a:solidFill>
                  <a:srgbClr val="E6CAB2"/>
                </a:solidFill>
                <a:cs typeface="+mn-ea"/>
                <a:sym typeface="+mn-lt"/>
              </a:rPr>
              <a:t>屆小學生公益行動 </a:t>
            </a:r>
            <a:r>
              <a:rPr lang="en-US" altLang="zh-CN" sz="2800" dirty="0">
                <a:solidFill>
                  <a:srgbClr val="E6CAB2"/>
                </a:solidFill>
                <a:cs typeface="+mn-ea"/>
                <a:sym typeface="+mn-lt"/>
              </a:rPr>
              <a:t>HERO Talks</a:t>
            </a:r>
            <a:endParaRPr lang="zh-CN" altLang="en-US" sz="2800" dirty="0">
              <a:solidFill>
                <a:srgbClr val="E6CAB2"/>
              </a:solidFill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4F976F-D555-30DC-EEBB-88A747F8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10" y="105287"/>
            <a:ext cx="4256445" cy="2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FA64558-DE08-DFCB-9A72-16251B36AB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94" y="1209224"/>
            <a:ext cx="3654477" cy="27424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46BB1B1-ED8D-9D79-DAA4-FE09E45837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868" y="1089081"/>
            <a:ext cx="2675687" cy="40299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DFC5BE-F0EC-D805-19C8-C26006BB7E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35" y="5041643"/>
            <a:ext cx="1800337" cy="107574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9F6D72B-19D6-6410-E2EA-D4BF8E9C96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5671" y="3000340"/>
            <a:ext cx="2112433" cy="31686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959C1F0-C9D8-FD26-9B53-F8CB0F9B0E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71041">
            <a:off x="4044448" y="864187"/>
            <a:ext cx="1818228" cy="1298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49">
            <a:extLst>
              <a:ext uri="{FF2B5EF4-FFF2-40B4-BE49-F238E27FC236}">
                <a16:creationId xmlns:a16="http://schemas.microsoft.com/office/drawing/2014/main" id="{CF158493-3A5A-BB64-606C-14E02CF6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图片 52">
            <a:extLst>
              <a:ext uri="{FF2B5EF4-FFF2-40B4-BE49-F238E27FC236}">
                <a16:creationId xmlns:a16="http://schemas.microsoft.com/office/drawing/2014/main" id="{2026DEA2-0663-7F39-80FC-A45382282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3" t="86428" r="9977" b="-259"/>
          <a:stretch>
            <a:fillRect/>
          </a:stretch>
        </p:blipFill>
        <p:spPr>
          <a:xfrm flipH="1" flipV="1">
            <a:off x="0" y="6274"/>
            <a:ext cx="2642490" cy="1282606"/>
          </a:xfrm>
          <a:prstGeom prst="rect">
            <a:avLst/>
          </a:prstGeom>
          <a:effectLst>
            <a:outerShdw blurRad="101600" dist="38100" dir="13500000" algn="br" rotWithShape="0">
              <a:prstClr val="black">
                <a:alpha val="25000"/>
              </a:prstClr>
            </a:outerShdw>
          </a:effectLst>
        </p:spPr>
      </p:pic>
      <p:pic>
        <p:nvPicPr>
          <p:cNvPr id="38" name="图片 114">
            <a:extLst>
              <a:ext uri="{FF2B5EF4-FFF2-40B4-BE49-F238E27FC236}">
                <a16:creationId xmlns:a16="http://schemas.microsoft.com/office/drawing/2014/main" id="{666FBB3F-3F46-F802-55D7-32ED28DE4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2" t="7916" r="2393" b="49673"/>
          <a:stretch>
            <a:fillRect/>
          </a:stretch>
        </p:blipFill>
        <p:spPr>
          <a:xfrm>
            <a:off x="8402064" y="-261859"/>
            <a:ext cx="3962738" cy="264678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E7101AE-4DC2-0A76-6F6A-01DB171F58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815" y="1479649"/>
            <a:ext cx="3159270" cy="417810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45738B0-D8E4-6624-FEEC-7C0E5A76EB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77890" y="1977367"/>
            <a:ext cx="4178102" cy="31826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61558" y="1306321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94186" y="1306321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26814" y="1306321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117">
            <a:extLst>
              <a:ext uri="{FF2B5EF4-FFF2-40B4-BE49-F238E27FC236}">
                <a16:creationId xmlns:a16="http://schemas.microsoft.com/office/drawing/2014/main" id="{5387D1C7-51D7-D0DC-E988-74540EDA2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3" t="86428" r="9977" b="-259"/>
          <a:stretch>
            <a:fillRect/>
          </a:stretch>
        </p:blipFill>
        <p:spPr>
          <a:xfrm rot="10800000" flipH="1" flipV="1">
            <a:off x="9549510" y="5615047"/>
            <a:ext cx="2642490" cy="1282606"/>
          </a:xfrm>
          <a:prstGeom prst="rect">
            <a:avLst/>
          </a:prstGeom>
          <a:effectLst>
            <a:outerShdw blurRad="101600" dist="38100" dir="13500000" algn="br" rotWithShape="0">
              <a:prstClr val="black">
                <a:alpha val="25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8229320" y="5239494"/>
            <a:ext cx="3159271" cy="116384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934B20-F7BB-4727-44FF-FD90C4DF1D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81" y="1479649"/>
            <a:ext cx="3173793" cy="41781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1558" y="5193672"/>
            <a:ext cx="3159271" cy="120966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91680" y="5239494"/>
            <a:ext cx="3159271" cy="116384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\\MAGNUM\Projects\Microsoft\Cloud Power FY12\Design\Icons\PNGs\User.png"/>
          <p:cNvPicPr>
            <a:picLocks noChangeAspect="1" noChangeArrowheads="1"/>
          </p:cNvPicPr>
          <p:nvPr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873" y="5596450"/>
            <a:ext cx="1050645" cy="80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5" name="文本框 14"/>
          <p:cNvSpPr txBox="1"/>
          <p:nvPr/>
        </p:nvSpPr>
        <p:spPr>
          <a:xfrm>
            <a:off x="1957693" y="5599870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一年三班</a:t>
            </a:r>
            <a:endParaRPr lang="en-US" altLang="zh-TW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周楷硯</a:t>
            </a:r>
            <a:endParaRPr lang="en-US" altLang="zh-CN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56846" y="5615047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一年四班</a:t>
            </a:r>
            <a:endParaRPr lang="en-US" altLang="zh-TW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陳宣菲</a:t>
            </a:r>
            <a:endParaRPr lang="en-US" altLang="zh-CN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69940" y="5583259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三年四班</a:t>
            </a:r>
            <a:endParaRPr lang="en-US" altLang="zh-TW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陳冠甫</a:t>
            </a:r>
            <a:endParaRPr lang="en-US" altLang="zh-CN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1" name="Picture 2" descr="\\MAGNUM\Projects\Microsoft\Cloud Power FY12\Design\Icons\PNGs\User.png">
            <a:extLst>
              <a:ext uri="{FF2B5EF4-FFF2-40B4-BE49-F238E27FC236}">
                <a16:creationId xmlns:a16="http://schemas.microsoft.com/office/drawing/2014/main" id="{B15BC59F-6F23-CA3A-F3A4-6DEF5D53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05" y="5598723"/>
            <a:ext cx="1050645" cy="80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1" name="Picture 2" descr="\\MAGNUM\Projects\Microsoft\Cloud Power FY12\Design\Icons\PNGs\User.png">
            <a:extLst>
              <a:ext uri="{FF2B5EF4-FFF2-40B4-BE49-F238E27FC236}">
                <a16:creationId xmlns:a16="http://schemas.microsoft.com/office/drawing/2014/main" id="{43C2582D-478B-4DA0-5013-3FC886FA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323" y="5596450"/>
            <a:ext cx="1050645" cy="80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4" name="文本框 6">
            <a:extLst>
              <a:ext uri="{FF2B5EF4-FFF2-40B4-BE49-F238E27FC236}">
                <a16:creationId xmlns:a16="http://schemas.microsoft.com/office/drawing/2014/main" id="{38AA60C1-0A51-27F9-C8D5-3CA8BEC251E8}"/>
              </a:ext>
            </a:extLst>
          </p:cNvPr>
          <p:cNvSpPr txBox="1"/>
          <p:nvPr/>
        </p:nvSpPr>
        <p:spPr>
          <a:xfrm>
            <a:off x="2988044" y="152946"/>
            <a:ext cx="599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團隊成員</a:t>
            </a:r>
            <a:r>
              <a:rPr lang="en-US" altLang="zh-CN" sz="7200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4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1E42775-9FDC-2E23-63A2-A7DB153CD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23965" y="679655"/>
            <a:ext cx="9925070" cy="52319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11195" y="1266825"/>
            <a:ext cx="8071670" cy="41015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76434" y="1919625"/>
            <a:ext cx="8221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blipFill>
                  <a:blip r:embed="rId4"/>
                  <a:stretch>
                    <a:fillRect/>
                  </a:stretch>
                </a:blipFill>
                <a:latin typeface="Arial"/>
                <a:ea typeface="微软雅黑"/>
                <a:sym typeface="Arial"/>
              </a:rPr>
              <a:t>一切的行動  </a:t>
            </a:r>
            <a:endParaRPr lang="en-US" altLang="zh-TW" sz="8000" b="1" dirty="0">
              <a:blipFill>
                <a:blip r:embed="rId4"/>
                <a:stretch>
                  <a:fillRect/>
                </a:stretch>
              </a:blipFill>
              <a:latin typeface="Arial"/>
              <a:ea typeface="微软雅黑"/>
              <a:sym typeface="Arial"/>
            </a:endParaRPr>
          </a:p>
          <a:p>
            <a:r>
              <a:rPr lang="zh-TW" altLang="en-US" sz="8000" b="1" dirty="0">
                <a:blipFill>
                  <a:blip r:embed="rId4"/>
                  <a:stretch>
                    <a:fillRect/>
                  </a:stretch>
                </a:blipFill>
                <a:latin typeface="Arial"/>
                <a:ea typeface="微软雅黑"/>
                <a:sym typeface="Arial"/>
              </a:rPr>
              <a:t>          從家啟程</a:t>
            </a:r>
            <a:r>
              <a:rPr lang="en-US" altLang="zh-TW" sz="7000" b="1" dirty="0">
                <a:blipFill>
                  <a:blip r:embed="rId4"/>
                  <a:stretch>
                    <a:fillRect/>
                  </a:stretch>
                </a:blipFill>
                <a:latin typeface="Arial"/>
                <a:ea typeface="微软雅黑"/>
                <a:sym typeface="Arial"/>
              </a:rPr>
              <a:t>…</a:t>
            </a:r>
            <a:endParaRPr lang="zh-CN" altLang="en-US" sz="7000" b="1" dirty="0">
              <a:blipFill>
                <a:blip r:embed="rId4"/>
                <a:stretch>
                  <a:fillRect/>
                </a:stretch>
              </a:blipFill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9603429">
            <a:off x="464185" y="3033061"/>
            <a:ext cx="2523347" cy="37083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8223520">
            <a:off x="9048823" y="91088"/>
            <a:ext cx="2523347" cy="37083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68671" y="4474170"/>
            <a:ext cx="563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/>
                <a:ea typeface="微软雅黑"/>
                <a:cs typeface="Aharoni" panose="02010803020104030203" pitchFamily="2" charset="-79"/>
                <a:sym typeface="Arial"/>
              </a:rPr>
              <a:t>Start From Home</a:t>
            </a:r>
            <a:endParaRPr lang="zh-CN" altLang="en-US" sz="2400" dirty="0">
              <a:latin typeface="Arial"/>
              <a:ea typeface="微软雅黑"/>
              <a:cs typeface="Aharoni" panose="02010803020104030203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2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8A2B32-A99A-CF67-E465-23BAE3AECB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980" y="1256563"/>
            <a:ext cx="4466348" cy="546493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 rot="16200000">
            <a:off x="8383675" y="-2458550"/>
            <a:ext cx="984885" cy="618842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90000"/>
                  <a:alpha val="90000"/>
                </a:schemeClr>
              </a:gs>
              <a:gs pos="5000">
                <a:srgbClr val="E6E6E6">
                  <a:lumMod val="48000"/>
                  <a:lumOff val="52000"/>
                  <a:alpha val="59000"/>
                </a:srgbClr>
              </a:gs>
            </a:gsLst>
            <a:lin ang="5400000" scaled="1"/>
            <a:tileRect/>
          </a:gradFill>
        </p:spPr>
        <p:txBody>
          <a:bodyPr vert="eaVert" wrap="square" rtlCol="0">
            <a:spAutoFit/>
          </a:bodyPr>
          <a:lstStyle/>
          <a:p>
            <a:pPr algn="l"/>
            <a:r>
              <a:rPr lang="zh-TW" altLang="en-US" sz="5200" noProof="0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繪製</a:t>
            </a:r>
            <a:r>
              <a:rPr lang="zh-TW" altLang="en-US" sz="5200" noProof="0" dirty="0">
                <a:ln>
                  <a:noFill/>
                </a:ln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uLnTx/>
                <a:uFillTx/>
                <a:cs typeface="+mn-ea"/>
                <a:sym typeface="+mn-lt"/>
              </a:rPr>
              <a:t>心智圖擬定行動</a:t>
            </a:r>
            <a:endParaRPr lang="en-US" altLang="zh-CN" sz="5200" noProof="0" dirty="0">
              <a:ln>
                <a:noFill/>
              </a:ln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65175" y="797560"/>
            <a:ext cx="0" cy="940435"/>
          </a:xfrm>
          <a:prstGeom prst="line">
            <a:avLst/>
          </a:prstGeom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68500" y="4759960"/>
            <a:ext cx="0" cy="1139825"/>
          </a:xfrm>
          <a:prstGeom prst="line">
            <a:avLst/>
          </a:prstGeom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DD7B2FFE-3D2C-1D17-8B5E-CC1DC9280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058" y="4134399"/>
            <a:ext cx="2085382" cy="297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92A6E6-5F35-DE8A-929E-E838971F1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2079" y="-199053"/>
            <a:ext cx="2150004" cy="3049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05CB32B-2BC2-E0D0-B422-093113890E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8275" y="2003163"/>
            <a:ext cx="1814952" cy="2972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1AE47B6-B2C5-8CE4-1590-4B1001AD39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3234" y="1267777"/>
            <a:ext cx="3337023" cy="414134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F96828-DAAE-0F6C-5372-59BC2CF0C90D}"/>
              </a:ext>
            </a:extLst>
          </p:cNvPr>
          <p:cNvSpPr txBox="1"/>
          <p:nvPr/>
        </p:nvSpPr>
        <p:spPr>
          <a:xfrm>
            <a:off x="3415727" y="570318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讀完資料，畫出各自的心智圖，</a:t>
            </a:r>
            <a:endParaRPr lang="en-US" altLang="zh-TW" sz="2400" dirty="0"/>
          </a:p>
          <a:p>
            <a:r>
              <a:rPr lang="zh-TW" altLang="en-US" sz="2400" dirty="0"/>
              <a:t>最後統整內容成一張心智圖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AE29359-35C9-8B78-2D09-593EAB47CB03}"/>
              </a:ext>
            </a:extLst>
          </p:cNvPr>
          <p:cNvCxnSpPr>
            <a:cxnSpLocks/>
          </p:cNvCxnSpPr>
          <p:nvPr/>
        </p:nvCxnSpPr>
        <p:spPr>
          <a:xfrm>
            <a:off x="3457022" y="2023479"/>
            <a:ext cx="376212" cy="3773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1BB603E-EA8A-56D4-A358-C5AF106151EA}"/>
              </a:ext>
            </a:extLst>
          </p:cNvPr>
          <p:cNvCxnSpPr>
            <a:cxnSpLocks/>
          </p:cNvCxnSpPr>
          <p:nvPr/>
        </p:nvCxnSpPr>
        <p:spPr>
          <a:xfrm>
            <a:off x="3415727" y="3429000"/>
            <a:ext cx="417507" cy="381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661FC41-08E6-49BB-FC08-EB31026FBA90}"/>
              </a:ext>
            </a:extLst>
          </p:cNvPr>
          <p:cNvCxnSpPr>
            <a:cxnSpLocks/>
          </p:cNvCxnSpPr>
          <p:nvPr/>
        </p:nvCxnSpPr>
        <p:spPr>
          <a:xfrm flipV="1">
            <a:off x="3401860" y="4930775"/>
            <a:ext cx="431371" cy="3661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C934293-E58C-D382-5643-6B73F7B37B64}"/>
              </a:ext>
            </a:extLst>
          </p:cNvPr>
          <p:cNvCxnSpPr>
            <a:cxnSpLocks/>
          </p:cNvCxnSpPr>
          <p:nvPr/>
        </p:nvCxnSpPr>
        <p:spPr>
          <a:xfrm>
            <a:off x="7127315" y="4088900"/>
            <a:ext cx="50221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>
            <a:extLst>
              <a:ext uri="{FF2B5EF4-FFF2-40B4-BE49-F238E27FC236}">
                <a16:creationId xmlns:a16="http://schemas.microsoft.com/office/drawing/2014/main" id="{07057244-83F7-97A1-A0C7-A947FF8A0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5239" y="981565"/>
            <a:ext cx="6807855" cy="4844732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4682279" y="229870"/>
            <a:ext cx="2971800" cy="2971800"/>
          </a:xfrm>
          <a:prstGeom prst="diamond">
            <a:avLst/>
          </a:prstGeom>
          <a:solidFill>
            <a:schemeClr val="bg1">
              <a:alpha val="85000"/>
            </a:schemeClr>
          </a:solidFill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0086" y="746274"/>
            <a:ext cx="249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製作</a:t>
            </a:r>
            <a:endParaRPr lang="en-US" altLang="zh-TW" sz="40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  <a:p>
            <a:pPr algn="ctr"/>
            <a:r>
              <a:rPr lang="en-US" altLang="zh-TW" sz="40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Bug Hotels (</a:t>
            </a:r>
            <a:r>
              <a:rPr lang="zh-TW" altLang="en-US" sz="40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小</a:t>
            </a:r>
            <a:r>
              <a:rPr lang="en-US" altLang="zh-TW" sz="40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)</a:t>
            </a:r>
            <a:endParaRPr lang="en-US" altLang="zh-CN" sz="4000" b="1" noProof="0" dirty="0">
              <a:ln>
                <a:noFill/>
              </a:ln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913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8796548" y="-66427"/>
            <a:ext cx="665480" cy="739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28113" y="3517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uLnTx/>
                <a:uFillTx/>
                <a:cs typeface="+mn-ea"/>
                <a:sym typeface="+mn-lt"/>
              </a:rPr>
              <a:t>03</a:t>
            </a:r>
          </a:p>
        </p:txBody>
      </p:sp>
      <p:pic>
        <p:nvPicPr>
          <p:cNvPr id="16" name="图片 15" descr="913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8702777" y="3392170"/>
            <a:ext cx="665480" cy="7391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489154" y="347994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uLnTx/>
                <a:uFillTx/>
                <a:cs typeface="+mn-ea"/>
                <a:sym typeface="+mn-lt"/>
              </a:rPr>
              <a:t>04</a:t>
            </a:r>
          </a:p>
        </p:txBody>
      </p:sp>
      <p:pic>
        <p:nvPicPr>
          <p:cNvPr id="3" name="图片 2" descr="913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2610485" y="232030"/>
            <a:ext cx="665480" cy="739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33844" y="30314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uLnTx/>
                <a:uFillTx/>
                <a:cs typeface="+mn-ea"/>
                <a:sym typeface="+mn-lt"/>
              </a:rPr>
              <a:t>01</a:t>
            </a:r>
          </a:p>
        </p:txBody>
      </p:sp>
      <p:pic>
        <p:nvPicPr>
          <p:cNvPr id="24" name="图片 23" descr="913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2639552" y="3540760"/>
            <a:ext cx="665480" cy="7391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794885" y="361630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uLnTx/>
                <a:uFillTx/>
                <a:cs typeface="+mn-ea"/>
                <a:sym typeface="+mn-lt"/>
              </a:rPr>
              <a:t>02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550F01EC-2647-9615-A911-BF174A210F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7759" y="714902"/>
            <a:ext cx="3172240" cy="2348723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3AFBA34C-5201-9620-528B-9FBD0BCF69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1215" y="3981284"/>
            <a:ext cx="3051194" cy="2321242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D64F7530-40C6-A701-7D14-FFB67ACC52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947" y="645516"/>
            <a:ext cx="3243862" cy="2703906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E9B1FBF1-97E6-8C7E-7C53-B11A4DF8A8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52108" y="3820389"/>
            <a:ext cx="3242919" cy="2552908"/>
          </a:xfrm>
          <a:prstGeom prst="rect">
            <a:avLst/>
          </a:prstGeom>
        </p:spPr>
      </p:pic>
      <p:sp>
        <p:nvSpPr>
          <p:cNvPr id="45" name="箭號: 向下 44">
            <a:extLst>
              <a:ext uri="{FF2B5EF4-FFF2-40B4-BE49-F238E27FC236}">
                <a16:creationId xmlns:a16="http://schemas.microsoft.com/office/drawing/2014/main" id="{DDD07C11-5EA3-8F9D-E405-10DB8D615B88}"/>
              </a:ext>
            </a:extLst>
          </p:cNvPr>
          <p:cNvSpPr/>
          <p:nvPr/>
        </p:nvSpPr>
        <p:spPr>
          <a:xfrm>
            <a:off x="10703984" y="4694767"/>
            <a:ext cx="387350" cy="7401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93DC389-62FD-5243-1C9E-FCDFC9D863AC}"/>
              </a:ext>
            </a:extLst>
          </p:cNvPr>
          <p:cNvSpPr txBox="1"/>
          <p:nvPr/>
        </p:nvSpPr>
        <p:spPr>
          <a:xfrm>
            <a:off x="10384367" y="4343014"/>
            <a:ext cx="141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</a:rPr>
              <a:t>小瓢蟲來了 </a:t>
            </a:r>
            <a:r>
              <a:rPr lang="en-US" altLang="zh-TW" b="1" dirty="0">
                <a:solidFill>
                  <a:srgbClr val="FFFF00"/>
                </a:solidFill>
              </a:rPr>
              <a:t>!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46A6E5-A585-A32E-F54E-9A6449C015BD}"/>
              </a:ext>
            </a:extLst>
          </p:cNvPr>
          <p:cNvSpPr txBox="1"/>
          <p:nvPr/>
        </p:nvSpPr>
        <p:spPr>
          <a:xfrm>
            <a:off x="3922441" y="3762266"/>
            <a:ext cx="180049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/>
              <a:t>大開口自由進出</a:t>
            </a: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091A8C59-2A23-68C6-3A31-69E66A828881}"/>
              </a:ext>
            </a:extLst>
          </p:cNvPr>
          <p:cNvCxnSpPr>
            <a:cxnSpLocks/>
          </p:cNvCxnSpPr>
          <p:nvPr/>
        </p:nvCxnSpPr>
        <p:spPr>
          <a:xfrm>
            <a:off x="5744521" y="3927231"/>
            <a:ext cx="956846" cy="167249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E44810BC-B4FA-1E93-8739-4A7AEC157DC2}"/>
              </a:ext>
            </a:extLst>
          </p:cNvPr>
          <p:cNvCxnSpPr>
            <a:cxnSpLocks/>
          </p:cNvCxnSpPr>
          <p:nvPr/>
        </p:nvCxnSpPr>
        <p:spPr>
          <a:xfrm>
            <a:off x="5696105" y="4102811"/>
            <a:ext cx="552295" cy="682517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7369D725-839E-765F-F361-61EA8151554C}"/>
              </a:ext>
            </a:extLst>
          </p:cNvPr>
          <p:cNvSpPr txBox="1"/>
          <p:nvPr/>
        </p:nvSpPr>
        <p:spPr>
          <a:xfrm>
            <a:off x="4215590" y="6275383"/>
            <a:ext cx="364715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/>
              <a:t>放入土、樹葉、樹枝、樹果、雜草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2BF5AAB-6470-6642-2046-989B201BEF9D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5141905"/>
            <a:ext cx="393700" cy="113347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4509A1-2AC9-5BB1-F8F1-AB2F59A4D680}"/>
              </a:ext>
            </a:extLst>
          </p:cNvPr>
          <p:cNvSpPr txBox="1"/>
          <p:nvPr/>
        </p:nvSpPr>
        <p:spPr>
          <a:xfrm>
            <a:off x="2640328" y="934340"/>
            <a:ext cx="738664" cy="2266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來製作。</a:t>
            </a:r>
            <a:endParaRPr lang="en-US" altLang="zh-TW" dirty="0"/>
          </a:p>
          <a:p>
            <a:r>
              <a:rPr lang="zh-TW" altLang="en-US" dirty="0"/>
              <a:t>使用回收牛奶瓶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AF05B1-E9C8-FB9B-0767-1AE751087D62}"/>
              </a:ext>
            </a:extLst>
          </p:cNvPr>
          <p:cNvSpPr txBox="1"/>
          <p:nvPr/>
        </p:nvSpPr>
        <p:spPr>
          <a:xfrm>
            <a:off x="2636004" y="4243070"/>
            <a:ext cx="461665" cy="2266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利用周圍素材。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E2A8DD7-AC3C-0D94-8047-C9CFCAEDF3FF}"/>
              </a:ext>
            </a:extLst>
          </p:cNvPr>
          <p:cNvSpPr txBox="1"/>
          <p:nvPr/>
        </p:nvSpPr>
        <p:spPr>
          <a:xfrm>
            <a:off x="9475610" y="21320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我們做好囉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04CE9C9-9095-3502-4563-96C469359D9A}"/>
              </a:ext>
            </a:extLst>
          </p:cNvPr>
          <p:cNvSpPr txBox="1"/>
          <p:nvPr/>
        </p:nvSpPr>
        <p:spPr>
          <a:xfrm>
            <a:off x="8866821" y="4102811"/>
            <a:ext cx="461665" cy="2773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什麼蟲蟲會光臨呢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47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950372" y="4838699"/>
            <a:ext cx="7087992" cy="1828799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01205" y="1214122"/>
            <a:ext cx="2168314" cy="198899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3636" y="1214121"/>
            <a:ext cx="2168314" cy="195473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3637" y="274751"/>
            <a:ext cx="432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製作</a:t>
            </a:r>
            <a:r>
              <a:rPr lang="en-US" altLang="zh-TW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Bug Hotel(</a:t>
            </a:r>
            <a:r>
              <a:rPr lang="zh-TW" altLang="en-US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</a:t>
            </a:r>
            <a:r>
              <a:rPr lang="en-US" altLang="zh-TW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endParaRPr lang="en-US" altLang="zh-CN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292703" y="1059581"/>
            <a:ext cx="3418447" cy="650"/>
          </a:xfrm>
          <a:prstGeom prst="line">
            <a:avLst/>
          </a:prstGeom>
          <a:ln w="28575">
            <a:solidFill>
              <a:srgbClr val="0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9D6C3EB0-8579-84B2-3FAB-85505B077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7"/>
          <a:stretch/>
        </p:blipFill>
        <p:spPr>
          <a:xfrm>
            <a:off x="4944110" y="66100"/>
            <a:ext cx="7094254" cy="472603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70AF48-FC5C-8910-D3F6-7D56B3594D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2284" y="1268232"/>
            <a:ext cx="2031018" cy="184305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BAEFD54-5EBB-7805-458B-1769C1075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78" y="3257223"/>
            <a:ext cx="4527041" cy="348582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35676949-7171-80A4-6051-ECCDED638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541" y="1268232"/>
            <a:ext cx="1967641" cy="184305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6F57DF0-5D7D-1523-FDCB-3408A7864E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51552" y="4038600"/>
            <a:ext cx="1606545" cy="3422651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9C55935F-31AF-6434-2043-074C1B0FDC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80976" y="4152476"/>
            <a:ext cx="1606547" cy="3194899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9524262D-0F7F-08B3-E2CC-C4C0AB078C8D}"/>
              </a:ext>
            </a:extLst>
          </p:cNvPr>
          <p:cNvSpPr txBox="1"/>
          <p:nvPr/>
        </p:nvSpPr>
        <p:spPr>
          <a:xfrm>
            <a:off x="5143499" y="494665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土蜂來囉</a:t>
            </a:r>
            <a:r>
              <a:rPr lang="en-US" altLang="zh-TW" sz="2400" b="1" dirty="0">
                <a:solidFill>
                  <a:srgbClr val="FFFF00"/>
                </a:solidFill>
              </a:rPr>
              <a:t>!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1606A01-101F-3811-2437-4AD882AB032C}"/>
              </a:ext>
            </a:extLst>
          </p:cNvPr>
          <p:cNvSpPr txBox="1"/>
          <p:nvPr/>
        </p:nvSpPr>
        <p:spPr>
          <a:xfrm>
            <a:off x="8775699" y="494665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椿象來囉</a:t>
            </a:r>
            <a:r>
              <a:rPr lang="en-US" altLang="zh-TW" sz="2400" b="1" dirty="0">
                <a:solidFill>
                  <a:srgbClr val="FFFF00"/>
                </a:solidFill>
              </a:rPr>
              <a:t>!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EE06497-E6F1-F5C8-6A29-13495BB6EFC7}"/>
              </a:ext>
            </a:extLst>
          </p:cNvPr>
          <p:cNvSpPr txBox="1"/>
          <p:nvPr/>
        </p:nvSpPr>
        <p:spPr>
          <a:xfrm>
            <a:off x="5231117" y="3801773"/>
            <a:ext cx="285828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第一層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樹葉、樹枝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F488A66-6DFD-0462-26A2-52330F0E5DF8}"/>
              </a:ext>
            </a:extLst>
          </p:cNvPr>
          <p:cNvSpPr txBox="1"/>
          <p:nvPr/>
        </p:nvSpPr>
        <p:spPr>
          <a:xfrm>
            <a:off x="9993616" y="3032343"/>
            <a:ext cx="189481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第二層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雜草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46E815F-6E31-5ABB-8F6F-FB8AE032C318}"/>
              </a:ext>
            </a:extLst>
          </p:cNvPr>
          <p:cNvSpPr txBox="1"/>
          <p:nvPr/>
        </p:nvSpPr>
        <p:spPr>
          <a:xfrm>
            <a:off x="9011946" y="1372884"/>
            <a:ext cx="273132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第三層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腐木、果皮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65A3975-67FD-19EC-281E-1A7D88F6F0F3}"/>
              </a:ext>
            </a:extLst>
          </p:cNvPr>
          <p:cNvSpPr txBox="1"/>
          <p:nvPr/>
        </p:nvSpPr>
        <p:spPr>
          <a:xfrm>
            <a:off x="222283" y="3322749"/>
            <a:ext cx="262251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廢棄木棧板再利用</a:t>
            </a:r>
          </a:p>
        </p:txBody>
      </p:sp>
    </p:spTree>
    <p:extLst>
      <p:ext uri="{BB962C8B-B14F-4D97-AF65-F5344CB8AC3E}">
        <p14:creationId xmlns:p14="http://schemas.microsoft.com/office/powerpoint/2010/main" val="2864193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  <p:bldP spid="34" grpId="0" animBg="1"/>
      <p:bldP spid="3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E12CF4BB-306A-75E2-3C3A-EC86B6C24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16974" y="2199322"/>
            <a:ext cx="2504203" cy="19283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图片 4" descr="91352">
            <a:extLst>
              <a:ext uri="{FF2B5EF4-FFF2-40B4-BE49-F238E27FC236}">
                <a16:creationId xmlns:a16="http://schemas.microsoft.com/office/drawing/2014/main" id="{D88B2A7B-E876-DB79-5119-336178EEF5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037389" y="-903877"/>
            <a:ext cx="2317218" cy="412497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340068-365B-6F77-AB74-C8C4D942548A}"/>
              </a:ext>
            </a:extLst>
          </p:cNvPr>
          <p:cNvSpPr/>
          <p:nvPr/>
        </p:nvSpPr>
        <p:spPr>
          <a:xfrm>
            <a:off x="365556" y="256009"/>
            <a:ext cx="8454275" cy="1178949"/>
          </a:xfrm>
          <a:prstGeom prst="rect">
            <a:avLst/>
          </a:prstGeom>
          <a:noFill/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8321" y="1708418"/>
            <a:ext cx="3365838" cy="5728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構思訪談稿與問題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49178" y="2496578"/>
            <a:ext cx="432000" cy="3680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957952"/>
                </a:solidFill>
              </a:rPr>
              <a:t>01</a:t>
            </a:r>
            <a:endParaRPr lang="zh-CN" altLang="en-US" sz="1600" b="1" dirty="0">
              <a:solidFill>
                <a:srgbClr val="95795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8962" y="6064218"/>
            <a:ext cx="4613011" cy="5728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要想出開放性問題不簡單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71278" y="4379205"/>
            <a:ext cx="432000" cy="3680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957952"/>
                </a:solidFill>
              </a:rPr>
              <a:t>02</a:t>
            </a:r>
            <a:endParaRPr lang="zh-CN" altLang="en-US" sz="1600" b="1" dirty="0">
              <a:solidFill>
                <a:srgbClr val="957952"/>
              </a:solidFill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0448FA54-9778-10AF-EC78-8653F312D565}"/>
              </a:ext>
            </a:extLst>
          </p:cNvPr>
          <p:cNvSpPr txBox="1"/>
          <p:nvPr/>
        </p:nvSpPr>
        <p:spPr>
          <a:xfrm>
            <a:off x="1378088" y="311244"/>
            <a:ext cx="818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72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訪談專家前的準備</a:t>
            </a:r>
            <a:endParaRPr lang="en-US" altLang="zh-CN" sz="72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706CF3B2-546E-008C-BF76-A5BA5FEEC6DB}"/>
              </a:ext>
            </a:extLst>
          </p:cNvPr>
          <p:cNvSpPr/>
          <p:nvPr/>
        </p:nvSpPr>
        <p:spPr>
          <a:xfrm>
            <a:off x="766990" y="723767"/>
            <a:ext cx="451485" cy="451485"/>
          </a:xfrm>
          <a:prstGeom prst="diamond">
            <a:avLst/>
          </a:prstGeom>
          <a:gradFill>
            <a:gsLst>
              <a:gs pos="0">
                <a:srgbClr val="E6CAB2"/>
              </a:gs>
              <a:gs pos="100000">
                <a:srgbClr val="9579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67A0B35-2CAE-DFF4-E0DC-E5AEE3A437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56" y="2283952"/>
            <a:ext cx="3365838" cy="404520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94C914C-B2DC-41AC-17F6-89C5941FF9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278" y="4381185"/>
            <a:ext cx="3929972" cy="17547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F58651A-B3EF-DA23-B815-990A357DCF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606" y="1665555"/>
            <a:ext cx="3475259" cy="46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9497212" y="1066928"/>
            <a:ext cx="1978977" cy="5728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統整訪問稿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66410" y="1223988"/>
            <a:ext cx="432000" cy="3680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957952"/>
                </a:solidFill>
              </a:rPr>
              <a:t>03</a:t>
            </a:r>
            <a:endParaRPr lang="zh-CN" altLang="en-US" sz="1600" b="1" dirty="0">
              <a:solidFill>
                <a:srgbClr val="957952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6C53A6-73DB-7C52-9957-37D0AA84F27B}"/>
              </a:ext>
            </a:extLst>
          </p:cNvPr>
          <p:cNvSpPr/>
          <p:nvPr/>
        </p:nvSpPr>
        <p:spPr>
          <a:xfrm>
            <a:off x="525168" y="409128"/>
            <a:ext cx="8476551" cy="1178949"/>
          </a:xfrm>
          <a:prstGeom prst="rect">
            <a:avLst/>
          </a:prstGeom>
          <a:noFill/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F5ADE47-0FC0-8022-BFC9-55AF1B6D90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1107" y="1911394"/>
            <a:ext cx="1993796" cy="24678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91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5CF2B97A-81B8-B3DD-9EC6-27B7C7472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75697" y="4796446"/>
            <a:ext cx="1703212" cy="2119136"/>
          </a:xfrm>
          <a:prstGeom prst="rect">
            <a:avLst/>
          </a:prstGeom>
        </p:spPr>
      </p:pic>
      <p:sp>
        <p:nvSpPr>
          <p:cNvPr id="6" name="Rectangle 11"/>
          <p:cNvSpPr/>
          <p:nvPr/>
        </p:nvSpPr>
        <p:spPr bwMode="auto">
          <a:xfrm>
            <a:off x="1973656" y="4579372"/>
            <a:ext cx="2764830" cy="4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探索生態復育秘密基地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1290748" y="4337897"/>
            <a:ext cx="10477919" cy="308422"/>
            <a:chOff x="899592" y="2852806"/>
            <a:chExt cx="7344815" cy="213387"/>
          </a:xfrm>
          <a:solidFill>
            <a:srgbClr val="97C7DE"/>
          </a:solidFill>
        </p:grpSpPr>
        <p:sp>
          <p:nvSpPr>
            <p:cNvPr id="14" name="Rectangle 61"/>
            <p:cNvSpPr/>
            <p:nvPr/>
          </p:nvSpPr>
          <p:spPr bwMode="auto">
            <a:xfrm>
              <a:off x="899592" y="2852806"/>
              <a:ext cx="7344815" cy="32031"/>
            </a:xfrm>
            <a:prstGeom prst="rect">
              <a:avLst/>
            </a:prstGeom>
            <a:grpFill/>
            <a:ln w="25400" cap="flat" cmpd="sng" algn="ctr">
              <a:solidFill>
                <a:srgbClr val="97C7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solidFill>
                <a:srgbClr val="97C7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solidFill>
                <a:srgbClr val="97C7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11"/>
          <p:cNvSpPr/>
          <p:nvPr/>
        </p:nvSpPr>
        <p:spPr bwMode="auto">
          <a:xfrm>
            <a:off x="5642639" y="4677735"/>
            <a:ext cx="2495521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defRPr/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發現豐富多樣的昆蟲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14"/>
          <p:cNvSpPr/>
          <p:nvPr/>
        </p:nvSpPr>
        <p:spPr bwMode="auto">
          <a:xfrm>
            <a:off x="5153351" y="4670320"/>
            <a:ext cx="438829" cy="438012"/>
          </a:xfrm>
          <a:prstGeom prst="ellipse">
            <a:avLst/>
          </a:prstGeom>
          <a:solidFill>
            <a:srgbClr val="97C7D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 15"/>
          <p:cNvSpPr/>
          <p:nvPr/>
        </p:nvSpPr>
        <p:spPr bwMode="auto">
          <a:xfrm>
            <a:off x="5153351" y="4676320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0" name="Rectangle 15"/>
          <p:cNvSpPr/>
          <p:nvPr/>
        </p:nvSpPr>
        <p:spPr bwMode="auto">
          <a:xfrm>
            <a:off x="8589855" y="4677198"/>
            <a:ext cx="438830" cy="3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A7CE128A-73B4-A354-D723-3EE4A55F27A7}"/>
              </a:ext>
            </a:extLst>
          </p:cNvPr>
          <p:cNvSpPr txBox="1"/>
          <p:nvPr/>
        </p:nvSpPr>
        <p:spPr>
          <a:xfrm>
            <a:off x="115709" y="621466"/>
            <a:ext cx="1292662" cy="6603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TW" altLang="en-US" sz="36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陳良庸先生</a:t>
            </a:r>
            <a:endParaRPr lang="en-US" altLang="zh-TW" sz="36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  <a:p>
            <a:pPr algn="l"/>
            <a:r>
              <a:rPr lang="zh-TW" altLang="en-US" sz="3600" b="1" dirty="0">
                <a:gradFill>
                  <a:gsLst>
                    <a:gs pos="0">
                      <a:srgbClr val="E6CAB2"/>
                    </a:gs>
                    <a:gs pos="74000">
                      <a:srgbClr val="957952"/>
                    </a:gs>
                  </a:gsLst>
                  <a:lin ang="16200000" scaled="0"/>
                </a:gradFill>
                <a:cs typeface="+mn-ea"/>
                <a:sym typeface="+mn-lt"/>
              </a:rPr>
              <a:t>訪問生態復育專家</a:t>
            </a:r>
            <a:endParaRPr lang="en-US" altLang="zh-TW" sz="3600" b="1" dirty="0">
              <a:gradFill>
                <a:gsLst>
                  <a:gs pos="0">
                    <a:srgbClr val="E6CAB2"/>
                  </a:gs>
                  <a:gs pos="74000">
                    <a:srgbClr val="957952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C4E64D-337A-4D1C-B24E-9ED4A053A6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748" y="114300"/>
            <a:ext cx="10511785" cy="371000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5397DE-6D23-9165-E1D0-8BBDE67B1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99" y="5004408"/>
            <a:ext cx="3019321" cy="1637646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776D1252-CF1C-0B00-28C7-F71EE3ECC0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12825" y="4790162"/>
            <a:ext cx="1690642" cy="211913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648F8205-6C5D-E619-E165-EC1FBB0E6C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859" y="5004408"/>
            <a:ext cx="2150375" cy="1655154"/>
          </a:xfrm>
          <a:prstGeom prst="rect">
            <a:avLst/>
          </a:prstGeom>
        </p:spPr>
      </p:pic>
      <p:sp>
        <p:nvSpPr>
          <p:cNvPr id="3" name="Flowchart: Merge 64">
            <a:extLst>
              <a:ext uri="{FF2B5EF4-FFF2-40B4-BE49-F238E27FC236}">
                <a16:creationId xmlns:a16="http://schemas.microsoft.com/office/drawing/2014/main" id="{066A7F02-5089-8DF4-FB90-1CA5FB168A68}"/>
              </a:ext>
            </a:extLst>
          </p:cNvPr>
          <p:cNvSpPr/>
          <p:nvPr/>
        </p:nvSpPr>
        <p:spPr bwMode="auto">
          <a:xfrm rot="10800000">
            <a:off x="8107031" y="4074182"/>
            <a:ext cx="294618" cy="263715"/>
          </a:xfrm>
          <a:prstGeom prst="flowChartMerge">
            <a:avLst/>
          </a:prstGeom>
          <a:solidFill>
            <a:srgbClr val="97C7DE"/>
          </a:solidFill>
          <a:ln w="25400" cap="flat" cmpd="sng" algn="ctr">
            <a:solidFill>
              <a:srgbClr val="97C7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170057AA-1675-50B2-5DBA-3B2CAEAD944E}"/>
              </a:ext>
            </a:extLst>
          </p:cNvPr>
          <p:cNvSpPr/>
          <p:nvPr/>
        </p:nvSpPr>
        <p:spPr bwMode="auto">
          <a:xfrm>
            <a:off x="8019318" y="3607787"/>
            <a:ext cx="438829" cy="438012"/>
          </a:xfrm>
          <a:prstGeom prst="ellipse">
            <a:avLst/>
          </a:prstGeom>
          <a:solidFill>
            <a:srgbClr val="97C7D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5FFDDEC-4139-BA48-C187-0BF342954983}"/>
              </a:ext>
            </a:extLst>
          </p:cNvPr>
          <p:cNvSpPr/>
          <p:nvPr/>
        </p:nvSpPr>
        <p:spPr bwMode="auto">
          <a:xfrm>
            <a:off x="8019318" y="3613787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4"/>
          <p:cNvSpPr/>
          <p:nvPr/>
        </p:nvSpPr>
        <p:spPr bwMode="auto">
          <a:xfrm>
            <a:off x="1471599" y="4664448"/>
            <a:ext cx="438829" cy="438012"/>
          </a:xfrm>
          <a:prstGeom prst="ellipse">
            <a:avLst/>
          </a:prstGeom>
          <a:solidFill>
            <a:srgbClr val="97C7D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 bwMode="auto">
          <a:xfrm>
            <a:off x="1471599" y="4662198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E103547-A4B3-E979-55B8-726D2556388E}"/>
              </a:ext>
            </a:extLst>
          </p:cNvPr>
          <p:cNvSpPr/>
          <p:nvPr/>
        </p:nvSpPr>
        <p:spPr bwMode="auto">
          <a:xfrm>
            <a:off x="8458146" y="3840406"/>
            <a:ext cx="3498903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>
              <a:defRPr/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學習了許多寶貴的經驗與知識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26035"/>
            <a:ext cx="3115310" cy="688403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3395447" y="621665"/>
            <a:ext cx="351790" cy="351790"/>
          </a:xfrm>
          <a:prstGeom prst="diamond">
            <a:avLst/>
          </a:prstGeom>
          <a:noFill/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00331" y="177090"/>
            <a:ext cx="8012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學校也安排於童軍活動時，大家一起</a:t>
            </a:r>
            <a:endParaRPr lang="en-US" altLang="zh-TW" sz="3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r>
              <a:rPr lang="zh-TW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動手種植蜜源植物</a:t>
            </a:r>
            <a:endParaRPr lang="en-US" altLang="zh-CN" sz="3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06610" y="437417"/>
            <a:ext cx="800219" cy="548553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gradFill>
                  <a:gsLst>
                    <a:gs pos="0">
                      <a:srgbClr val="E6CAB2"/>
                    </a:gs>
                    <a:gs pos="90000">
                      <a:srgbClr val="A0F4BE"/>
                    </a:gs>
                  </a:gsLst>
                  <a:lin ang="16200000" scaled="0"/>
                </a:gradFill>
                <a:cs typeface="+mn-ea"/>
                <a:sym typeface="+mn-lt"/>
              </a:rPr>
              <a:t>創造昆蟲食物來源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70208" y="436984"/>
            <a:ext cx="0" cy="940435"/>
          </a:xfrm>
          <a:prstGeom prst="line">
            <a:avLst/>
          </a:prstGeom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69946" y="5273204"/>
            <a:ext cx="0" cy="1139825"/>
          </a:xfrm>
          <a:prstGeom prst="line">
            <a:avLst/>
          </a:prstGeom>
          <a:ln>
            <a:gradFill>
              <a:gsLst>
                <a:gs pos="0">
                  <a:srgbClr val="E6CAB2"/>
                </a:gs>
                <a:gs pos="100000">
                  <a:srgbClr val="95795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84A20208-7693-9CAC-0E9F-7B3EF377B4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343" y="1511299"/>
            <a:ext cx="4035960" cy="515167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3EDA093-B86B-B288-C9CF-61470C20A0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116" y="1511298"/>
            <a:ext cx="4035960" cy="515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06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7a8d28d-bb93-49a5-ae9d-60a3d140f484}"/>
  <p:tag name="KSO_WPP_MARK_KEY" val="4489b7fa-8e3a-4808-a839-90f7c34ecd7d"/>
  <p:tag name="COMMONDATA" val="eyJoZGlkIjoiODAxMTM5MzFhOWUwODJiZjcwZWJkMjJmM2RlYzNh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hrwoa3d">
      <a:majorFont>
        <a:latin typeface="Calibri"/>
        <a:ea typeface="华文中宋"/>
        <a:cs typeface=""/>
      </a:majorFont>
      <a:minorFont>
        <a:latin typeface="Calibri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284</Words>
  <Application>Microsoft Office PowerPoint</Application>
  <PresentationFormat>寬螢幕</PresentationFormat>
  <Paragraphs>68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微软雅黑</vt:lpstr>
      <vt:lpstr>微软雅黑 Light</vt:lpstr>
      <vt:lpstr>微軟正黑體</vt:lpstr>
      <vt:lpstr>Arial</vt:lpstr>
      <vt:lpstr>Calibri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第一PPT</dc:creator>
  <cp:keywords>www.1ppt.com</cp:keywords>
  <dc:description>www.1ppt.com</dc:description>
  <cp:lastModifiedBy>小涵 高</cp:lastModifiedBy>
  <cp:revision>83</cp:revision>
  <dcterms:created xsi:type="dcterms:W3CDTF">2019-04-14T07:39:00Z</dcterms:created>
  <dcterms:modified xsi:type="dcterms:W3CDTF">2024-01-19T11:08:53Z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8B1F7D5B0B82401690A5F6C801AE1C7C_12</vt:lpwstr>
  </property>
  <property fmtid="{D5CDD505-2E9C-101B-9397-08002B2CF9AE}" pid="3" name="KSOProductBuildVer">
    <vt:lpwstr>2052-12.1.0.15374</vt:lpwstr>
  </property>
</Properties>
</file>