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  <p:sldMasterId id="2147483744" r:id="rId3"/>
    <p:sldMasterId id="2147483768" r:id="rId4"/>
  </p:sldMasterIdLst>
  <p:notesMasterIdLst>
    <p:notesMasterId r:id="rId30"/>
  </p:notesMasterIdLst>
  <p:handoutMasterIdLst>
    <p:handoutMasterId r:id="rId31"/>
  </p:handoutMasterIdLst>
  <p:sldIdLst>
    <p:sldId id="344" r:id="rId5"/>
    <p:sldId id="357" r:id="rId6"/>
    <p:sldId id="358" r:id="rId7"/>
    <p:sldId id="354" r:id="rId8"/>
    <p:sldId id="308" r:id="rId9"/>
    <p:sldId id="363" r:id="rId10"/>
    <p:sldId id="315" r:id="rId11"/>
    <p:sldId id="318" r:id="rId12"/>
    <p:sldId id="323" r:id="rId13"/>
    <p:sldId id="355" r:id="rId14"/>
    <p:sldId id="356" r:id="rId15"/>
    <p:sldId id="346" r:id="rId16"/>
    <p:sldId id="362" r:id="rId17"/>
    <p:sldId id="348" r:id="rId18"/>
    <p:sldId id="366" r:id="rId19"/>
    <p:sldId id="350" r:id="rId20"/>
    <p:sldId id="327" r:id="rId21"/>
    <p:sldId id="361" r:id="rId22"/>
    <p:sldId id="359" r:id="rId23"/>
    <p:sldId id="325" r:id="rId24"/>
    <p:sldId id="313" r:id="rId25"/>
    <p:sldId id="311" r:id="rId26"/>
    <p:sldId id="310" r:id="rId27"/>
    <p:sldId id="373" r:id="rId28"/>
    <p:sldId id="339" r:id="rId29"/>
  </p:sldIdLst>
  <p:sldSz cx="12192000" cy="6858000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9900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2545" autoAdjust="0"/>
  </p:normalViewPr>
  <p:slideViewPr>
    <p:cSldViewPr snapToGrid="0">
      <p:cViewPr varScale="1">
        <p:scale>
          <a:sx n="107" d="100"/>
          <a:sy n="107" d="100"/>
        </p:scale>
        <p:origin x="-456" y="-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28216-B405-4B05-A6D3-E21EDB52D877}" type="doc">
      <dgm:prSet loTypeId="urn:microsoft.com/office/officeart/2005/8/layout/process5" loCatId="process" qsTypeId="urn:microsoft.com/office/officeart/2005/8/quickstyle/3d3" qsCatId="3D" csTypeId="urn:microsoft.com/office/officeart/2005/8/colors/accent1_3" csCatId="accent1" phldr="1"/>
      <dgm:spPr/>
    </dgm:pt>
    <dgm:pt modelId="{85A12519-4936-403F-BC1B-F8DE6300B929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①查詢資料  進行訪問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深入了解忠義育幼院，思考如何幫助他們</a:t>
          </a:r>
          <a:endParaRPr lang="en-US" altLang="zh-TW" sz="20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EF84C15A-D1C9-4E5A-B237-6974F63A7327}" type="parTrans" cxnId="{42B6FD43-1175-4E68-9B31-20E46A20FCDC}">
      <dgm:prSet/>
      <dgm:spPr/>
      <dgm:t>
        <a:bodyPr/>
        <a:lstStyle/>
        <a:p>
          <a:endParaRPr lang="zh-TW" altLang="en-US"/>
        </a:p>
      </dgm:t>
    </dgm:pt>
    <dgm:pt modelId="{6CF92457-1C64-42E6-8D93-B3A0BA4865F4}" type="sibTrans" cxnId="{42B6FD43-1175-4E68-9B31-20E46A20FCDC}">
      <dgm:prSet/>
      <dgm:spPr/>
      <dgm:t>
        <a:bodyPr/>
        <a:lstStyle/>
        <a:p>
          <a:endParaRPr lang="zh-TW" altLang="en-US"/>
        </a:p>
      </dgm:t>
    </dgm:pt>
    <dgm:pt modelId="{88F07F4D-1B02-47DB-AF28-5BEBFFBBCF68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②製作貼圖賺錢捐助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透過製作貼圖並上架販售，為他們賺取經費</a:t>
          </a:r>
          <a:endParaRPr lang="en-US" altLang="zh-TW" sz="20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719F7DF1-E367-42D1-BDD3-65A2198D18EA}" type="parTrans" cxnId="{B2502F93-25BE-43B2-80B7-D877C3ABE8D4}">
      <dgm:prSet/>
      <dgm:spPr/>
      <dgm:t>
        <a:bodyPr/>
        <a:lstStyle/>
        <a:p>
          <a:endParaRPr lang="zh-TW" altLang="en-US"/>
        </a:p>
      </dgm:t>
    </dgm:pt>
    <dgm:pt modelId="{3F4F2D02-DF2C-417D-8D96-830DED338D70}" type="sibTrans" cxnId="{B2502F93-25BE-43B2-80B7-D877C3ABE8D4}">
      <dgm:prSet/>
      <dgm:spPr/>
      <dgm:t>
        <a:bodyPr/>
        <a:lstStyle/>
        <a:p>
          <a:endParaRPr lang="zh-TW" altLang="en-US"/>
        </a:p>
      </dgm:t>
    </dgm:pt>
    <dgm:pt modelId="{7087CCAE-3756-4927-A321-93A3B7D0E348}">
      <dgm:prSet custT="1"/>
      <dgm:spPr/>
      <dgm:t>
        <a:bodyPr/>
        <a:lstStyle/>
        <a:p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③推廣擁愛寶盒零錢捐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透過推廣擁愛寶盒行動為他們賺取經費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8FCA0E00-96E6-42BD-B72A-4ECB51CDD405}" type="parTrans" cxnId="{C5D96E6C-6474-47B5-9160-73D20E96B418}">
      <dgm:prSet/>
      <dgm:spPr/>
      <dgm:t>
        <a:bodyPr/>
        <a:lstStyle/>
        <a:p>
          <a:endParaRPr lang="zh-TW" altLang="en-US"/>
        </a:p>
      </dgm:t>
    </dgm:pt>
    <dgm:pt modelId="{ABEBB833-A45D-4A53-818D-5CBC3ECC46A2}" type="sibTrans" cxnId="{C5D96E6C-6474-47B5-9160-73D20E96B418}">
      <dgm:prSet/>
      <dgm:spPr/>
      <dgm:t>
        <a:bodyPr/>
        <a:lstStyle/>
        <a:p>
          <a:endParaRPr lang="zh-TW" altLang="en-US"/>
        </a:p>
      </dgm:t>
    </dgm:pt>
    <dgm:pt modelId="{851A285C-0A18-4070-8F87-F32CB4449465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sz="28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④與育幼院童實際接觸</a:t>
          </a:r>
          <a:endParaRPr lang="en-US" altLang="zh-TW" sz="2800" b="1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透過實際與失依兒少接觸，更深入了解他們。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8ED84E32-D53A-4097-B524-36281665F7BA}" type="parTrans" cxnId="{AEA2BC68-5C35-48C3-A238-1FC5F2919BC6}">
      <dgm:prSet/>
      <dgm:spPr/>
      <dgm:t>
        <a:bodyPr/>
        <a:lstStyle/>
        <a:p>
          <a:endParaRPr lang="zh-TW" altLang="en-US"/>
        </a:p>
      </dgm:t>
    </dgm:pt>
    <dgm:pt modelId="{1C984E03-7BB5-41C6-BF0E-A1A4292FE4A1}" type="sibTrans" cxnId="{AEA2BC68-5C35-48C3-A238-1FC5F2919BC6}">
      <dgm:prSet/>
      <dgm:spPr/>
      <dgm:t>
        <a:bodyPr/>
        <a:lstStyle/>
        <a:p>
          <a:endParaRPr lang="zh-TW" altLang="en-US"/>
        </a:p>
      </dgm:t>
    </dgm:pt>
    <dgm:pt modelId="{04D89737-BCD1-46FA-8490-563232B937C7}" type="pres">
      <dgm:prSet presAssocID="{72C28216-B405-4B05-A6D3-E21EDB52D877}" presName="diagram" presStyleCnt="0">
        <dgm:presLayoutVars>
          <dgm:dir/>
          <dgm:resizeHandles val="exact"/>
        </dgm:presLayoutVars>
      </dgm:prSet>
      <dgm:spPr/>
    </dgm:pt>
    <dgm:pt modelId="{9801E6F6-40E2-4F18-8E9E-18CA91C6FE8B}" type="pres">
      <dgm:prSet presAssocID="{85A12519-4936-403F-BC1B-F8DE6300B929}" presName="node" presStyleLbl="node1" presStyleIdx="0" presStyleCnt="4" custScaleY="1937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7FBD9-E217-4ABF-A97B-49EF652A6DE9}" type="pres">
      <dgm:prSet presAssocID="{6CF92457-1C64-42E6-8D93-B3A0BA4865F4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76A6CB61-3E0F-45E6-88DE-0D618B6A2BD0}" type="pres">
      <dgm:prSet presAssocID="{6CF92457-1C64-42E6-8D93-B3A0BA4865F4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07D5DFA7-F85B-421C-A0F3-44D97C3AD91D}" type="pres">
      <dgm:prSet presAssocID="{88F07F4D-1B02-47DB-AF28-5BEBFFBBCF68}" presName="node" presStyleLbl="node1" presStyleIdx="1" presStyleCnt="4" custScaleY="1958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96E2DD-05D4-4F48-96B6-1C40ED851431}" type="pres">
      <dgm:prSet presAssocID="{3F4F2D02-DF2C-417D-8D96-830DED338D70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984EF707-8657-4EE9-890C-AFE16AC177F5}" type="pres">
      <dgm:prSet presAssocID="{3F4F2D02-DF2C-417D-8D96-830DED338D70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72370CFF-BE82-4A13-92D2-7C8587B67D1F}" type="pres">
      <dgm:prSet presAssocID="{7087CCAE-3756-4927-A321-93A3B7D0E348}" presName="node" presStyleLbl="node1" presStyleIdx="2" presStyleCnt="4" custScaleY="195839" custLinFactNeighborX="5475" custLinFactNeighborY="108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9A45BD-915A-4448-B6D4-E3D035FC414B}" type="pres">
      <dgm:prSet presAssocID="{ABEBB833-A45D-4A53-818D-5CBC3ECC46A2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0F525CB2-DB47-4BA2-ABC2-A60E0829639F}" type="pres">
      <dgm:prSet presAssocID="{ABEBB833-A45D-4A53-818D-5CBC3ECC46A2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F2F633ED-A9C7-45CD-845A-6E89DFF301A4}" type="pres">
      <dgm:prSet presAssocID="{851A285C-0A18-4070-8F87-F32CB4449465}" presName="node" presStyleLbl="node1" presStyleIdx="3" presStyleCnt="4" custScaleY="195979" custLinFactNeighborX="-1251" custLinFactNeighborY="-18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E02735-4E4D-4676-80FB-734993868951}" type="presOf" srcId="{ABEBB833-A45D-4A53-818D-5CBC3ECC46A2}" destId="{B19A45BD-915A-4448-B6D4-E3D035FC414B}" srcOrd="0" destOrd="0" presId="urn:microsoft.com/office/officeart/2005/8/layout/process5"/>
    <dgm:cxn modelId="{49320238-49F4-42B4-8B0D-DB5860ED5BAC}" type="presOf" srcId="{72C28216-B405-4B05-A6D3-E21EDB52D877}" destId="{04D89737-BCD1-46FA-8490-563232B937C7}" srcOrd="0" destOrd="0" presId="urn:microsoft.com/office/officeart/2005/8/layout/process5"/>
    <dgm:cxn modelId="{61FE9A76-F49B-4D94-B826-D71AC1B33237}" type="presOf" srcId="{ABEBB833-A45D-4A53-818D-5CBC3ECC46A2}" destId="{0F525CB2-DB47-4BA2-ABC2-A60E0829639F}" srcOrd="1" destOrd="0" presId="urn:microsoft.com/office/officeart/2005/8/layout/process5"/>
    <dgm:cxn modelId="{90A19357-C5E3-41E3-A754-9DFDEE9916BE}" type="presOf" srcId="{88F07F4D-1B02-47DB-AF28-5BEBFFBBCF68}" destId="{07D5DFA7-F85B-421C-A0F3-44D97C3AD91D}" srcOrd="0" destOrd="0" presId="urn:microsoft.com/office/officeart/2005/8/layout/process5"/>
    <dgm:cxn modelId="{9EA95E72-E152-49DA-9468-F28266AB8624}" type="presOf" srcId="{851A285C-0A18-4070-8F87-F32CB4449465}" destId="{F2F633ED-A9C7-45CD-845A-6E89DFF301A4}" srcOrd="0" destOrd="0" presId="urn:microsoft.com/office/officeart/2005/8/layout/process5"/>
    <dgm:cxn modelId="{AEA2BC68-5C35-48C3-A238-1FC5F2919BC6}" srcId="{72C28216-B405-4B05-A6D3-E21EDB52D877}" destId="{851A285C-0A18-4070-8F87-F32CB4449465}" srcOrd="3" destOrd="0" parTransId="{8ED84E32-D53A-4097-B524-36281665F7BA}" sibTransId="{1C984E03-7BB5-41C6-BF0E-A1A4292FE4A1}"/>
    <dgm:cxn modelId="{76C8D7E0-3F4E-4096-95B3-463EAD54CF3B}" type="presOf" srcId="{6CF92457-1C64-42E6-8D93-B3A0BA4865F4}" destId="{19D7FBD9-E217-4ABF-A97B-49EF652A6DE9}" srcOrd="0" destOrd="0" presId="urn:microsoft.com/office/officeart/2005/8/layout/process5"/>
    <dgm:cxn modelId="{C5D96E6C-6474-47B5-9160-73D20E96B418}" srcId="{72C28216-B405-4B05-A6D3-E21EDB52D877}" destId="{7087CCAE-3756-4927-A321-93A3B7D0E348}" srcOrd="2" destOrd="0" parTransId="{8FCA0E00-96E6-42BD-B72A-4ECB51CDD405}" sibTransId="{ABEBB833-A45D-4A53-818D-5CBC3ECC46A2}"/>
    <dgm:cxn modelId="{77911E23-130B-4942-AFCA-F0635002C7F3}" type="presOf" srcId="{7087CCAE-3756-4927-A321-93A3B7D0E348}" destId="{72370CFF-BE82-4A13-92D2-7C8587B67D1F}" srcOrd="0" destOrd="0" presId="urn:microsoft.com/office/officeart/2005/8/layout/process5"/>
    <dgm:cxn modelId="{6A65A852-9AC3-46D2-ADB8-A23CFFFFFE2C}" type="presOf" srcId="{3F4F2D02-DF2C-417D-8D96-830DED338D70}" destId="{8696E2DD-05D4-4F48-96B6-1C40ED851431}" srcOrd="0" destOrd="0" presId="urn:microsoft.com/office/officeart/2005/8/layout/process5"/>
    <dgm:cxn modelId="{AF990EA3-0DE7-4820-BBB9-BDC516F14C1E}" type="presOf" srcId="{6CF92457-1C64-42E6-8D93-B3A0BA4865F4}" destId="{76A6CB61-3E0F-45E6-88DE-0D618B6A2BD0}" srcOrd="1" destOrd="0" presId="urn:microsoft.com/office/officeart/2005/8/layout/process5"/>
    <dgm:cxn modelId="{4D46708E-92FE-4E45-AB58-4FA07356EA85}" type="presOf" srcId="{85A12519-4936-403F-BC1B-F8DE6300B929}" destId="{9801E6F6-40E2-4F18-8E9E-18CA91C6FE8B}" srcOrd="0" destOrd="0" presId="urn:microsoft.com/office/officeart/2005/8/layout/process5"/>
    <dgm:cxn modelId="{65A2CAB8-69AB-4232-B44E-0C4800E5E707}" type="presOf" srcId="{3F4F2D02-DF2C-417D-8D96-830DED338D70}" destId="{984EF707-8657-4EE9-890C-AFE16AC177F5}" srcOrd="1" destOrd="0" presId="urn:microsoft.com/office/officeart/2005/8/layout/process5"/>
    <dgm:cxn modelId="{42B6FD43-1175-4E68-9B31-20E46A20FCDC}" srcId="{72C28216-B405-4B05-A6D3-E21EDB52D877}" destId="{85A12519-4936-403F-BC1B-F8DE6300B929}" srcOrd="0" destOrd="0" parTransId="{EF84C15A-D1C9-4E5A-B237-6974F63A7327}" sibTransId="{6CF92457-1C64-42E6-8D93-B3A0BA4865F4}"/>
    <dgm:cxn modelId="{B2502F93-25BE-43B2-80B7-D877C3ABE8D4}" srcId="{72C28216-B405-4B05-A6D3-E21EDB52D877}" destId="{88F07F4D-1B02-47DB-AF28-5BEBFFBBCF68}" srcOrd="1" destOrd="0" parTransId="{719F7DF1-E367-42D1-BDD3-65A2198D18EA}" sibTransId="{3F4F2D02-DF2C-417D-8D96-830DED338D70}"/>
    <dgm:cxn modelId="{2DEE303A-F080-4708-A213-29C0EE5057E8}" type="presParOf" srcId="{04D89737-BCD1-46FA-8490-563232B937C7}" destId="{9801E6F6-40E2-4F18-8E9E-18CA91C6FE8B}" srcOrd="0" destOrd="0" presId="urn:microsoft.com/office/officeart/2005/8/layout/process5"/>
    <dgm:cxn modelId="{3531F753-BB55-4645-8138-C9A8678CE2D9}" type="presParOf" srcId="{04D89737-BCD1-46FA-8490-563232B937C7}" destId="{19D7FBD9-E217-4ABF-A97B-49EF652A6DE9}" srcOrd="1" destOrd="0" presId="urn:microsoft.com/office/officeart/2005/8/layout/process5"/>
    <dgm:cxn modelId="{582FAFE9-B28A-484B-A0F8-4769EDB17E4E}" type="presParOf" srcId="{19D7FBD9-E217-4ABF-A97B-49EF652A6DE9}" destId="{76A6CB61-3E0F-45E6-88DE-0D618B6A2BD0}" srcOrd="0" destOrd="0" presId="urn:microsoft.com/office/officeart/2005/8/layout/process5"/>
    <dgm:cxn modelId="{F510008C-FA8B-4522-9932-38DFA32EEE91}" type="presParOf" srcId="{04D89737-BCD1-46FA-8490-563232B937C7}" destId="{07D5DFA7-F85B-421C-A0F3-44D97C3AD91D}" srcOrd="2" destOrd="0" presId="urn:microsoft.com/office/officeart/2005/8/layout/process5"/>
    <dgm:cxn modelId="{CB8421D7-CDD9-43C7-96E2-6D6C7B516F7D}" type="presParOf" srcId="{04D89737-BCD1-46FA-8490-563232B937C7}" destId="{8696E2DD-05D4-4F48-96B6-1C40ED851431}" srcOrd="3" destOrd="0" presId="urn:microsoft.com/office/officeart/2005/8/layout/process5"/>
    <dgm:cxn modelId="{681699D1-0CBB-40F7-88FA-DAD4188E47D7}" type="presParOf" srcId="{8696E2DD-05D4-4F48-96B6-1C40ED851431}" destId="{984EF707-8657-4EE9-890C-AFE16AC177F5}" srcOrd="0" destOrd="0" presId="urn:microsoft.com/office/officeart/2005/8/layout/process5"/>
    <dgm:cxn modelId="{5EC15C08-67D9-473D-B0A4-0060F58379EB}" type="presParOf" srcId="{04D89737-BCD1-46FA-8490-563232B937C7}" destId="{72370CFF-BE82-4A13-92D2-7C8587B67D1F}" srcOrd="4" destOrd="0" presId="urn:microsoft.com/office/officeart/2005/8/layout/process5"/>
    <dgm:cxn modelId="{DCFEB92E-AA01-4643-A9B2-D6FA2603830E}" type="presParOf" srcId="{04D89737-BCD1-46FA-8490-563232B937C7}" destId="{B19A45BD-915A-4448-B6D4-E3D035FC414B}" srcOrd="5" destOrd="0" presId="urn:microsoft.com/office/officeart/2005/8/layout/process5"/>
    <dgm:cxn modelId="{70D66F0A-C821-4CD1-BCBB-3560229F8FC3}" type="presParOf" srcId="{B19A45BD-915A-4448-B6D4-E3D035FC414B}" destId="{0F525CB2-DB47-4BA2-ABC2-A60E0829639F}" srcOrd="0" destOrd="0" presId="urn:microsoft.com/office/officeart/2005/8/layout/process5"/>
    <dgm:cxn modelId="{ACDED479-C40C-4CE8-870B-A42F93459A00}" type="presParOf" srcId="{04D89737-BCD1-46FA-8490-563232B937C7}" destId="{F2F633ED-A9C7-45CD-845A-6E89DFF301A4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6EC064-A3A5-46B3-9446-6109630FE93C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526B4EFC-C4EE-4FC4-A6E2-8B0DD05467CD}">
      <dgm:prSet phldrT="[文字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altLang="zh-TW" sz="1800" b="1" dirty="0" smtClean="0">
            <a:latin typeface="華康兒風體W4" pitchFamily="34" charset="-120"/>
            <a:ea typeface="華康兒風體W4" pitchFamily="34" charset="-120"/>
          </a:endParaRPr>
        </a:p>
        <a:p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40</a:t>
          </a:r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</a:t>
          </a:r>
          <a:r>
            <a:rPr lang="en-US" altLang="zh-TW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-</a:t>
          </a:r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圓山</a:t>
          </a:r>
          <a:endParaRPr lang="zh-TW" altLang="en-US" sz="2400" b="1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gm:t>
    </dgm:pt>
    <dgm:pt modelId="{26BB8778-FC96-4422-B41B-C7D7983924EF}" type="parTrans" cxnId="{03189687-22AD-4E82-A159-8D5839279A03}">
      <dgm:prSet/>
      <dgm:spPr/>
      <dgm:t>
        <a:bodyPr/>
        <a:lstStyle/>
        <a:p>
          <a:endParaRPr lang="zh-TW" altLang="en-US"/>
        </a:p>
      </dgm:t>
    </dgm:pt>
    <dgm:pt modelId="{C11F5B48-D7FB-4720-9659-0583664973F3}" type="sibTrans" cxnId="{03189687-22AD-4E82-A159-8D5839279A03}">
      <dgm:prSet/>
      <dgm:spPr>
        <a:solidFill>
          <a:schemeClr val="accent1">
            <a:lumMod val="60000"/>
            <a:lumOff val="40000"/>
          </a:schemeClr>
        </a:solidFill>
        <a:ln w="381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98DA918E-9EB1-46E8-9AF3-7F4F4E2278A2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altLang="zh-TW" sz="1800" b="1" dirty="0" smtClean="0">
            <a:latin typeface="華康兒風體W4" pitchFamily="34" charset="-120"/>
            <a:ea typeface="華康兒風體W4" pitchFamily="34" charset="-120"/>
          </a:endParaRPr>
        </a:p>
        <a:p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67</a:t>
          </a:r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</a:t>
          </a:r>
          <a:r>
            <a:rPr lang="en-US" altLang="zh-TW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-</a:t>
          </a:r>
          <a:r>
            <a:rPr lang="zh-TW" altLang="en-US" sz="24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 景美</a:t>
          </a:r>
          <a:endParaRPr lang="zh-TW" altLang="en-US" sz="2400" b="1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gm:t>
    </dgm:pt>
    <dgm:pt modelId="{0178DDDC-5E7A-4FE2-A410-DC59F8A37789}" type="parTrans" cxnId="{2F7AF178-1846-48ED-8985-089AC89B31F3}">
      <dgm:prSet/>
      <dgm:spPr/>
      <dgm:t>
        <a:bodyPr/>
        <a:lstStyle/>
        <a:p>
          <a:endParaRPr lang="zh-TW" altLang="en-US"/>
        </a:p>
      </dgm:t>
    </dgm:pt>
    <dgm:pt modelId="{0C97534C-7342-4262-9E1D-DD7A4394935B}" type="sibTrans" cxnId="{2F7AF178-1846-48ED-8985-089AC89B31F3}">
      <dgm:prSet/>
      <dgm:spPr>
        <a:ln w="381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E527008F-6F30-4992-BF0C-CFA6365BD3A3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altLang="zh-TW" sz="2000" b="1" dirty="0" smtClean="0">
            <a:latin typeface="華康兒風體W4" pitchFamily="34" charset="-120"/>
            <a:ea typeface="華康兒風體W4" pitchFamily="34" charset="-120"/>
          </a:endParaRPr>
        </a:p>
        <a:p>
          <a:r>
            <a:rPr lang="zh-TW" altLang="en-US" sz="20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0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95</a:t>
          </a:r>
          <a:r>
            <a:rPr lang="zh-TW" altLang="en-US" sz="2000" b="1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年迄今</a:t>
          </a:r>
          <a:endParaRPr lang="zh-TW" altLang="en-US" sz="2000" b="1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gm:t>
    </dgm:pt>
    <dgm:pt modelId="{9D458085-B3F3-4832-97FC-35DA2F8A3173}" type="parTrans" cxnId="{DE26CE04-167C-45AC-920A-608F4A3EB890}">
      <dgm:prSet/>
      <dgm:spPr/>
      <dgm:t>
        <a:bodyPr/>
        <a:lstStyle/>
        <a:p>
          <a:endParaRPr lang="zh-TW" altLang="en-US"/>
        </a:p>
      </dgm:t>
    </dgm:pt>
    <dgm:pt modelId="{CE78E6D7-296F-459B-AE5E-1AFFD9CE9661}" type="sibTrans" cxnId="{DE26CE04-167C-45AC-920A-608F4A3EB890}">
      <dgm:prSet/>
      <dgm:spPr/>
      <dgm:t>
        <a:bodyPr/>
        <a:lstStyle/>
        <a:p>
          <a:endParaRPr lang="zh-TW" altLang="en-US"/>
        </a:p>
      </dgm:t>
    </dgm:pt>
    <dgm:pt modelId="{C271F10C-3C54-4C5C-B248-4C33A443FDDE}" type="pres">
      <dgm:prSet presAssocID="{546EC064-A3A5-46B3-9446-6109630FE93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21D4B90-5939-4850-82BD-D484E9A8B5C7}" type="pres">
      <dgm:prSet presAssocID="{546EC064-A3A5-46B3-9446-6109630FE93C}" presName="arrow" presStyleLbl="bgShp" presStyleIdx="0" presStyleCnt="1"/>
      <dgm:spPr/>
      <dgm:t>
        <a:bodyPr/>
        <a:lstStyle/>
        <a:p>
          <a:endParaRPr lang="zh-TW" altLang="en-US"/>
        </a:p>
      </dgm:t>
    </dgm:pt>
    <dgm:pt modelId="{49C54DBE-E544-4D54-8420-3DE5BE06B432}" type="pres">
      <dgm:prSet presAssocID="{546EC064-A3A5-46B3-9446-6109630FE93C}" presName="linearProcess" presStyleCnt="0"/>
      <dgm:spPr/>
      <dgm:t>
        <a:bodyPr/>
        <a:lstStyle/>
        <a:p>
          <a:endParaRPr lang="zh-TW" altLang="en-US"/>
        </a:p>
      </dgm:t>
    </dgm:pt>
    <dgm:pt modelId="{3C216C24-F2B1-4D51-BECD-74D76E8D1303}" type="pres">
      <dgm:prSet presAssocID="{526B4EFC-C4EE-4FC4-A6E2-8B0DD05467CD}" presName="textNode" presStyleLbl="node1" presStyleIdx="0" presStyleCnt="3" custScaleY="1487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4D7AD1-F0ED-4ACC-A686-EC5E29DB85A8}" type="pres">
      <dgm:prSet presAssocID="{C11F5B48-D7FB-4720-9659-0583664973F3}" presName="sibTrans" presStyleCnt="0"/>
      <dgm:spPr/>
      <dgm:t>
        <a:bodyPr/>
        <a:lstStyle/>
        <a:p>
          <a:endParaRPr lang="zh-TW" altLang="en-US"/>
        </a:p>
      </dgm:t>
    </dgm:pt>
    <dgm:pt modelId="{278FB8D4-E5C5-412E-84D3-2D9162B2F155}" type="pres">
      <dgm:prSet presAssocID="{98DA918E-9EB1-46E8-9AF3-7F4F4E2278A2}" presName="textNode" presStyleLbl="node1" presStyleIdx="1" presStyleCnt="3" custScaleY="1393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7D55A4-BECB-418A-B971-05912F2536BC}" type="pres">
      <dgm:prSet presAssocID="{0C97534C-7342-4262-9E1D-DD7A4394935B}" presName="sibTrans" presStyleCnt="0"/>
      <dgm:spPr/>
      <dgm:t>
        <a:bodyPr/>
        <a:lstStyle/>
        <a:p>
          <a:endParaRPr lang="zh-TW" altLang="en-US"/>
        </a:p>
      </dgm:t>
    </dgm:pt>
    <dgm:pt modelId="{0C88F417-4FC6-486A-AB2B-9CAA2D391454}" type="pres">
      <dgm:prSet presAssocID="{E527008F-6F30-4992-BF0C-CFA6365BD3A3}" presName="textNode" presStyleLbl="node1" presStyleIdx="2" presStyleCnt="3" custScaleY="1351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33F96CC-BC8F-4081-9449-C6C776993CA8}" type="presOf" srcId="{E527008F-6F30-4992-BF0C-CFA6365BD3A3}" destId="{0C88F417-4FC6-486A-AB2B-9CAA2D391454}" srcOrd="0" destOrd="0" presId="urn:microsoft.com/office/officeart/2005/8/layout/hProcess9"/>
    <dgm:cxn modelId="{F92D4F7C-0525-4B36-B4B1-CC3F8AF3E21E}" type="presOf" srcId="{98DA918E-9EB1-46E8-9AF3-7F4F4E2278A2}" destId="{278FB8D4-E5C5-412E-84D3-2D9162B2F155}" srcOrd="0" destOrd="0" presId="urn:microsoft.com/office/officeart/2005/8/layout/hProcess9"/>
    <dgm:cxn modelId="{2F7AF178-1846-48ED-8985-089AC89B31F3}" srcId="{546EC064-A3A5-46B3-9446-6109630FE93C}" destId="{98DA918E-9EB1-46E8-9AF3-7F4F4E2278A2}" srcOrd="1" destOrd="0" parTransId="{0178DDDC-5E7A-4FE2-A410-DC59F8A37789}" sibTransId="{0C97534C-7342-4262-9E1D-DD7A4394935B}"/>
    <dgm:cxn modelId="{E0CAA645-06AF-4B15-A54A-6D742652BC70}" type="presOf" srcId="{526B4EFC-C4EE-4FC4-A6E2-8B0DD05467CD}" destId="{3C216C24-F2B1-4D51-BECD-74D76E8D1303}" srcOrd="0" destOrd="0" presId="urn:microsoft.com/office/officeart/2005/8/layout/hProcess9"/>
    <dgm:cxn modelId="{94F9A6B9-899D-4FE4-9D7C-BB1F87092F11}" type="presOf" srcId="{546EC064-A3A5-46B3-9446-6109630FE93C}" destId="{C271F10C-3C54-4C5C-B248-4C33A443FDDE}" srcOrd="0" destOrd="0" presId="urn:microsoft.com/office/officeart/2005/8/layout/hProcess9"/>
    <dgm:cxn modelId="{DE26CE04-167C-45AC-920A-608F4A3EB890}" srcId="{546EC064-A3A5-46B3-9446-6109630FE93C}" destId="{E527008F-6F30-4992-BF0C-CFA6365BD3A3}" srcOrd="2" destOrd="0" parTransId="{9D458085-B3F3-4832-97FC-35DA2F8A3173}" sibTransId="{CE78E6D7-296F-459B-AE5E-1AFFD9CE9661}"/>
    <dgm:cxn modelId="{03189687-22AD-4E82-A159-8D5839279A03}" srcId="{546EC064-A3A5-46B3-9446-6109630FE93C}" destId="{526B4EFC-C4EE-4FC4-A6E2-8B0DD05467CD}" srcOrd="0" destOrd="0" parTransId="{26BB8778-FC96-4422-B41B-C7D7983924EF}" sibTransId="{C11F5B48-D7FB-4720-9659-0583664973F3}"/>
    <dgm:cxn modelId="{0CEF152F-1DE9-4E32-8542-3D29092FAE05}" type="presParOf" srcId="{C271F10C-3C54-4C5C-B248-4C33A443FDDE}" destId="{A21D4B90-5939-4850-82BD-D484E9A8B5C7}" srcOrd="0" destOrd="0" presId="urn:microsoft.com/office/officeart/2005/8/layout/hProcess9"/>
    <dgm:cxn modelId="{3EE9A826-147B-4232-A074-61709C31359C}" type="presParOf" srcId="{C271F10C-3C54-4C5C-B248-4C33A443FDDE}" destId="{49C54DBE-E544-4D54-8420-3DE5BE06B432}" srcOrd="1" destOrd="0" presId="urn:microsoft.com/office/officeart/2005/8/layout/hProcess9"/>
    <dgm:cxn modelId="{82C284C9-324F-43B5-B93E-9F8365308BE5}" type="presParOf" srcId="{49C54DBE-E544-4D54-8420-3DE5BE06B432}" destId="{3C216C24-F2B1-4D51-BECD-74D76E8D1303}" srcOrd="0" destOrd="0" presId="urn:microsoft.com/office/officeart/2005/8/layout/hProcess9"/>
    <dgm:cxn modelId="{AAD05287-AFE9-4CE0-84AA-8F7F0FF002EB}" type="presParOf" srcId="{49C54DBE-E544-4D54-8420-3DE5BE06B432}" destId="{444D7AD1-F0ED-4ACC-A686-EC5E29DB85A8}" srcOrd="1" destOrd="0" presId="urn:microsoft.com/office/officeart/2005/8/layout/hProcess9"/>
    <dgm:cxn modelId="{799C0278-6FCC-4D90-B2C1-501E3F10086A}" type="presParOf" srcId="{49C54DBE-E544-4D54-8420-3DE5BE06B432}" destId="{278FB8D4-E5C5-412E-84D3-2D9162B2F155}" srcOrd="2" destOrd="0" presId="urn:microsoft.com/office/officeart/2005/8/layout/hProcess9"/>
    <dgm:cxn modelId="{9FB1FEFF-6BD5-48CE-BD32-63DE082C8546}" type="presParOf" srcId="{49C54DBE-E544-4D54-8420-3DE5BE06B432}" destId="{937D55A4-BECB-418A-B971-05912F2536BC}" srcOrd="3" destOrd="0" presId="urn:microsoft.com/office/officeart/2005/8/layout/hProcess9"/>
    <dgm:cxn modelId="{6AF47A66-B2C7-41E4-94B6-F527AFB7F986}" type="presParOf" srcId="{49C54DBE-E544-4D54-8420-3DE5BE06B432}" destId="{0C88F417-4FC6-486A-AB2B-9CAA2D3914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BD6D54-0E41-4639-BCAE-E8FE66B0FD3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3425392-D5E6-40FF-8F04-17156888DEEF}">
      <dgm:prSet phldrT="[文字]"/>
      <dgm:spPr>
        <a:solidFill>
          <a:srgbClr val="FF0000"/>
        </a:solidFill>
      </dgm:spPr>
      <dgm:t>
        <a:bodyPr/>
        <a:lstStyle/>
        <a:p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把貼圖畫在</a:t>
          </a:r>
          <a:endParaRPr lang="en-US" altLang="zh-TW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紙上，用掃描</a:t>
          </a:r>
          <a:endParaRPr lang="en-US" altLang="zh-TW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全能王掃描</a:t>
          </a:r>
          <a:endParaRPr lang="zh-TW" altLang="en-US" dirty="0"/>
        </a:p>
      </dgm:t>
    </dgm:pt>
    <dgm:pt modelId="{1808E6E4-9F3D-471B-B36A-9F20D1B6266F}" type="parTrans" cxnId="{975FC47B-B416-4623-9566-7CD670E14D0B}">
      <dgm:prSet/>
      <dgm:spPr/>
      <dgm:t>
        <a:bodyPr/>
        <a:lstStyle/>
        <a:p>
          <a:endParaRPr lang="zh-TW" altLang="en-US"/>
        </a:p>
      </dgm:t>
    </dgm:pt>
    <dgm:pt modelId="{3E0CAAE0-7B59-44E3-B334-1124D7726132}" type="sibTrans" cxnId="{975FC47B-B416-4623-9566-7CD670E14D0B}">
      <dgm:prSet/>
      <dgm:spPr/>
      <dgm:t>
        <a:bodyPr/>
        <a:lstStyle/>
        <a:p>
          <a:endParaRPr lang="zh-TW" altLang="en-US"/>
        </a:p>
      </dgm:t>
    </dgm:pt>
    <dgm:pt modelId="{DDFB3F1A-1F8B-4259-BAFC-1D33F4513B18}">
      <dgm:prSet phldrT="[文字]"/>
      <dgm:spPr>
        <a:solidFill>
          <a:srgbClr val="FFFF00"/>
        </a:solidFill>
      </dgm:spPr>
      <dgm:t>
        <a:bodyPr/>
        <a:lstStyle/>
        <a:p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著色</a:t>
          </a:r>
          <a:endParaRPr lang="zh-TW" altLang="en-US" dirty="0"/>
        </a:p>
      </dgm:t>
    </dgm:pt>
    <dgm:pt modelId="{C546F547-558E-4711-B5CB-CDE499582135}" type="parTrans" cxnId="{4B54508C-889E-4FDE-9740-01BEDF6A4AD3}">
      <dgm:prSet/>
      <dgm:spPr/>
      <dgm:t>
        <a:bodyPr/>
        <a:lstStyle/>
        <a:p>
          <a:endParaRPr lang="zh-TW" altLang="en-US"/>
        </a:p>
      </dgm:t>
    </dgm:pt>
    <dgm:pt modelId="{016D7E79-FBF0-4891-81DF-ED7E8023977E}" type="sibTrans" cxnId="{4B54508C-889E-4FDE-9740-01BEDF6A4AD3}">
      <dgm:prSet/>
      <dgm:spPr/>
      <dgm:t>
        <a:bodyPr/>
        <a:lstStyle/>
        <a:p>
          <a:endParaRPr lang="zh-TW" altLang="en-US"/>
        </a:p>
      </dgm:t>
    </dgm:pt>
    <dgm:pt modelId="{DF5F71BB-0FEF-46A1-B113-DE9BFFD76423}">
      <dgm:prSet phldrT="[文字]"/>
      <dgm:spPr>
        <a:solidFill>
          <a:srgbClr val="92D050"/>
        </a:solidFill>
      </dgm:spPr>
      <dgm:t>
        <a:bodyPr/>
        <a:lstStyle/>
        <a:p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建立</a:t>
          </a:r>
          <a:endParaRPr lang="en-US" altLang="zh-TW" b="1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貼圖市集帳號</a:t>
          </a:r>
          <a:endParaRPr lang="zh-TW" altLang="en-US" dirty="0"/>
        </a:p>
      </dgm:t>
    </dgm:pt>
    <dgm:pt modelId="{DCFD1621-A529-48D7-9223-E28CCB2CDF28}" type="parTrans" cxnId="{7563D62D-B1E3-4D95-B0E4-482254554037}">
      <dgm:prSet/>
      <dgm:spPr/>
      <dgm:t>
        <a:bodyPr/>
        <a:lstStyle/>
        <a:p>
          <a:endParaRPr lang="zh-TW" altLang="en-US"/>
        </a:p>
      </dgm:t>
    </dgm:pt>
    <dgm:pt modelId="{339D69C6-6992-4F6F-92E9-CB9B99C10D0D}" type="sibTrans" cxnId="{7563D62D-B1E3-4D95-B0E4-482254554037}">
      <dgm:prSet/>
      <dgm:spPr/>
      <dgm:t>
        <a:bodyPr/>
        <a:lstStyle/>
        <a:p>
          <a:endParaRPr lang="zh-TW" altLang="en-US"/>
        </a:p>
      </dgm:t>
    </dgm:pt>
    <dgm:pt modelId="{7F7F2055-7591-41EF-8198-1FD6F3F06307}">
      <dgm:prSet/>
      <dgm:spPr>
        <a:solidFill>
          <a:srgbClr val="FFC000"/>
        </a:solidFill>
      </dgm:spPr>
      <dgm:t>
        <a:bodyPr/>
        <a:lstStyle/>
        <a:p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en-US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Photocap</a:t>
          </a:r>
        </a:p>
        <a:p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繪圖軟體</a:t>
          </a:r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</a:t>
          </a:r>
        </a:p>
        <a:p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進行描繪</a:t>
          </a:r>
          <a:endParaRPr lang="zh-TW" altLang="en-US" dirty="0"/>
        </a:p>
      </dgm:t>
    </dgm:pt>
    <dgm:pt modelId="{32BBE9FB-35FF-4AE6-83D3-2AF02FE5C75B}" type="parTrans" cxnId="{602C1C8D-55AC-40ED-8E17-E4B2F0B8EE9A}">
      <dgm:prSet/>
      <dgm:spPr/>
      <dgm:t>
        <a:bodyPr/>
        <a:lstStyle/>
        <a:p>
          <a:endParaRPr lang="zh-TW" altLang="en-US"/>
        </a:p>
      </dgm:t>
    </dgm:pt>
    <dgm:pt modelId="{92F4A2EA-C3B9-49F8-8A6D-176C70EF2285}" type="sibTrans" cxnId="{602C1C8D-55AC-40ED-8E17-E4B2F0B8EE9A}">
      <dgm:prSet/>
      <dgm:spPr/>
      <dgm:t>
        <a:bodyPr/>
        <a:lstStyle/>
        <a:p>
          <a:endParaRPr lang="zh-TW" altLang="en-US"/>
        </a:p>
      </dgm:t>
    </dgm:pt>
    <dgm:pt modelId="{9C60ADE8-9BB3-4998-A258-1BBF32E2E11F}">
      <dgm:prSet/>
      <dgm:spPr>
        <a:solidFill>
          <a:srgbClr val="00B0F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上傳，等待審核，審核完成就可以購買</a:t>
          </a:r>
        </a:p>
      </dgm:t>
    </dgm:pt>
    <dgm:pt modelId="{0B8D4611-BA5C-46D0-84E5-52B8194A8AB8}" type="parTrans" cxnId="{1499D077-77D3-4835-B223-5FD52E213A1F}">
      <dgm:prSet/>
      <dgm:spPr/>
      <dgm:t>
        <a:bodyPr/>
        <a:lstStyle/>
        <a:p>
          <a:endParaRPr lang="zh-TW" altLang="en-US"/>
        </a:p>
      </dgm:t>
    </dgm:pt>
    <dgm:pt modelId="{54A235F5-D943-4729-8371-7C25EDD0E657}" type="sibTrans" cxnId="{1499D077-77D3-4835-B223-5FD52E213A1F}">
      <dgm:prSet/>
      <dgm:spPr/>
      <dgm:t>
        <a:bodyPr/>
        <a:lstStyle/>
        <a:p>
          <a:endParaRPr lang="zh-TW" altLang="en-US"/>
        </a:p>
      </dgm:t>
    </dgm:pt>
    <dgm:pt modelId="{68A3C4F3-69EE-4918-99C2-5D7F3E12DAE7}" type="pres">
      <dgm:prSet presAssocID="{73BD6D54-0E41-4639-BCAE-E8FE66B0FD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CCAE2BA-3ACC-4576-82C0-713032036495}" type="pres">
      <dgm:prSet presAssocID="{D3425392-D5E6-40FF-8F04-17156888DE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BB7D20-CDFF-4434-A3A3-5B9ABABAEABC}" type="pres">
      <dgm:prSet presAssocID="{3E0CAAE0-7B59-44E3-B334-1124D7726132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CA95591D-2DF0-4B3B-AD1E-906DDF0887A8}" type="pres">
      <dgm:prSet presAssocID="{3E0CAAE0-7B59-44E3-B334-1124D7726132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65C4AD0A-967F-421E-814D-B0AD44EA287C}" type="pres">
      <dgm:prSet presAssocID="{7F7F2055-7591-41EF-8198-1FD6F3F063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F4F947-E97F-42B3-B1A1-39904E34CAB7}" type="pres">
      <dgm:prSet presAssocID="{92F4A2EA-C3B9-49F8-8A6D-176C70EF2285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5A866C31-A5DF-42B3-99A9-E90E1CB96DD2}" type="pres">
      <dgm:prSet presAssocID="{92F4A2EA-C3B9-49F8-8A6D-176C70EF2285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64C17743-70FD-4360-8CAB-790F9B32B886}" type="pres">
      <dgm:prSet presAssocID="{DDFB3F1A-1F8B-4259-BAFC-1D33F4513B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94A95B-F2B6-4FF0-B9FE-15CDDB89FCC2}" type="pres">
      <dgm:prSet presAssocID="{016D7E79-FBF0-4891-81DF-ED7E8023977E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C0F55F45-DCD8-4544-8109-6BD5F744815F}" type="pres">
      <dgm:prSet presAssocID="{016D7E79-FBF0-4891-81DF-ED7E8023977E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09D96AAA-A2EE-47F0-9655-BB50CD2D345D}" type="pres">
      <dgm:prSet presAssocID="{DF5F71BB-0FEF-46A1-B113-DE9BFFD7642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E1EE6-1166-4675-8821-5C47E69AB3E7}" type="pres">
      <dgm:prSet presAssocID="{339D69C6-6992-4F6F-92E9-CB9B99C10D0D}" presName="sibTrans" presStyleLbl="sibTrans2D1" presStyleIdx="3" presStyleCnt="4"/>
      <dgm:spPr/>
      <dgm:t>
        <a:bodyPr/>
        <a:lstStyle/>
        <a:p>
          <a:endParaRPr lang="zh-TW" altLang="en-US"/>
        </a:p>
      </dgm:t>
    </dgm:pt>
    <dgm:pt modelId="{D87358CF-A6DD-40AB-B71E-496F568A9E64}" type="pres">
      <dgm:prSet presAssocID="{339D69C6-6992-4F6F-92E9-CB9B99C10D0D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0BB2110A-BB8C-46B6-8454-A93AC95D3B27}" type="pres">
      <dgm:prSet presAssocID="{9C60ADE8-9BB3-4998-A258-1BBF32E2E11F}" presName="node" presStyleLbl="node1" presStyleIdx="4" presStyleCnt="5" custLinFactNeighborX="-9486" custLinFactNeighborY="-21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693FB9-6C17-45E4-8C3B-90707C99A35F}" type="presOf" srcId="{92F4A2EA-C3B9-49F8-8A6D-176C70EF2285}" destId="{5A866C31-A5DF-42B3-99A9-E90E1CB96DD2}" srcOrd="1" destOrd="0" presId="urn:microsoft.com/office/officeart/2005/8/layout/process1"/>
    <dgm:cxn modelId="{2F1B0168-5B29-472F-A295-B661F30544EF}" type="presOf" srcId="{7F7F2055-7591-41EF-8198-1FD6F3F06307}" destId="{65C4AD0A-967F-421E-814D-B0AD44EA287C}" srcOrd="0" destOrd="0" presId="urn:microsoft.com/office/officeart/2005/8/layout/process1"/>
    <dgm:cxn modelId="{0719D380-33E4-41EA-9E0F-2DCFDCEDE2C7}" type="presOf" srcId="{73BD6D54-0E41-4639-BCAE-E8FE66B0FD36}" destId="{68A3C4F3-69EE-4918-99C2-5D7F3E12DAE7}" srcOrd="0" destOrd="0" presId="urn:microsoft.com/office/officeart/2005/8/layout/process1"/>
    <dgm:cxn modelId="{602C1C8D-55AC-40ED-8E17-E4B2F0B8EE9A}" srcId="{73BD6D54-0E41-4639-BCAE-E8FE66B0FD36}" destId="{7F7F2055-7591-41EF-8198-1FD6F3F06307}" srcOrd="1" destOrd="0" parTransId="{32BBE9FB-35FF-4AE6-83D3-2AF02FE5C75B}" sibTransId="{92F4A2EA-C3B9-49F8-8A6D-176C70EF2285}"/>
    <dgm:cxn modelId="{F7ECF5F1-9F96-4DEC-B138-EAD3FAB8D5A6}" type="presOf" srcId="{016D7E79-FBF0-4891-81DF-ED7E8023977E}" destId="{2194A95B-F2B6-4FF0-B9FE-15CDDB89FCC2}" srcOrd="0" destOrd="0" presId="urn:microsoft.com/office/officeart/2005/8/layout/process1"/>
    <dgm:cxn modelId="{CD5D85A8-23F1-4076-A181-C17A9C518E3D}" type="presOf" srcId="{339D69C6-6992-4F6F-92E9-CB9B99C10D0D}" destId="{D87358CF-A6DD-40AB-B71E-496F568A9E64}" srcOrd="1" destOrd="0" presId="urn:microsoft.com/office/officeart/2005/8/layout/process1"/>
    <dgm:cxn modelId="{4B54508C-889E-4FDE-9740-01BEDF6A4AD3}" srcId="{73BD6D54-0E41-4639-BCAE-E8FE66B0FD36}" destId="{DDFB3F1A-1F8B-4259-BAFC-1D33F4513B18}" srcOrd="2" destOrd="0" parTransId="{C546F547-558E-4711-B5CB-CDE499582135}" sibTransId="{016D7E79-FBF0-4891-81DF-ED7E8023977E}"/>
    <dgm:cxn modelId="{EB46DB24-143D-4A7B-B86A-EBFEB39CB653}" type="presOf" srcId="{9C60ADE8-9BB3-4998-A258-1BBF32E2E11F}" destId="{0BB2110A-BB8C-46B6-8454-A93AC95D3B27}" srcOrd="0" destOrd="0" presId="urn:microsoft.com/office/officeart/2005/8/layout/process1"/>
    <dgm:cxn modelId="{975FC47B-B416-4623-9566-7CD670E14D0B}" srcId="{73BD6D54-0E41-4639-BCAE-E8FE66B0FD36}" destId="{D3425392-D5E6-40FF-8F04-17156888DEEF}" srcOrd="0" destOrd="0" parTransId="{1808E6E4-9F3D-471B-B36A-9F20D1B6266F}" sibTransId="{3E0CAAE0-7B59-44E3-B334-1124D7726132}"/>
    <dgm:cxn modelId="{7563D62D-B1E3-4D95-B0E4-482254554037}" srcId="{73BD6D54-0E41-4639-BCAE-E8FE66B0FD36}" destId="{DF5F71BB-0FEF-46A1-B113-DE9BFFD76423}" srcOrd="3" destOrd="0" parTransId="{DCFD1621-A529-48D7-9223-E28CCB2CDF28}" sibTransId="{339D69C6-6992-4F6F-92E9-CB9B99C10D0D}"/>
    <dgm:cxn modelId="{1499D077-77D3-4835-B223-5FD52E213A1F}" srcId="{73BD6D54-0E41-4639-BCAE-E8FE66B0FD36}" destId="{9C60ADE8-9BB3-4998-A258-1BBF32E2E11F}" srcOrd="4" destOrd="0" parTransId="{0B8D4611-BA5C-46D0-84E5-52B8194A8AB8}" sibTransId="{54A235F5-D943-4729-8371-7C25EDD0E657}"/>
    <dgm:cxn modelId="{35141F2E-A046-4285-A2F3-21B48DA95C78}" type="presOf" srcId="{DDFB3F1A-1F8B-4259-BAFC-1D33F4513B18}" destId="{64C17743-70FD-4360-8CAB-790F9B32B886}" srcOrd="0" destOrd="0" presId="urn:microsoft.com/office/officeart/2005/8/layout/process1"/>
    <dgm:cxn modelId="{B295A4EE-627E-4E0C-BB36-A7C5B120BB81}" type="presOf" srcId="{3E0CAAE0-7B59-44E3-B334-1124D7726132}" destId="{CA95591D-2DF0-4B3B-AD1E-906DDF0887A8}" srcOrd="1" destOrd="0" presId="urn:microsoft.com/office/officeart/2005/8/layout/process1"/>
    <dgm:cxn modelId="{62C168F8-916F-4134-86F5-FC6BD30944B1}" type="presOf" srcId="{92F4A2EA-C3B9-49F8-8A6D-176C70EF2285}" destId="{4FF4F947-E97F-42B3-B1A1-39904E34CAB7}" srcOrd="0" destOrd="0" presId="urn:microsoft.com/office/officeart/2005/8/layout/process1"/>
    <dgm:cxn modelId="{DB37C0E1-666F-455C-BB7B-94E784DF61FF}" type="presOf" srcId="{D3425392-D5E6-40FF-8F04-17156888DEEF}" destId="{FCCAE2BA-3ACC-4576-82C0-713032036495}" srcOrd="0" destOrd="0" presId="urn:microsoft.com/office/officeart/2005/8/layout/process1"/>
    <dgm:cxn modelId="{F8F6A979-2AD8-460B-B253-D3F5B641F691}" type="presOf" srcId="{3E0CAAE0-7B59-44E3-B334-1124D7726132}" destId="{B3BB7D20-CDFF-4434-A3A3-5B9ABABAEABC}" srcOrd="0" destOrd="0" presId="urn:microsoft.com/office/officeart/2005/8/layout/process1"/>
    <dgm:cxn modelId="{46268C4D-6B6C-408D-8ED3-338A37427779}" type="presOf" srcId="{DF5F71BB-0FEF-46A1-B113-DE9BFFD76423}" destId="{09D96AAA-A2EE-47F0-9655-BB50CD2D345D}" srcOrd="0" destOrd="0" presId="urn:microsoft.com/office/officeart/2005/8/layout/process1"/>
    <dgm:cxn modelId="{082E677A-496F-4B12-96A3-A0076F8586A0}" type="presOf" srcId="{339D69C6-6992-4F6F-92E9-CB9B99C10D0D}" destId="{712E1EE6-1166-4675-8821-5C47E69AB3E7}" srcOrd="0" destOrd="0" presId="urn:microsoft.com/office/officeart/2005/8/layout/process1"/>
    <dgm:cxn modelId="{0F31E7D0-29B1-4C8A-BAE2-CE254EB3F683}" type="presOf" srcId="{016D7E79-FBF0-4891-81DF-ED7E8023977E}" destId="{C0F55F45-DCD8-4544-8109-6BD5F744815F}" srcOrd="1" destOrd="0" presId="urn:microsoft.com/office/officeart/2005/8/layout/process1"/>
    <dgm:cxn modelId="{C9EFB398-5237-465E-A23D-71068D47BDC3}" type="presParOf" srcId="{68A3C4F3-69EE-4918-99C2-5D7F3E12DAE7}" destId="{FCCAE2BA-3ACC-4576-82C0-713032036495}" srcOrd="0" destOrd="0" presId="urn:microsoft.com/office/officeart/2005/8/layout/process1"/>
    <dgm:cxn modelId="{E613AAF0-B67B-490D-BC46-486AD00E4B79}" type="presParOf" srcId="{68A3C4F3-69EE-4918-99C2-5D7F3E12DAE7}" destId="{B3BB7D20-CDFF-4434-A3A3-5B9ABABAEABC}" srcOrd="1" destOrd="0" presId="urn:microsoft.com/office/officeart/2005/8/layout/process1"/>
    <dgm:cxn modelId="{BEE755CC-0A8F-40C0-A491-7056F0AEB334}" type="presParOf" srcId="{B3BB7D20-CDFF-4434-A3A3-5B9ABABAEABC}" destId="{CA95591D-2DF0-4B3B-AD1E-906DDF0887A8}" srcOrd="0" destOrd="0" presId="urn:microsoft.com/office/officeart/2005/8/layout/process1"/>
    <dgm:cxn modelId="{18E4C38B-2874-42CF-815A-D33ACDAAEFF1}" type="presParOf" srcId="{68A3C4F3-69EE-4918-99C2-5D7F3E12DAE7}" destId="{65C4AD0A-967F-421E-814D-B0AD44EA287C}" srcOrd="2" destOrd="0" presId="urn:microsoft.com/office/officeart/2005/8/layout/process1"/>
    <dgm:cxn modelId="{73D0A547-DC7C-4CDC-973A-DB2F119B3897}" type="presParOf" srcId="{68A3C4F3-69EE-4918-99C2-5D7F3E12DAE7}" destId="{4FF4F947-E97F-42B3-B1A1-39904E34CAB7}" srcOrd="3" destOrd="0" presId="urn:microsoft.com/office/officeart/2005/8/layout/process1"/>
    <dgm:cxn modelId="{618476E8-75AC-48C0-B071-AB745960FE65}" type="presParOf" srcId="{4FF4F947-E97F-42B3-B1A1-39904E34CAB7}" destId="{5A866C31-A5DF-42B3-99A9-E90E1CB96DD2}" srcOrd="0" destOrd="0" presId="urn:microsoft.com/office/officeart/2005/8/layout/process1"/>
    <dgm:cxn modelId="{41A45CE1-84B1-4BC9-982F-D03675C5E6DD}" type="presParOf" srcId="{68A3C4F3-69EE-4918-99C2-5D7F3E12DAE7}" destId="{64C17743-70FD-4360-8CAB-790F9B32B886}" srcOrd="4" destOrd="0" presId="urn:microsoft.com/office/officeart/2005/8/layout/process1"/>
    <dgm:cxn modelId="{6AB462DE-43E0-44E5-A05C-EF472C2B6691}" type="presParOf" srcId="{68A3C4F3-69EE-4918-99C2-5D7F3E12DAE7}" destId="{2194A95B-F2B6-4FF0-B9FE-15CDDB89FCC2}" srcOrd="5" destOrd="0" presId="urn:microsoft.com/office/officeart/2005/8/layout/process1"/>
    <dgm:cxn modelId="{4B99DE41-EE2D-4215-A753-11606F25AE56}" type="presParOf" srcId="{2194A95B-F2B6-4FF0-B9FE-15CDDB89FCC2}" destId="{C0F55F45-DCD8-4544-8109-6BD5F744815F}" srcOrd="0" destOrd="0" presId="urn:microsoft.com/office/officeart/2005/8/layout/process1"/>
    <dgm:cxn modelId="{00BD4B01-F5CB-41D3-8452-8B7775FCBE42}" type="presParOf" srcId="{68A3C4F3-69EE-4918-99C2-5D7F3E12DAE7}" destId="{09D96AAA-A2EE-47F0-9655-BB50CD2D345D}" srcOrd="6" destOrd="0" presId="urn:microsoft.com/office/officeart/2005/8/layout/process1"/>
    <dgm:cxn modelId="{CC9791DC-869C-4A32-985C-8B7AD606AA76}" type="presParOf" srcId="{68A3C4F3-69EE-4918-99C2-5D7F3E12DAE7}" destId="{712E1EE6-1166-4675-8821-5C47E69AB3E7}" srcOrd="7" destOrd="0" presId="urn:microsoft.com/office/officeart/2005/8/layout/process1"/>
    <dgm:cxn modelId="{7D809C19-F0FE-4943-8DB8-D13374B8AE3E}" type="presParOf" srcId="{712E1EE6-1166-4675-8821-5C47E69AB3E7}" destId="{D87358CF-A6DD-40AB-B71E-496F568A9E64}" srcOrd="0" destOrd="0" presId="urn:microsoft.com/office/officeart/2005/8/layout/process1"/>
    <dgm:cxn modelId="{763B0629-6498-4864-B7D3-135174AAD5B9}" type="presParOf" srcId="{68A3C4F3-69EE-4918-99C2-5D7F3E12DAE7}" destId="{0BB2110A-BB8C-46B6-8454-A93AC95D3B2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EC0879-4C80-44D6-A441-DBB1D1F90388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E20AB67C-3B3B-4357-B2E3-D0F202AFEC5D}">
      <dgm:prSet custT="1"/>
      <dgm:spPr/>
      <dgm:t>
        <a:bodyPr/>
        <a:lstStyle/>
        <a:p>
          <a:r>
            <a:rPr lang="zh-TW" altLang="en-US" sz="2400" b="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發放擁愛寶盒</a:t>
          </a:r>
          <a:endParaRPr lang="zh-TW" altLang="en-US" sz="2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D32DEB-5690-43DA-BB68-5FDB1FE5297B}" type="parTrans" cxnId="{778548BF-7CD8-4052-A58A-2C2224D441DE}">
      <dgm:prSet/>
      <dgm:spPr/>
      <dgm:t>
        <a:bodyPr/>
        <a:lstStyle/>
        <a:p>
          <a:endParaRPr lang="zh-TW" altLang="en-US"/>
        </a:p>
      </dgm:t>
    </dgm:pt>
    <dgm:pt modelId="{1C31638C-B8C1-42F7-A1C3-404693EDB454}" type="sibTrans" cxnId="{778548BF-7CD8-4052-A58A-2C2224D441DE}">
      <dgm:prSet/>
      <dgm:spPr/>
      <dgm:t>
        <a:bodyPr/>
        <a:lstStyle/>
        <a:p>
          <a:endParaRPr lang="zh-TW" altLang="en-US"/>
        </a:p>
      </dgm:t>
    </dgm:pt>
    <dgm:pt modelId="{54C9E895-6D72-421B-812A-96509D418CA3}">
      <dgm:prSet custT="1"/>
      <dgm:spPr/>
      <dgm:t>
        <a:bodyPr/>
        <a:lstStyle/>
        <a:p>
          <a:r>
            <a:rPr lang="zh-TW" altLang="en-US" sz="24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推廣班級或個人捐款</a:t>
          </a:r>
          <a:endParaRPr lang="zh-TW" altLang="en-US" sz="2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7E5DE6-DBCB-45A1-8C7A-B1A9A16D581F}" type="parTrans" cxnId="{6C38750D-19CE-45F4-AC1C-9D3D681427AC}">
      <dgm:prSet/>
      <dgm:spPr/>
      <dgm:t>
        <a:bodyPr/>
        <a:lstStyle/>
        <a:p>
          <a:endParaRPr lang="zh-TW" altLang="en-US"/>
        </a:p>
      </dgm:t>
    </dgm:pt>
    <dgm:pt modelId="{C75E3632-B146-4B71-800A-96F376D29B9B}" type="sibTrans" cxnId="{6C38750D-19CE-45F4-AC1C-9D3D681427AC}">
      <dgm:prSet/>
      <dgm:spPr/>
      <dgm:t>
        <a:bodyPr/>
        <a:lstStyle/>
        <a:p>
          <a:endParaRPr lang="zh-TW" altLang="en-US"/>
        </a:p>
      </dgm:t>
    </dgm:pt>
    <dgm:pt modelId="{DC12513B-8320-4E7A-B5EB-74397218B2AD}">
      <dgm:prSet custT="1"/>
      <dgm:spPr/>
      <dgm:t>
        <a:bodyPr/>
        <a:lstStyle/>
        <a:p>
          <a:r>
            <a:rPr lang="en-US" altLang="zh-TW" sz="24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105.10</a:t>
          </a:r>
        </a:p>
        <a:p>
          <a:r>
            <a:rPr lang="zh-TW" altLang="en-US" sz="24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開始宣導</a:t>
          </a:r>
          <a:endParaRPr lang="zh-TW" altLang="en-US" sz="24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779938-22AB-4ECB-A49F-92178AA92A8C}" type="parTrans" cxnId="{B40B02B5-69A4-4124-92AB-87EBEFCFB723}">
      <dgm:prSet/>
      <dgm:spPr/>
      <dgm:t>
        <a:bodyPr/>
        <a:lstStyle/>
        <a:p>
          <a:endParaRPr lang="zh-TW" altLang="en-US"/>
        </a:p>
      </dgm:t>
    </dgm:pt>
    <dgm:pt modelId="{12EEE44B-1C84-4047-80D2-55FD2AF50FE3}" type="sibTrans" cxnId="{B40B02B5-69A4-4124-92AB-87EBEFCFB723}">
      <dgm:prSet/>
      <dgm:spPr/>
      <dgm:t>
        <a:bodyPr/>
        <a:lstStyle/>
        <a:p>
          <a:endParaRPr lang="zh-TW" altLang="en-US"/>
        </a:p>
      </dgm:t>
    </dgm:pt>
    <dgm:pt modelId="{0420B2A5-C1B8-4D76-B922-83275383D6AE}">
      <dgm:prSet custT="1"/>
      <dgm:spPr/>
      <dgm:t>
        <a:bodyPr/>
        <a:lstStyle/>
        <a:p>
          <a:r>
            <a:rPr lang="zh-TW" altLang="en-US" sz="2000" b="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希望同學</a:t>
          </a:r>
          <a:r>
            <a:rPr lang="zh-TW" altLang="en-US" sz="20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們投入實際幫助的行列</a:t>
          </a:r>
          <a:endParaRPr lang="zh-TW" altLang="en-US" sz="20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ED4DA9-010E-46D9-92B9-77C61A4ACD0E}" type="parTrans" cxnId="{CA663905-6123-42FD-A04D-C5C2736BF3CA}">
      <dgm:prSet/>
      <dgm:spPr/>
      <dgm:t>
        <a:bodyPr/>
        <a:lstStyle/>
        <a:p>
          <a:endParaRPr lang="zh-TW" altLang="en-US"/>
        </a:p>
      </dgm:t>
    </dgm:pt>
    <dgm:pt modelId="{D0773A10-EEDC-4FB7-8E99-303FD0CEC0E6}" type="sibTrans" cxnId="{CA663905-6123-42FD-A04D-C5C2736BF3CA}">
      <dgm:prSet/>
      <dgm:spPr/>
      <dgm:t>
        <a:bodyPr/>
        <a:lstStyle/>
        <a:p>
          <a:endParaRPr lang="zh-TW" altLang="en-US"/>
        </a:p>
      </dgm:t>
    </dgm:pt>
    <dgm:pt modelId="{8D9204E5-46C8-4859-8926-977F092984CC}" type="pres">
      <dgm:prSet presAssocID="{82EC0879-4C80-44D6-A441-DBB1D1F90388}" presName="Name0" presStyleCnt="0">
        <dgm:presLayoutVars>
          <dgm:dir/>
          <dgm:resizeHandles val="exact"/>
        </dgm:presLayoutVars>
      </dgm:prSet>
      <dgm:spPr/>
    </dgm:pt>
    <dgm:pt modelId="{49AB89B5-23EE-4106-9052-559C6F1432BC}" type="pres">
      <dgm:prSet presAssocID="{DC12513B-8320-4E7A-B5EB-74397218B2A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5FA789-A354-4972-A768-A55FEB6E185D}" type="pres">
      <dgm:prSet presAssocID="{12EEE44B-1C84-4047-80D2-55FD2AF50FE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549E567A-E940-475F-8CE0-F91914F9E408}" type="pres">
      <dgm:prSet presAssocID="{12EEE44B-1C84-4047-80D2-55FD2AF50FE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9E91310F-17C9-43BE-8D03-35847EB8A6BF}" type="pres">
      <dgm:prSet presAssocID="{E20AB67C-3B3B-4357-B2E3-D0F202AFEC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0143B4-40D6-4912-A5A6-FDA0329CD024}" type="pres">
      <dgm:prSet presAssocID="{1C31638C-B8C1-42F7-A1C3-404693EDB454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22E8ACF4-4055-4B7D-816A-28979831441D}" type="pres">
      <dgm:prSet presAssocID="{1C31638C-B8C1-42F7-A1C3-404693EDB454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E8DFBA35-712C-420D-8D91-36B6945941BB}" type="pres">
      <dgm:prSet presAssocID="{54C9E895-6D72-421B-812A-96509D418CA3}" presName="node" presStyleLbl="node1" presStyleIdx="2" presStyleCnt="4" custLinFactX="-100000" custLinFactY="32048" custLinFactNeighborX="-104999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C73E7B-8A67-42D3-A975-0410FF130195}" type="pres">
      <dgm:prSet presAssocID="{C75E3632-B146-4B71-800A-96F376D29B9B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B3720E83-8C78-4250-8149-EFC307888646}" type="pres">
      <dgm:prSet presAssocID="{C75E3632-B146-4B71-800A-96F376D29B9B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44B8A5EC-627A-41D3-96DD-51CE78B0DCF3}" type="pres">
      <dgm:prSet presAssocID="{0420B2A5-C1B8-4D76-B922-83275383D6AE}" presName="node" presStyleLbl="node1" presStyleIdx="3" presStyleCnt="4" custScaleX="100954" custScaleY="114456" custLinFactX="-300000" custLinFactY="35808" custLinFactNeighborX="-333613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6734B3-EF7F-462A-A4B7-E94E1671A4B1}" type="presOf" srcId="{1C31638C-B8C1-42F7-A1C3-404693EDB454}" destId="{22E8ACF4-4055-4B7D-816A-28979831441D}" srcOrd="1" destOrd="0" presId="urn:microsoft.com/office/officeart/2005/8/layout/process1"/>
    <dgm:cxn modelId="{EDDB6D4F-91C9-4961-B639-F5D918BD20BA}" type="presOf" srcId="{E20AB67C-3B3B-4357-B2E3-D0F202AFEC5D}" destId="{9E91310F-17C9-43BE-8D03-35847EB8A6BF}" srcOrd="0" destOrd="0" presId="urn:microsoft.com/office/officeart/2005/8/layout/process1"/>
    <dgm:cxn modelId="{834DC6EF-BEFF-4359-B536-848102E0D79D}" type="presOf" srcId="{54C9E895-6D72-421B-812A-96509D418CA3}" destId="{E8DFBA35-712C-420D-8D91-36B6945941BB}" srcOrd="0" destOrd="0" presId="urn:microsoft.com/office/officeart/2005/8/layout/process1"/>
    <dgm:cxn modelId="{74AE87AC-CAA6-4DF4-99AF-087B43E7CEFC}" type="presOf" srcId="{C75E3632-B146-4B71-800A-96F376D29B9B}" destId="{48C73E7B-8A67-42D3-A975-0410FF130195}" srcOrd="0" destOrd="0" presId="urn:microsoft.com/office/officeart/2005/8/layout/process1"/>
    <dgm:cxn modelId="{778548BF-7CD8-4052-A58A-2C2224D441DE}" srcId="{82EC0879-4C80-44D6-A441-DBB1D1F90388}" destId="{E20AB67C-3B3B-4357-B2E3-D0F202AFEC5D}" srcOrd="1" destOrd="0" parTransId="{20D32DEB-5690-43DA-BB68-5FDB1FE5297B}" sibTransId="{1C31638C-B8C1-42F7-A1C3-404693EDB454}"/>
    <dgm:cxn modelId="{F64BF69A-36C8-41C8-8520-A17BBFBF44D1}" type="presOf" srcId="{82EC0879-4C80-44D6-A441-DBB1D1F90388}" destId="{8D9204E5-46C8-4859-8926-977F092984CC}" srcOrd="0" destOrd="0" presId="urn:microsoft.com/office/officeart/2005/8/layout/process1"/>
    <dgm:cxn modelId="{CA663905-6123-42FD-A04D-C5C2736BF3CA}" srcId="{82EC0879-4C80-44D6-A441-DBB1D1F90388}" destId="{0420B2A5-C1B8-4D76-B922-83275383D6AE}" srcOrd="3" destOrd="0" parTransId="{65ED4DA9-010E-46D9-92B9-77C61A4ACD0E}" sibTransId="{D0773A10-EEDC-4FB7-8E99-303FD0CEC0E6}"/>
    <dgm:cxn modelId="{5A31BB14-4696-42ED-A2E4-E696C7FBD6D5}" type="presOf" srcId="{DC12513B-8320-4E7A-B5EB-74397218B2AD}" destId="{49AB89B5-23EE-4106-9052-559C6F1432BC}" srcOrd="0" destOrd="0" presId="urn:microsoft.com/office/officeart/2005/8/layout/process1"/>
    <dgm:cxn modelId="{F6C55AE2-8C00-4444-84ED-2C82268E8A79}" type="presOf" srcId="{C75E3632-B146-4B71-800A-96F376D29B9B}" destId="{B3720E83-8C78-4250-8149-EFC307888646}" srcOrd="1" destOrd="0" presId="urn:microsoft.com/office/officeart/2005/8/layout/process1"/>
    <dgm:cxn modelId="{B40B02B5-69A4-4124-92AB-87EBEFCFB723}" srcId="{82EC0879-4C80-44D6-A441-DBB1D1F90388}" destId="{DC12513B-8320-4E7A-B5EB-74397218B2AD}" srcOrd="0" destOrd="0" parTransId="{7E779938-22AB-4ECB-A49F-92178AA92A8C}" sibTransId="{12EEE44B-1C84-4047-80D2-55FD2AF50FE3}"/>
    <dgm:cxn modelId="{ECE5F247-952C-4CE4-8199-540BB70EACEB}" type="presOf" srcId="{0420B2A5-C1B8-4D76-B922-83275383D6AE}" destId="{44B8A5EC-627A-41D3-96DD-51CE78B0DCF3}" srcOrd="0" destOrd="0" presId="urn:microsoft.com/office/officeart/2005/8/layout/process1"/>
    <dgm:cxn modelId="{A6777709-1190-4B30-8E44-7F78B942FC3F}" type="presOf" srcId="{12EEE44B-1C84-4047-80D2-55FD2AF50FE3}" destId="{2E5FA789-A354-4972-A768-A55FEB6E185D}" srcOrd="0" destOrd="0" presId="urn:microsoft.com/office/officeart/2005/8/layout/process1"/>
    <dgm:cxn modelId="{FBE3DE50-A1ED-4517-BDE8-1EB3B576107A}" type="presOf" srcId="{1C31638C-B8C1-42F7-A1C3-404693EDB454}" destId="{330143B4-40D6-4912-A5A6-FDA0329CD024}" srcOrd="0" destOrd="0" presId="urn:microsoft.com/office/officeart/2005/8/layout/process1"/>
    <dgm:cxn modelId="{F7103DE2-C1AA-4B01-AFCF-58DA1C3C2643}" type="presOf" srcId="{12EEE44B-1C84-4047-80D2-55FD2AF50FE3}" destId="{549E567A-E940-475F-8CE0-F91914F9E408}" srcOrd="1" destOrd="0" presId="urn:microsoft.com/office/officeart/2005/8/layout/process1"/>
    <dgm:cxn modelId="{6C38750D-19CE-45F4-AC1C-9D3D681427AC}" srcId="{82EC0879-4C80-44D6-A441-DBB1D1F90388}" destId="{54C9E895-6D72-421B-812A-96509D418CA3}" srcOrd="2" destOrd="0" parTransId="{C57E5DE6-DBCB-45A1-8C7A-B1A9A16D581F}" sibTransId="{C75E3632-B146-4B71-800A-96F376D29B9B}"/>
    <dgm:cxn modelId="{E1BCF909-F507-42B1-9B31-9A3A4887F9C3}" type="presParOf" srcId="{8D9204E5-46C8-4859-8926-977F092984CC}" destId="{49AB89B5-23EE-4106-9052-559C6F1432BC}" srcOrd="0" destOrd="0" presId="urn:microsoft.com/office/officeart/2005/8/layout/process1"/>
    <dgm:cxn modelId="{257FEDB2-C230-42E2-AA35-32CA53DFC897}" type="presParOf" srcId="{8D9204E5-46C8-4859-8926-977F092984CC}" destId="{2E5FA789-A354-4972-A768-A55FEB6E185D}" srcOrd="1" destOrd="0" presId="urn:microsoft.com/office/officeart/2005/8/layout/process1"/>
    <dgm:cxn modelId="{BC433CB7-9E65-4B5A-8740-A465178EBC17}" type="presParOf" srcId="{2E5FA789-A354-4972-A768-A55FEB6E185D}" destId="{549E567A-E940-475F-8CE0-F91914F9E408}" srcOrd="0" destOrd="0" presId="urn:microsoft.com/office/officeart/2005/8/layout/process1"/>
    <dgm:cxn modelId="{960BA2D3-AAE5-4C87-A63A-F12463F2884C}" type="presParOf" srcId="{8D9204E5-46C8-4859-8926-977F092984CC}" destId="{9E91310F-17C9-43BE-8D03-35847EB8A6BF}" srcOrd="2" destOrd="0" presId="urn:microsoft.com/office/officeart/2005/8/layout/process1"/>
    <dgm:cxn modelId="{28635AEB-4316-43CC-A852-1954CD24A631}" type="presParOf" srcId="{8D9204E5-46C8-4859-8926-977F092984CC}" destId="{330143B4-40D6-4912-A5A6-FDA0329CD024}" srcOrd="3" destOrd="0" presId="urn:microsoft.com/office/officeart/2005/8/layout/process1"/>
    <dgm:cxn modelId="{1F6E282C-4955-4E75-8D94-E5C293AAED44}" type="presParOf" srcId="{330143B4-40D6-4912-A5A6-FDA0329CD024}" destId="{22E8ACF4-4055-4B7D-816A-28979831441D}" srcOrd="0" destOrd="0" presId="urn:microsoft.com/office/officeart/2005/8/layout/process1"/>
    <dgm:cxn modelId="{5EA7600A-B637-4B9A-BE9F-713A36006F9D}" type="presParOf" srcId="{8D9204E5-46C8-4859-8926-977F092984CC}" destId="{E8DFBA35-712C-420D-8D91-36B6945941BB}" srcOrd="4" destOrd="0" presId="urn:microsoft.com/office/officeart/2005/8/layout/process1"/>
    <dgm:cxn modelId="{9A2BB67C-6777-4F43-A4B0-9C729401E52C}" type="presParOf" srcId="{8D9204E5-46C8-4859-8926-977F092984CC}" destId="{48C73E7B-8A67-42D3-A975-0410FF130195}" srcOrd="5" destOrd="0" presId="urn:microsoft.com/office/officeart/2005/8/layout/process1"/>
    <dgm:cxn modelId="{94E9CB14-3EA0-4758-827C-3A1D428A2A41}" type="presParOf" srcId="{48C73E7B-8A67-42D3-A975-0410FF130195}" destId="{B3720E83-8C78-4250-8149-EFC307888646}" srcOrd="0" destOrd="0" presId="urn:microsoft.com/office/officeart/2005/8/layout/process1"/>
    <dgm:cxn modelId="{9F4E5FBD-95D3-45A4-B22D-5AC3EDB9A52C}" type="presParOf" srcId="{8D9204E5-46C8-4859-8926-977F092984CC}" destId="{44B8A5EC-627A-41D3-96DD-51CE78B0DCF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1E6F6-40E2-4F18-8E9E-18CA91C6FE8B}">
      <dsp:nvSpPr>
        <dsp:cNvPr id="0" name=""/>
        <dsp:cNvSpPr/>
      </dsp:nvSpPr>
      <dsp:spPr>
        <a:xfrm>
          <a:off x="5036" y="14661"/>
          <a:ext cx="2202223" cy="256021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①查詢資料  進行訪問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深入了解忠義育幼院，思考如何幫助他們</a:t>
          </a:r>
          <a:endParaRPr lang="en-US" altLang="zh-TW" sz="20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69537" y="79162"/>
        <a:ext cx="2073221" cy="2431214"/>
      </dsp:txXfrm>
    </dsp:sp>
    <dsp:sp modelId="{19D7FBD9-E217-4ABF-A97B-49EF652A6DE9}">
      <dsp:nvSpPr>
        <dsp:cNvPr id="0" name=""/>
        <dsp:cNvSpPr/>
      </dsp:nvSpPr>
      <dsp:spPr>
        <a:xfrm>
          <a:off x="2401056" y="1021693"/>
          <a:ext cx="466871" cy="546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/>
        </a:p>
      </dsp:txBody>
      <dsp:txXfrm>
        <a:off x="2401056" y="1130923"/>
        <a:ext cx="326810" cy="327691"/>
      </dsp:txXfrm>
    </dsp:sp>
    <dsp:sp modelId="{07D5DFA7-F85B-421C-A0F3-44D97C3AD91D}">
      <dsp:nvSpPr>
        <dsp:cNvPr id="0" name=""/>
        <dsp:cNvSpPr/>
      </dsp:nvSpPr>
      <dsp:spPr>
        <a:xfrm>
          <a:off x="3088149" y="925"/>
          <a:ext cx="2202223" cy="258768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45094"/>
            <a:satOff val="-1414"/>
            <a:lumOff val="98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②製作貼圖賺錢捐助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透過製作貼圖並上架販售，為他們賺取經費</a:t>
          </a:r>
          <a:endParaRPr lang="en-US" altLang="zh-TW" sz="20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152650" y="65426"/>
        <a:ext cx="2073221" cy="2458685"/>
      </dsp:txXfrm>
    </dsp:sp>
    <dsp:sp modelId="{8696E2DD-05D4-4F48-96B6-1C40ED851431}">
      <dsp:nvSpPr>
        <dsp:cNvPr id="0" name=""/>
        <dsp:cNvSpPr/>
      </dsp:nvSpPr>
      <dsp:spPr>
        <a:xfrm rot="993">
          <a:off x="5510694" y="1022152"/>
          <a:ext cx="530774" cy="546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17646"/>
            <a:satOff val="-1910"/>
            <a:lumOff val="135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/>
        </a:p>
      </dsp:txBody>
      <dsp:txXfrm>
        <a:off x="5510694" y="1131359"/>
        <a:ext cx="371542" cy="327691"/>
      </dsp:txXfrm>
    </dsp:sp>
    <dsp:sp modelId="{72370CFF-BE82-4A13-92D2-7C8587B67D1F}">
      <dsp:nvSpPr>
        <dsp:cNvPr id="0" name=""/>
        <dsp:cNvSpPr/>
      </dsp:nvSpPr>
      <dsp:spPr>
        <a:xfrm>
          <a:off x="6291834" y="1851"/>
          <a:ext cx="2202223" cy="258768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90188"/>
            <a:satOff val="-2829"/>
            <a:lumOff val="1979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③推廣擁愛寶盒零錢捐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透過推廣擁愛寶盒行動為他們賺取經費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356335" y="66352"/>
        <a:ext cx="2073221" cy="2458685"/>
      </dsp:txXfrm>
    </dsp:sp>
    <dsp:sp modelId="{B19A45BD-915A-4448-B6D4-E3D035FC414B}">
      <dsp:nvSpPr>
        <dsp:cNvPr id="0" name=""/>
        <dsp:cNvSpPr/>
      </dsp:nvSpPr>
      <dsp:spPr>
        <a:xfrm rot="21598915">
          <a:off x="8655266" y="1022159"/>
          <a:ext cx="388366" cy="5461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435291"/>
            <a:satOff val="-3821"/>
            <a:lumOff val="270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/>
        </a:p>
      </dsp:txBody>
      <dsp:txXfrm>
        <a:off x="8655266" y="1131407"/>
        <a:ext cx="271856" cy="327691"/>
      </dsp:txXfrm>
    </dsp:sp>
    <dsp:sp modelId="{F2F633ED-A9C7-45CD-845A-6E89DFF301A4}">
      <dsp:nvSpPr>
        <dsp:cNvPr id="0" name=""/>
        <dsp:cNvSpPr/>
      </dsp:nvSpPr>
      <dsp:spPr>
        <a:xfrm>
          <a:off x="9226825" y="0"/>
          <a:ext cx="2202223" cy="258953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④與育幼院童實際接觸</a:t>
          </a:r>
          <a:endParaRPr lang="en-US" altLang="zh-TW" sz="2800" b="1" kern="1200" dirty="0" smtClean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透過實際與失依兒少接觸，更深入了解他們。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291326" y="64501"/>
        <a:ext cx="2073221" cy="2460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D4B90-5939-4850-82BD-D484E9A8B5C7}">
      <dsp:nvSpPr>
        <dsp:cNvPr id="0" name=""/>
        <dsp:cNvSpPr/>
      </dsp:nvSpPr>
      <dsp:spPr>
        <a:xfrm>
          <a:off x="485436" y="0"/>
          <a:ext cx="5501617" cy="305516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16C24-F2B1-4D51-BECD-74D76E8D1303}">
      <dsp:nvSpPr>
        <dsp:cNvPr id="0" name=""/>
        <dsp:cNvSpPr/>
      </dsp:nvSpPr>
      <dsp:spPr>
        <a:xfrm>
          <a:off x="242" y="618622"/>
          <a:ext cx="1985620" cy="181792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b="1" kern="1200" dirty="0" smtClean="0">
            <a:latin typeface="華康兒風體W4" pitchFamily="34" charset="-120"/>
            <a:ea typeface="華康兒風體W4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40</a:t>
          </a: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</a:t>
          </a:r>
          <a:r>
            <a:rPr lang="en-US" altLang="zh-TW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-</a:t>
          </a: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圓山</a:t>
          </a:r>
          <a:endParaRPr lang="zh-TW" altLang="en-US" sz="2400" b="1" kern="1200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sp:txBody>
      <dsp:txXfrm>
        <a:off x="88986" y="707366"/>
        <a:ext cx="1808132" cy="1640432"/>
      </dsp:txXfrm>
    </dsp:sp>
    <dsp:sp modelId="{278FB8D4-E5C5-412E-84D3-2D9162B2F155}">
      <dsp:nvSpPr>
        <dsp:cNvPr id="0" name=""/>
        <dsp:cNvSpPr/>
      </dsp:nvSpPr>
      <dsp:spPr>
        <a:xfrm>
          <a:off x="2243435" y="676108"/>
          <a:ext cx="1985620" cy="1702948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b="1" kern="1200" dirty="0" smtClean="0">
            <a:latin typeface="華康兒風體W4" pitchFamily="34" charset="-120"/>
            <a:ea typeface="華康兒風體W4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67</a:t>
          </a: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</a:t>
          </a:r>
          <a:r>
            <a:rPr lang="en-US" altLang="zh-TW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-</a:t>
          </a:r>
          <a:r>
            <a:rPr lang="zh-TW" altLang="en-US" sz="24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 景美</a:t>
          </a:r>
          <a:endParaRPr lang="zh-TW" altLang="en-US" sz="2400" b="1" kern="1200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sp:txBody>
      <dsp:txXfrm>
        <a:off x="2326566" y="759239"/>
        <a:ext cx="1819358" cy="1536686"/>
      </dsp:txXfrm>
    </dsp:sp>
    <dsp:sp modelId="{0C88F417-4FC6-486A-AB2B-9CAA2D391454}">
      <dsp:nvSpPr>
        <dsp:cNvPr id="0" name=""/>
        <dsp:cNvSpPr/>
      </dsp:nvSpPr>
      <dsp:spPr>
        <a:xfrm>
          <a:off x="4486628" y="701624"/>
          <a:ext cx="1985620" cy="165191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latin typeface="華康兒風體W4" pitchFamily="34" charset="-120"/>
            <a:ea typeface="華康兒風體W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民國</a:t>
          </a:r>
          <a:r>
            <a:rPr lang="en-US" altLang="zh-TW" sz="20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95</a:t>
          </a:r>
          <a:r>
            <a:rPr lang="zh-TW" altLang="en-US" sz="2000" b="1" kern="1200" dirty="0" smtClean="0">
              <a:solidFill>
                <a:srgbClr val="FFFF00"/>
              </a:solidFill>
              <a:latin typeface="華康兒風體W4" pitchFamily="34" charset="-120"/>
              <a:ea typeface="華康兒風體W4" pitchFamily="34" charset="-120"/>
            </a:rPr>
            <a:t>年迄今</a:t>
          </a:r>
          <a:endParaRPr lang="zh-TW" altLang="en-US" sz="2000" b="1" kern="1200" dirty="0">
            <a:solidFill>
              <a:srgbClr val="FFFF00"/>
            </a:solidFill>
            <a:latin typeface="華康兒風體W4" pitchFamily="34" charset="-120"/>
            <a:ea typeface="華康兒風體W4" pitchFamily="34" charset="-120"/>
          </a:endParaRPr>
        </a:p>
      </dsp:txBody>
      <dsp:txXfrm>
        <a:off x="4567268" y="782264"/>
        <a:ext cx="1824340" cy="1490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AE2BA-3ACC-4576-82C0-713032036495}">
      <dsp:nvSpPr>
        <dsp:cNvPr id="0" name=""/>
        <dsp:cNvSpPr/>
      </dsp:nvSpPr>
      <dsp:spPr>
        <a:xfrm>
          <a:off x="5705" y="473321"/>
          <a:ext cx="1768574" cy="1608297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把貼圖畫在</a:t>
          </a:r>
          <a:endParaRPr lang="en-US" altLang="zh-TW" sz="18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紙上，用掃描</a:t>
          </a:r>
          <a:endParaRPr lang="en-US" altLang="zh-TW" sz="18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全能王掃描</a:t>
          </a:r>
          <a:endParaRPr lang="zh-TW" altLang="en-US" sz="1800" kern="1200" dirty="0"/>
        </a:p>
      </dsp:txBody>
      <dsp:txXfrm>
        <a:off x="52810" y="520426"/>
        <a:ext cx="1674364" cy="1514087"/>
      </dsp:txXfrm>
    </dsp:sp>
    <dsp:sp modelId="{B3BB7D20-CDFF-4434-A3A3-5B9ABABAEABC}">
      <dsp:nvSpPr>
        <dsp:cNvPr id="0" name=""/>
        <dsp:cNvSpPr/>
      </dsp:nvSpPr>
      <dsp:spPr>
        <a:xfrm>
          <a:off x="1951136" y="1058167"/>
          <a:ext cx="374937" cy="438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1951136" y="1145888"/>
        <a:ext cx="262456" cy="263164"/>
      </dsp:txXfrm>
    </dsp:sp>
    <dsp:sp modelId="{65C4AD0A-967F-421E-814D-B0AD44EA287C}">
      <dsp:nvSpPr>
        <dsp:cNvPr id="0" name=""/>
        <dsp:cNvSpPr/>
      </dsp:nvSpPr>
      <dsp:spPr>
        <a:xfrm>
          <a:off x="2481708" y="473321"/>
          <a:ext cx="1768574" cy="160829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en-US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Photocap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繪圖軟體</a:t>
          </a: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進行描繪</a:t>
          </a:r>
          <a:endParaRPr lang="zh-TW" altLang="en-US" sz="1800" kern="1200" dirty="0"/>
        </a:p>
      </dsp:txBody>
      <dsp:txXfrm>
        <a:off x="2528813" y="520426"/>
        <a:ext cx="1674364" cy="1514087"/>
      </dsp:txXfrm>
    </dsp:sp>
    <dsp:sp modelId="{4FF4F947-E97F-42B3-B1A1-39904E34CAB7}">
      <dsp:nvSpPr>
        <dsp:cNvPr id="0" name=""/>
        <dsp:cNvSpPr/>
      </dsp:nvSpPr>
      <dsp:spPr>
        <a:xfrm>
          <a:off x="4427140" y="1058167"/>
          <a:ext cx="374937" cy="438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4427140" y="1145888"/>
        <a:ext cx="262456" cy="263164"/>
      </dsp:txXfrm>
    </dsp:sp>
    <dsp:sp modelId="{64C17743-70FD-4360-8CAB-790F9B32B886}">
      <dsp:nvSpPr>
        <dsp:cNvPr id="0" name=""/>
        <dsp:cNvSpPr/>
      </dsp:nvSpPr>
      <dsp:spPr>
        <a:xfrm>
          <a:off x="4957712" y="473321"/>
          <a:ext cx="1768574" cy="1608297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著色</a:t>
          </a:r>
          <a:endParaRPr lang="zh-TW" altLang="en-US" sz="1800" kern="1200" dirty="0"/>
        </a:p>
      </dsp:txBody>
      <dsp:txXfrm>
        <a:off x="5004817" y="520426"/>
        <a:ext cx="1674364" cy="1514087"/>
      </dsp:txXfrm>
    </dsp:sp>
    <dsp:sp modelId="{2194A95B-F2B6-4FF0-B9FE-15CDDB89FCC2}">
      <dsp:nvSpPr>
        <dsp:cNvPr id="0" name=""/>
        <dsp:cNvSpPr/>
      </dsp:nvSpPr>
      <dsp:spPr>
        <a:xfrm>
          <a:off x="6903144" y="1058167"/>
          <a:ext cx="374937" cy="438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6903144" y="1145888"/>
        <a:ext cx="262456" cy="263164"/>
      </dsp:txXfrm>
    </dsp:sp>
    <dsp:sp modelId="{09D96AAA-A2EE-47F0-9655-BB50CD2D345D}">
      <dsp:nvSpPr>
        <dsp:cNvPr id="0" name=""/>
        <dsp:cNvSpPr/>
      </dsp:nvSpPr>
      <dsp:spPr>
        <a:xfrm>
          <a:off x="7433716" y="473321"/>
          <a:ext cx="1768574" cy="160829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建立</a:t>
          </a:r>
          <a:endParaRPr lang="en-US" altLang="zh-TW" sz="1800" b="1" kern="1200" dirty="0" smtClean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貼圖市集帳號</a:t>
          </a:r>
          <a:endParaRPr lang="zh-TW" altLang="en-US" sz="1800" kern="1200" dirty="0"/>
        </a:p>
      </dsp:txBody>
      <dsp:txXfrm>
        <a:off x="7480821" y="520426"/>
        <a:ext cx="1674364" cy="1514087"/>
      </dsp:txXfrm>
    </dsp:sp>
    <dsp:sp modelId="{712E1EE6-1166-4675-8821-5C47E69AB3E7}">
      <dsp:nvSpPr>
        <dsp:cNvPr id="0" name=""/>
        <dsp:cNvSpPr/>
      </dsp:nvSpPr>
      <dsp:spPr>
        <a:xfrm rot="21551276">
          <a:off x="9362354" y="1040959"/>
          <a:ext cx="339405" cy="438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9362359" y="1129402"/>
        <a:ext cx="237584" cy="263164"/>
      </dsp:txXfrm>
    </dsp:sp>
    <dsp:sp modelId="{0BB2110A-BB8C-46B6-8454-A93AC95D3B27}">
      <dsp:nvSpPr>
        <dsp:cNvPr id="0" name=""/>
        <dsp:cNvSpPr/>
      </dsp:nvSpPr>
      <dsp:spPr>
        <a:xfrm>
          <a:off x="9842613" y="439177"/>
          <a:ext cx="1768574" cy="160829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18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上傳，等待審核，審核完成就可以購買</a:t>
          </a:r>
        </a:p>
      </dsp:txBody>
      <dsp:txXfrm>
        <a:off x="9889718" y="486282"/>
        <a:ext cx="1674364" cy="1514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B89B5-23EE-4106-9052-559C6F1432BC}">
      <dsp:nvSpPr>
        <dsp:cNvPr id="0" name=""/>
        <dsp:cNvSpPr/>
      </dsp:nvSpPr>
      <dsp:spPr>
        <a:xfrm>
          <a:off x="1767" y="1822192"/>
          <a:ext cx="2135171" cy="140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0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105.10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開始宣導</a:t>
          </a:r>
          <a:endParaRPr lang="zh-TW" altLang="en-US" sz="2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807" y="1863232"/>
        <a:ext cx="2053091" cy="1319126"/>
      </dsp:txXfrm>
    </dsp:sp>
    <dsp:sp modelId="{2E5FA789-A354-4972-A768-A55FEB6E185D}">
      <dsp:nvSpPr>
        <dsp:cNvPr id="0" name=""/>
        <dsp:cNvSpPr/>
      </dsp:nvSpPr>
      <dsp:spPr>
        <a:xfrm>
          <a:off x="2350456" y="2258034"/>
          <a:ext cx="452656" cy="5295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>
        <a:off x="2350456" y="2363938"/>
        <a:ext cx="316859" cy="317714"/>
      </dsp:txXfrm>
    </dsp:sp>
    <dsp:sp modelId="{9E91310F-17C9-43BE-8D03-35847EB8A6BF}">
      <dsp:nvSpPr>
        <dsp:cNvPr id="0" name=""/>
        <dsp:cNvSpPr/>
      </dsp:nvSpPr>
      <dsp:spPr>
        <a:xfrm>
          <a:off x="2991008" y="1822192"/>
          <a:ext cx="2135171" cy="140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發放擁愛寶盒</a:t>
          </a:r>
          <a:endParaRPr lang="zh-TW" altLang="en-US" sz="2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2048" y="1863232"/>
        <a:ext cx="2053091" cy="1319126"/>
      </dsp:txXfrm>
    </dsp:sp>
    <dsp:sp modelId="{330143B4-40D6-4912-A5A6-FDA0329CD024}">
      <dsp:nvSpPr>
        <dsp:cNvPr id="0" name=""/>
        <dsp:cNvSpPr/>
      </dsp:nvSpPr>
      <dsp:spPr>
        <a:xfrm rot="5480533">
          <a:off x="3925507" y="3175445"/>
          <a:ext cx="223183" cy="5295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 rot="10800000">
        <a:off x="3959769" y="3247881"/>
        <a:ext cx="156228" cy="317714"/>
      </dsp:txXfrm>
    </dsp:sp>
    <dsp:sp modelId="{E8DFBA35-712C-420D-8D91-36B6945941BB}">
      <dsp:nvSpPr>
        <dsp:cNvPr id="0" name=""/>
        <dsp:cNvSpPr/>
      </dsp:nvSpPr>
      <dsp:spPr>
        <a:xfrm>
          <a:off x="2948313" y="3644384"/>
          <a:ext cx="2135171" cy="1401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推廣班級或個人捐款</a:t>
          </a:r>
          <a:endParaRPr lang="zh-TW" altLang="en-US" sz="24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89353" y="3685424"/>
        <a:ext cx="2053091" cy="1319126"/>
      </dsp:txXfrm>
    </dsp:sp>
    <dsp:sp modelId="{48C73E7B-8A67-42D3-A975-0410FF130195}">
      <dsp:nvSpPr>
        <dsp:cNvPr id="0" name=""/>
        <dsp:cNvSpPr/>
      </dsp:nvSpPr>
      <dsp:spPr>
        <a:xfrm rot="10918454">
          <a:off x="2329826" y="4029352"/>
          <a:ext cx="420418" cy="5295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 rot="10800000">
        <a:off x="2455914" y="4137429"/>
        <a:ext cx="294293" cy="317714"/>
      </dsp:txXfrm>
    </dsp:sp>
    <dsp:sp modelId="{44B8A5EC-627A-41D3-96DD-51CE78B0DCF3}">
      <dsp:nvSpPr>
        <dsp:cNvPr id="0" name=""/>
        <dsp:cNvSpPr/>
      </dsp:nvSpPr>
      <dsp:spPr>
        <a:xfrm>
          <a:off x="0" y="3441826"/>
          <a:ext cx="2155541" cy="1603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cap="none" spc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希望同學</a:t>
          </a:r>
          <a:r>
            <a:rPr lang="zh-TW" altLang="en-US" sz="2000" b="0" kern="120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們投入實際幫助的行列</a:t>
          </a:r>
          <a:endParaRPr lang="zh-TW" altLang="en-US" sz="20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973" y="3488799"/>
        <a:ext cx="2061595" cy="1509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7D670-7C4B-4801-97F9-132CFB32CE5E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1AEA9-A549-4226-BB8B-35A8EE1EA4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850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F62DF-7BB9-4289-842C-1CB38CD0AC7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3A5E3-73AA-469A-BA4B-C01AABFFEB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65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A5E3-73AA-469A-BA4B-C01AABFFEB8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245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加照片、互動過程、原因、感想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A5E3-73AA-469A-BA4B-C01AABFFEB8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401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A5E3-73AA-469A-BA4B-C01AABFFEB8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7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透過資料蒐集與訪問，了解失依兒童的困境與需要。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擬定並落實行動計畫，幫助失依兒童。</a:t>
            </a:r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</a:t>
            </a:r>
            <a:r>
              <a:rPr lang="zh-TW" altLang="en-US" dirty="0" smtClean="0"/>
              <a:t>進行入班宣導並繪本推廣，讓大眾認識失依兒童的</a:t>
            </a:r>
          </a:p>
          <a:p>
            <a:r>
              <a:rPr lang="zh-TW" altLang="en-US" dirty="0" smtClean="0"/>
              <a:t>       困境，邀請大家一起投入關懷行動。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76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65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C0C6C-BFCE-41A5-AE36-96E21ED47AD3}" type="slidenum">
              <a:rPr lang="en-US" altLang="zh-TW">
                <a:solidFill>
                  <a:prstClr val="black"/>
                </a:solidFill>
              </a:rPr>
              <a:pPr/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將行動公民與設計思考的概念融入課程，讓孩子用多元角度看世界，從發現問題、分工合作、討論解決、到行動實踐，結合服務學習及生命教育，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1675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感受</a:t>
            </a:r>
            <a:r>
              <a:rPr lang="en-US" altLang="zh-TW" dirty="0" smtClean="0"/>
              <a:t>--</a:t>
            </a:r>
            <a:r>
              <a:rPr lang="zh-TW" altLang="en-US" dirty="0" smtClean="0"/>
              <a:t>讓孩子用多元角度看世界，跨國際、跨視野，發現問題。</a:t>
            </a:r>
          </a:p>
          <a:p>
            <a:r>
              <a:rPr lang="zh-TW" altLang="en-US" dirty="0" smtClean="0"/>
              <a:t>想像</a:t>
            </a:r>
            <a:r>
              <a:rPr lang="en-US" altLang="zh-TW" dirty="0" smtClean="0"/>
              <a:t>--</a:t>
            </a:r>
            <a:r>
              <a:rPr lang="zh-TW" altLang="en-US" dirty="0" smtClean="0"/>
              <a:t>分工合作、討論解決</a:t>
            </a:r>
          </a:p>
          <a:p>
            <a:r>
              <a:rPr lang="zh-TW" altLang="en-US" dirty="0" smtClean="0"/>
              <a:t>實踐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行動實踐，結合服務學習及生命教育，孩子從小關心國際事務，養成孩子擁有同理心、行動力、團隊溝通成為改善全球問題的世界公民。</a:t>
            </a:r>
          </a:p>
          <a:p>
            <a:r>
              <a:rPr lang="zh-TW" altLang="en-US" dirty="0" smtClean="0"/>
              <a:t>分享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用孩子自己的故事去影響別人的生命。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443E-4E71-46A2-8489-BFAEDC2A327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34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傑愉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45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 smtClean="0"/>
              <a:t>我們從種植端、推廣端到銷售端進行了一連串的訪問。最後給予消費者建議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68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這個階段可能面對許多接踵而來的困難與挫折。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443E-4E71-46A2-8489-BFAEDC2A3276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6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 smtClean="0"/>
              <a:t>我們從種植端、推廣端到銷售端進行了一連串的訪問。最後給予消費者建議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388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443E-4E71-46A2-8489-BFAEDC2A32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30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這個階段可能面對許多接踵而來的困難與挫折。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443E-4E71-46A2-8489-BFAEDC2A3276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6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22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2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46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4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0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8721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614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61059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704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6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3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74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1"/>
            <a:ext cx="10820400" cy="40241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947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041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224D-6AB9-478B-8972-213307C4D9A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E2220-D192-4722-B0D5-7D1C355B3CF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585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7EAF-5986-497F-A0F8-FC11B8A8296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CAEBE-E11B-41DF-BC6F-16FBD4E2960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98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538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DA78-EBC2-45F7-B621-6691FA26632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87F4F-6CF0-42EA-93D1-8ED5D14847E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334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A555E-E1A6-4B4F-8194-04E2329F9BD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50CFB-2E7E-4F25-BCD8-774E35E2AEE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467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230D9-9D43-4680-8146-E2B5671F5F8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FFDE8-1EE1-4149-B3EE-EBDD03BB96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768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C24B-E615-49E8-828E-731DF283936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F1572-5152-431B-9B28-850E628219F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63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F3EB-B30A-4B01-9B56-3578AF3346A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77C46-2372-4F2D-B09B-A019295BE87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36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EA4B-121B-4DEE-B1A0-181CA11BC6F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193A9-4E45-4D89-B237-0CE26CB7951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984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78F0D-1B5E-4DA4-BE34-53AAE43DC5C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E21F5-BABC-44F6-BA5E-B71F56769A4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907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C170-D0F6-475D-9AE6-48654C471FB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A1402-CAA6-49C9-B717-D7175169E39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4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178C-C5FF-4887-B52C-4F3C3D6BCF9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7DF58-2676-4E7B-909B-167C3E0CCB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52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46868" y="4365625"/>
            <a:ext cx="7103533" cy="750888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ru-RU" altLang="zh-TW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46868" y="5086350"/>
            <a:ext cx="7103533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080808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ru-RU" altLang="zh-TW" noProof="0" smtClean="0"/>
          </a:p>
        </p:txBody>
      </p:sp>
    </p:spTree>
    <p:extLst>
      <p:ext uri="{BB962C8B-B14F-4D97-AF65-F5344CB8AC3E}">
        <p14:creationId xmlns:p14="http://schemas.microsoft.com/office/powerpoint/2010/main" val="73875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5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3"/>
            <a:ext cx="6991492" cy="36406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88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029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4360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2133600"/>
            <a:ext cx="4265083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92700" y="2133600"/>
            <a:ext cx="426720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12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848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40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631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18032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42684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20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77617" y="1412878"/>
            <a:ext cx="2182283" cy="51847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1412878"/>
            <a:ext cx="6350000" cy="51847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69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1"/>
            <a:ext cx="5334000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916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35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58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58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48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7633" y="1812927"/>
            <a:ext cx="41766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5437" y="1812927"/>
            <a:ext cx="42006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32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04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50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82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305663" y="1436862"/>
            <a:ext cx="1448871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34056" y="1411792"/>
            <a:ext cx="1107153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08245" y="1894454"/>
            <a:ext cx="803152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232193" y="1811313"/>
            <a:ext cx="652784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91683" y="2083427"/>
            <a:ext cx="342135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176122" y="993076"/>
            <a:ext cx="342135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46129" y="1894454"/>
            <a:ext cx="263252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198402" y="1060594"/>
            <a:ext cx="263252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99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6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8"/>
            <a:ext cx="5311775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388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1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79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17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1"/>
            <a:ext cx="6510619" cy="5471925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8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14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2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88E3-BEC9-4585-9601-227E57AF22D7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9431E-A7A7-499E-9A41-4B9505FCC2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41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B703B3-EC9E-4512-92FD-7B9F4E8BBC54}" type="datetimeFigureOut">
              <a:rPr kumimoji="1" lang="zh-TW" alt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2018/2/25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69286B-A9CC-483E-BA08-EDBA2926F93B}" type="slidenum">
              <a:rPr kumimoji="1" lang="zh-TW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412875"/>
            <a:ext cx="80645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ru-RU" altLang="zh-TW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2133600"/>
            <a:ext cx="873548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ru-RU" altLang="zh-TW" smtClean="0"/>
          </a:p>
        </p:txBody>
      </p:sp>
    </p:spTree>
    <p:extLst>
      <p:ext uri="{BB962C8B-B14F-4D97-AF65-F5344CB8AC3E}">
        <p14:creationId xmlns:p14="http://schemas.microsoft.com/office/powerpoint/2010/main" val="389999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srgbClr val="FF9000"/>
                </a:solidFill>
              </a:rPr>
              <a:pPr/>
              <a:t>2018/2/25</a:t>
            </a:fld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srgbClr val="FF9000"/>
                </a:solidFill>
              </a:rPr>
              <a:pPr/>
              <a:t>‹#›</a:t>
            </a:fld>
            <a:endParaRPr lang="zh-TW" alt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44793" y="1"/>
            <a:ext cx="12236793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2185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3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microsoft.com/office/2007/relationships/hdphoto" Target="../media/hdphoto1.wdp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4.wdp"/><Relationship Id="rId10" Type="http://schemas.microsoft.com/office/2007/relationships/diagramDrawing" Target="../diagrams/drawing2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871457" y="808263"/>
            <a:ext cx="10096457" cy="134320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4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」愛轉動一「圓」家夢想</a:t>
            </a:r>
            <a:endParaRPr lang="zh-TW" altLang="en-US" sz="4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6357259" y="2522151"/>
            <a:ext cx="5718628" cy="2303393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北市大附小</a:t>
            </a:r>
            <a:endParaRPr lang="en-US" altLang="zh-TW" sz="3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楊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傑愉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、陳沛琦</a:t>
            </a:r>
            <a:endParaRPr lang="en-US" altLang="zh-TW" sz="3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在烜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、鄧少寧</a:t>
            </a:r>
            <a:endParaRPr lang="en-US" altLang="zh-TW" sz="3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</a:t>
            </a:r>
            <a:r>
              <a:rPr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劉雅鳳、豐佳燕老師</a:t>
            </a:r>
            <a:endParaRPr lang="en-US" altLang="zh-TW" sz="3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6" t="15186" r="6597"/>
          <a:stretch/>
        </p:blipFill>
        <p:spPr>
          <a:xfrm>
            <a:off x="1344943" y="2485299"/>
            <a:ext cx="4885828" cy="3606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yafeng\AppData\Local\Microsoft\Windows\INetCache\IE\17RBFAT9\Love_heart_uidaodjsdsew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942" y="175848"/>
            <a:ext cx="1846545" cy="162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afeng\AppData\Local\Microsoft\Windows\INetCache\IE\UW8JAGFG\Formal-Love-Birds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96" y="4846958"/>
            <a:ext cx="1993295" cy="13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9895" y="1638063"/>
            <a:ext cx="10561173" cy="981549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TW" altLang="en-US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因為無法面對面提供陪伴</a:t>
            </a:r>
            <a:r>
              <a:rPr lang="en-US" altLang="zh-TW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於是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我們小組討論決定要用尊重、不侵犯隱私的</a:t>
            </a:r>
            <a:r>
              <a:rPr lang="zh-TW" altLang="en-US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方式，決定設計</a:t>
            </a:r>
            <a:r>
              <a:rPr lang="en-US" altLang="zh-TW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貼圖上架，賺錢捐助他們。</a:t>
            </a:r>
            <a:endParaRPr lang="zh-TW" altLang="en-US" sz="36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5" name="Picture 3" descr="K:\雅鳳\附小資優班\105\105教材\五年級行動公民\LINE愛轉動一圓家夢想\LINE貼圖\原稿\Line貼圖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41233" y="2402279"/>
            <a:ext cx="2512249" cy="32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:\雅鳳\附小資優班\105\105教材\五年級行動公民\LINE愛轉動一圓家夢想\LINE貼圖\原稿\Line貼圖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94698" y="2329267"/>
            <a:ext cx="2509034" cy="34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" y="159657"/>
            <a:ext cx="10232571" cy="8338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行動二、繪製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貼圖，希望賺取收入捐款給育幼院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" t="25570" r="14565" b="49382"/>
          <a:stretch/>
        </p:blipFill>
        <p:spPr>
          <a:xfrm>
            <a:off x="1044343" y="5029201"/>
            <a:ext cx="10276725" cy="17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253836" y="5450249"/>
            <a:ext cx="9684327" cy="1195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57" y="3479159"/>
            <a:ext cx="3437812" cy="1936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0" y="221944"/>
            <a:ext cx="5002076" cy="1293028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困難接踵而來</a:t>
            </a:r>
            <a:endParaRPr lang="zh-TW" altLang="en-US" sz="60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3836" y="5484872"/>
            <a:ext cx="9697077" cy="119545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這樣看似完美又輕鬆的計畫，在實際著手進行設計貼圖的過程卻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讓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們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吃盡苦頭。</a:t>
            </a:r>
          </a:p>
        </p:txBody>
      </p:sp>
      <p:sp>
        <p:nvSpPr>
          <p:cNvPr id="4" name="圓角矩形圖說文字 3"/>
          <p:cNvSpPr/>
          <p:nvPr/>
        </p:nvSpPr>
        <p:spPr>
          <a:xfrm>
            <a:off x="65481" y="2204620"/>
            <a:ext cx="2627835" cy="2520280"/>
          </a:xfrm>
          <a:prstGeom prst="wedgeRoundRectCallout">
            <a:avLst>
              <a:gd name="adj1" fmla="val 91655"/>
              <a:gd name="adj2" fmla="val 3972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困難一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手稿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畫圖與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電腦繪圖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天差地遠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簡直不能看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2287556" y="678122"/>
            <a:ext cx="2615501" cy="2412268"/>
          </a:xfrm>
          <a:prstGeom prst="wedgeRoundRectCallout">
            <a:avLst>
              <a:gd name="adj1" fmla="val 24800"/>
              <a:gd name="adj2" fmla="val 814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困難二、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四人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繪圖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筆法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風格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南轅北轍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4842787" y="1250640"/>
            <a:ext cx="2933144" cy="2253664"/>
          </a:xfrm>
          <a:prstGeom prst="wedgeRoundRectCallout">
            <a:avLst>
              <a:gd name="adj1" fmla="val 8244"/>
              <a:gd name="adj2" fmla="val 7160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困難三、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貼圖的角色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與對話設定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是否需要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8352274" y="3504304"/>
            <a:ext cx="2180951" cy="1738698"/>
          </a:xfrm>
          <a:prstGeom prst="wedgeRoundRectCallout">
            <a:avLst>
              <a:gd name="adj1" fmla="val -119411"/>
              <a:gd name="adj2" fmla="val 42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困難五、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時間與課業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多重壓力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7646080" y="1433314"/>
            <a:ext cx="2887145" cy="1901354"/>
          </a:xfrm>
          <a:prstGeom prst="wedgeRoundRectCallout">
            <a:avLst>
              <a:gd name="adj1" fmla="val -69973"/>
              <a:gd name="adj2" fmla="val 965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困難四、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貼圖上架的繁複步驟及嚴格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28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1" y="537273"/>
            <a:ext cx="6913263" cy="702637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製作貼圖過程</a:t>
            </a:r>
            <a:endParaRPr lang="zh-TW" altLang="en-US" sz="44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025" y="1239910"/>
            <a:ext cx="11940987" cy="2121857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25" name="資料庫圖表 24"/>
          <p:cNvGraphicFramePr/>
          <p:nvPr>
            <p:extLst>
              <p:ext uri="{D42A27DB-BD31-4B8C-83A1-F6EECF244321}">
                <p14:modId xmlns:p14="http://schemas.microsoft.com/office/powerpoint/2010/main" val="818567519"/>
              </p:ext>
            </p:extLst>
          </p:nvPr>
        </p:nvGraphicFramePr>
        <p:xfrm>
          <a:off x="270435" y="995084"/>
          <a:ext cx="11684000" cy="2554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320689" y="4467993"/>
            <a:ext cx="11478132" cy="2294612"/>
            <a:chOff x="339297" y="4578148"/>
            <a:chExt cx="11478132" cy="2294612"/>
          </a:xfrm>
        </p:grpSpPr>
        <p:grpSp>
          <p:nvGrpSpPr>
            <p:cNvPr id="9" name="群組 8"/>
            <p:cNvGrpSpPr/>
            <p:nvPr/>
          </p:nvGrpSpPr>
          <p:grpSpPr>
            <a:xfrm>
              <a:off x="339297" y="4578148"/>
              <a:ext cx="1467051" cy="2240949"/>
              <a:chOff x="339297" y="4578148"/>
              <a:chExt cx="1467051" cy="2240949"/>
            </a:xfrm>
          </p:grpSpPr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297" y="4762949"/>
                <a:ext cx="1158393" cy="2056148"/>
              </a:xfrm>
              <a:prstGeom prst="rect">
                <a:avLst/>
              </a:prstGeom>
            </p:spPr>
          </p:pic>
          <p:pic>
            <p:nvPicPr>
              <p:cNvPr id="1026" name="Picture 2" descr="「123456」的圖片搜尋結果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41" r="49316" b="64520"/>
              <a:stretch/>
            </p:blipFill>
            <p:spPr bwMode="auto">
              <a:xfrm>
                <a:off x="1189032" y="4578148"/>
                <a:ext cx="617316" cy="575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群組 6"/>
            <p:cNvGrpSpPr/>
            <p:nvPr/>
          </p:nvGrpSpPr>
          <p:grpSpPr>
            <a:xfrm>
              <a:off x="1794682" y="4952897"/>
              <a:ext cx="2397004" cy="1919863"/>
              <a:chOff x="1794682" y="4952897"/>
              <a:chExt cx="2397004" cy="1919863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321" b="29382"/>
              <a:stretch/>
            </p:blipFill>
            <p:spPr bwMode="auto">
              <a:xfrm>
                <a:off x="1844915" y="5328195"/>
                <a:ext cx="2346771" cy="1544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 descr="「123456」的圖片搜尋結果"/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3" b="63807"/>
              <a:stretch/>
            </p:blipFill>
            <p:spPr bwMode="auto">
              <a:xfrm>
                <a:off x="1794682" y="4952897"/>
                <a:ext cx="691011" cy="741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群組 7"/>
            <p:cNvGrpSpPr/>
            <p:nvPr/>
          </p:nvGrpSpPr>
          <p:grpSpPr>
            <a:xfrm>
              <a:off x="4379050" y="5194416"/>
              <a:ext cx="2587481" cy="1643662"/>
              <a:chOff x="4379050" y="5194416"/>
              <a:chExt cx="2587481" cy="1643662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7287" b="48569"/>
              <a:stretch/>
            </p:blipFill>
            <p:spPr bwMode="auto">
              <a:xfrm>
                <a:off x="4379050" y="5515937"/>
                <a:ext cx="2587481" cy="1322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 descr="「123456」的圖片搜尋結果"/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425" r="47619" b="32639"/>
              <a:stretch/>
            </p:blipFill>
            <p:spPr bwMode="auto">
              <a:xfrm>
                <a:off x="4389932" y="5194416"/>
                <a:ext cx="742355" cy="643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7228727" y="4995672"/>
              <a:ext cx="2273645" cy="1818489"/>
              <a:chOff x="7228727" y="4995672"/>
              <a:chExt cx="2273645" cy="1818489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12"/>
              <a:srcRect l="47088" b="26540"/>
              <a:stretch/>
            </p:blipFill>
            <p:spPr>
              <a:xfrm>
                <a:off x="7228727" y="5275210"/>
                <a:ext cx="1971589" cy="1538951"/>
              </a:xfrm>
              <a:prstGeom prst="rect">
                <a:avLst/>
              </a:prstGeom>
            </p:spPr>
          </p:pic>
          <p:pic>
            <p:nvPicPr>
              <p:cNvPr id="1032" name="Picture 8" descr="「123456」的圖片搜尋結果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06" t="36437" b="34581"/>
              <a:stretch/>
            </p:blipFill>
            <p:spPr bwMode="auto">
              <a:xfrm>
                <a:off x="8880336" y="4995672"/>
                <a:ext cx="622036" cy="559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" descr="「123456」的圖片搜尋結果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31" r="54238"/>
            <a:stretch/>
          </p:blipFill>
          <p:spPr bwMode="auto">
            <a:xfrm>
              <a:off x="11103590" y="5112908"/>
              <a:ext cx="713839" cy="75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830" t="16176" r="42179" b="4779"/>
            <a:stretch/>
          </p:blipFill>
          <p:spPr>
            <a:xfrm>
              <a:off x="9550813" y="5144626"/>
              <a:ext cx="1788416" cy="1728133"/>
            </a:xfrm>
            <a:prstGeom prst="rect">
              <a:avLst/>
            </a:prstGeom>
          </p:spPr>
        </p:pic>
      </p:grpSp>
      <p:grpSp>
        <p:nvGrpSpPr>
          <p:cNvPr id="24" name="群組 23"/>
          <p:cNvGrpSpPr/>
          <p:nvPr/>
        </p:nvGrpSpPr>
        <p:grpSpPr>
          <a:xfrm>
            <a:off x="1706598" y="3419356"/>
            <a:ext cx="1797042" cy="1608297"/>
            <a:chOff x="-33645" y="448037"/>
            <a:chExt cx="1797042" cy="1608297"/>
          </a:xfrm>
        </p:grpSpPr>
        <p:sp>
          <p:nvSpPr>
            <p:cNvPr id="27" name="圓角矩形 26"/>
            <p:cNvSpPr/>
            <p:nvPr/>
          </p:nvSpPr>
          <p:spPr>
            <a:xfrm>
              <a:off x="-5177" y="448037"/>
              <a:ext cx="1768574" cy="1608297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/>
            <p:nvPr/>
          </p:nvSpPr>
          <p:spPr>
            <a:xfrm>
              <a:off x="-33645" y="508619"/>
              <a:ext cx="1779560" cy="14871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克服了四人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小組繪圖筆法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風格南轅北轍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的問題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742142" y="3446105"/>
            <a:ext cx="1768574" cy="1608297"/>
            <a:chOff x="2481708" y="473321"/>
            <a:chExt cx="1768574" cy="1608297"/>
          </a:xfrm>
        </p:grpSpPr>
        <p:sp>
          <p:nvSpPr>
            <p:cNvPr id="35" name="圓角矩形 34"/>
            <p:cNvSpPr/>
            <p:nvPr/>
          </p:nvSpPr>
          <p:spPr>
            <a:xfrm>
              <a:off x="2481708" y="473321"/>
              <a:ext cx="1768574" cy="1608297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圓角矩形 4"/>
            <p:cNvSpPr/>
            <p:nvPr/>
          </p:nvSpPr>
          <p:spPr>
            <a:xfrm>
              <a:off x="2528813" y="520426"/>
              <a:ext cx="1674364" cy="1514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克服了手稿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畫圖與電腦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繪圖天差地遠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的問題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852014" y="3493210"/>
            <a:ext cx="1768574" cy="1608297"/>
            <a:chOff x="7433716" y="473321"/>
            <a:chExt cx="1768574" cy="1608297"/>
          </a:xfrm>
        </p:grpSpPr>
        <p:sp>
          <p:nvSpPr>
            <p:cNvPr id="39" name="圓角矩形 38"/>
            <p:cNvSpPr/>
            <p:nvPr/>
          </p:nvSpPr>
          <p:spPr>
            <a:xfrm>
              <a:off x="7433716" y="473321"/>
              <a:ext cx="1768574" cy="1608297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圓角矩形 4"/>
            <p:cNvSpPr/>
            <p:nvPr/>
          </p:nvSpPr>
          <p:spPr>
            <a:xfrm>
              <a:off x="7480821" y="520426"/>
              <a:ext cx="1674364" cy="1514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克服了貼圖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上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架的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繁複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步驟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及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嚴格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審核的問題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7832982" y="2993698"/>
            <a:ext cx="3608920" cy="2502948"/>
            <a:chOff x="12366852" y="529418"/>
            <a:chExt cx="3500034" cy="3081631"/>
          </a:xfrm>
        </p:grpSpPr>
        <p:sp>
          <p:nvSpPr>
            <p:cNvPr id="42" name="圓角矩形 41"/>
            <p:cNvSpPr/>
            <p:nvPr/>
          </p:nvSpPr>
          <p:spPr>
            <a:xfrm>
              <a:off x="12366852" y="1212850"/>
              <a:ext cx="3457986" cy="175701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圓角矩形 4"/>
            <p:cNvSpPr/>
            <p:nvPr/>
          </p:nvSpPr>
          <p:spPr>
            <a:xfrm>
              <a:off x="12408900" y="529418"/>
              <a:ext cx="3457986" cy="3081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zh-TW" altLang="en-US" sz="1800" b="1" kern="1200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在製作貼圖之前，我們小組也有</a:t>
              </a:r>
              <a:endParaRPr lang="en-US" altLang="zh-TW" sz="1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zh-TW" altLang="en-US" sz="1800" b="1" kern="1200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進行多次討論，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克服了貼圖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角色與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對話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設定消費者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是否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需要</a:t>
              </a:r>
              <a:endPara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以及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時間與</a:t>
              </a:r>
              <a:r>
                <a:rPr lang="zh-TW" altLang="en-US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課業多重壓力的問題</a:t>
              </a: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3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70073" y="136778"/>
            <a:ext cx="4355574" cy="1255855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設計貼圖耗時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個多月終於上架</a:t>
            </a:r>
            <a:endParaRPr lang="zh-TW" altLang="en-US" sz="4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user\Desktop\辮子小姐貼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" y="188640"/>
            <a:ext cx="5402111" cy="619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9020" r="45441" b="22484"/>
          <a:stretch/>
        </p:blipFill>
        <p:spPr bwMode="auto">
          <a:xfrm>
            <a:off x="5251503" y="1340771"/>
            <a:ext cx="6912768" cy="52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8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9776" y="-25640"/>
            <a:ext cx="8610600" cy="129302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貼圖販售成果</a:t>
            </a:r>
            <a:endParaRPr lang="zh-TW" altLang="en-US" sz="44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 rotWithShape="1">
          <a:blip r:embed="rId2"/>
          <a:srcRect l="17649" t="32639" r="14663" b="28148"/>
          <a:stretch/>
        </p:blipFill>
        <p:spPr>
          <a:xfrm>
            <a:off x="1" y="2788416"/>
            <a:ext cx="8526007" cy="36704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28915" y="1371123"/>
            <a:ext cx="104357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新細明體"/>
                <a:ea typeface="新細明體"/>
              </a:rPr>
              <a:t>①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販售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金額共計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33002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日圓 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折合約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8000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台幣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742183" y="2065101"/>
            <a:ext cx="4261133" cy="4572067"/>
            <a:chOff x="8134065" y="2605881"/>
            <a:chExt cx="3288352" cy="4108270"/>
          </a:xfrm>
        </p:grpSpPr>
        <p:pic>
          <p:nvPicPr>
            <p:cNvPr id="5" name="圖片 4"/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857" t="8925" r="58129" b="24803"/>
            <a:stretch/>
          </p:blipFill>
          <p:spPr>
            <a:xfrm>
              <a:off x="8134065" y="2605881"/>
              <a:ext cx="2647665" cy="4108270"/>
            </a:xfrm>
            <a:prstGeom prst="rect">
              <a:avLst/>
            </a:prstGeom>
          </p:spPr>
        </p:pic>
        <p:pic>
          <p:nvPicPr>
            <p:cNvPr id="7" name="圖片 6"/>
            <p:cNvPicPr/>
            <p:nvPr/>
          </p:nvPicPr>
          <p:blipFill rotWithShape="1">
            <a:blip r:embed="rId4"/>
            <a:srcRect l="18518" t="9845" r="64542" b="12171"/>
            <a:stretch/>
          </p:blipFill>
          <p:spPr>
            <a:xfrm>
              <a:off x="9891212" y="2642175"/>
              <a:ext cx="1531205" cy="4071975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928915" y="2105492"/>
            <a:ext cx="6827510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新細明體"/>
              </a:rPr>
              <a:t>②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販售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數共賣出約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1000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組貼圖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98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0743" y="116114"/>
            <a:ext cx="8610600" cy="977342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</a:t>
            </a:r>
            <a:r>
              <a:rPr lang="zh-TW" altLang="en-US" sz="44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圖使用</a:t>
            </a: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狀況分析</a:t>
            </a:r>
            <a:r>
              <a:rPr lang="en-US" altLang="zh-TW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傳送與</a:t>
            </a:r>
            <a:r>
              <a:rPr lang="zh-TW" altLang="en-US" sz="44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接收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189957"/>
              </p:ext>
            </p:extLst>
          </p:nvPr>
        </p:nvGraphicFramePr>
        <p:xfrm>
          <a:off x="478973" y="2015073"/>
          <a:ext cx="10624458" cy="45401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859315"/>
                <a:gridCol w="3418803"/>
                <a:gridCol w="4346340"/>
              </a:tblGrid>
              <a:tr h="619966"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貼圖傳送次數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貼圖接收次數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5609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200" b="1" kern="1200" dirty="0" smtClean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使用總次數</a:t>
                      </a:r>
                      <a:endParaRPr lang="zh-TW" altLang="en-US" sz="3200" b="1" kern="1200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kern="1200" dirty="0" smtClean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42,833</a:t>
                      </a:r>
                      <a:endParaRPr lang="zh-TW" altLang="en-US" sz="3200" b="1" kern="1200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257,680</a:t>
                      </a:r>
                      <a:endParaRPr lang="zh-TW" altLang="en-US" sz="32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11551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第一名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</a:t>
                      </a:r>
                      <a:r>
                        <a:rPr lang="en-US" altLang="zh-TW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11,446</a:t>
                      </a:r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en-US" altLang="zh-TW" sz="1600" b="1" dirty="0">
                        <a:solidFill>
                          <a:srgbClr val="11111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          </a:t>
                      </a:r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    </a:t>
                      </a:r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  </a:t>
                      </a:r>
                      <a:r>
                        <a:rPr lang="en-US" altLang="zh-TW" sz="1600" b="1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72,717</a:t>
                      </a:r>
                      <a:r>
                        <a:rPr lang="zh-TW" altLang="en-US" sz="1600" b="1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10684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200" b="1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第二名</a:t>
                      </a:r>
                      <a:endParaRPr lang="zh-TW" altLang="en-US" sz="3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5,475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  </a:t>
                      </a:r>
                      <a:r>
                        <a:rPr lang="en-US" altLang="zh-TW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59,010</a:t>
                      </a:r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en-US" altLang="zh-TW" sz="1600" b="1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solidFill>
                          <a:srgbClr val="11111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10974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200" b="1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第三名</a:t>
                      </a:r>
                      <a:endParaRPr lang="zh-TW" altLang="en-US" sz="3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  </a:t>
                      </a:r>
                      <a:r>
                        <a:rPr lang="en-US" altLang="zh-TW" sz="1600" b="1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4,654</a:t>
                      </a:r>
                      <a:r>
                        <a:rPr lang="zh-TW" altLang="en-US" sz="1600" b="1" kern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r>
                        <a:rPr lang="zh-TW" altLang="en-US" sz="16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endParaRPr lang="en-US" altLang="zh-TW" sz="1600" b="1" dirty="0">
                        <a:solidFill>
                          <a:srgbClr val="11111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                          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15,157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91" t="16744" r="30874" b="12173"/>
          <a:stretch/>
        </p:blipFill>
        <p:spPr>
          <a:xfrm>
            <a:off x="3883842" y="5438634"/>
            <a:ext cx="1330471" cy="1218531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3616598" y="3115993"/>
            <a:ext cx="5270684" cy="2448551"/>
            <a:chOff x="3078214" y="2453060"/>
            <a:chExt cx="5270684" cy="244855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070" t="44170" r="5700" b="19077"/>
            <a:stretch/>
          </p:blipFill>
          <p:spPr>
            <a:xfrm>
              <a:off x="3078214" y="2453060"/>
              <a:ext cx="1632292" cy="1392042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070" t="44170" r="5700" b="19077"/>
            <a:stretch/>
          </p:blipFill>
          <p:spPr>
            <a:xfrm>
              <a:off x="6716606" y="2453060"/>
              <a:ext cx="1632292" cy="1392042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293" t="19916" r="23218" b="12546"/>
            <a:stretch/>
          </p:blipFill>
          <p:spPr>
            <a:xfrm>
              <a:off x="3345458" y="3744881"/>
              <a:ext cx="1097803" cy="1029546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491" t="16744" r="30874" b="12173"/>
            <a:stretch/>
          </p:blipFill>
          <p:spPr>
            <a:xfrm>
              <a:off x="6903731" y="3731569"/>
              <a:ext cx="1277527" cy="1170042"/>
            </a:xfrm>
            <a:prstGeom prst="rect">
              <a:avLst/>
            </a:prstGeom>
          </p:spPr>
        </p:pic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93" t="19916" r="23218" b="12546"/>
          <a:stretch/>
        </p:blipFill>
        <p:spPr>
          <a:xfrm>
            <a:off x="7442115" y="5438634"/>
            <a:ext cx="1292041" cy="1211707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7242" y="1229831"/>
            <a:ext cx="105826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新細明體"/>
                <a:ea typeface="新細明體"/>
              </a:rPr>
              <a:t>①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使用者傳送與接收辮子小姐貼圖總計約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萬次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0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afeng\AppData\Local\Microsoft\Windows\INetCache\IE\UHE9PMIG\world-map-1392489391AQ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25746"/>
            <a:ext cx="8610600" cy="933799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</a:t>
            </a:r>
            <a:r>
              <a:rPr lang="zh-TW" altLang="en-US" sz="44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圖使用</a:t>
            </a: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狀況分析</a:t>
            </a:r>
            <a:r>
              <a:rPr lang="en-US" altLang="zh-TW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44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使用者分布</a:t>
            </a:r>
            <a:endParaRPr lang="zh-TW" altLang="en-US" sz="44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600131"/>
              </p:ext>
            </p:extLst>
          </p:nvPr>
        </p:nvGraphicFramePr>
        <p:xfrm>
          <a:off x="1072330" y="3149504"/>
          <a:ext cx="9842414" cy="31516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2513091"/>
                <a:gridCol w="3490712"/>
                <a:gridCol w="3838611"/>
              </a:tblGrid>
              <a:tr h="556174"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貼圖傳送次數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貼圖接收次數</a:t>
                      </a:r>
                      <a:endParaRPr lang="zh-TW" altLang="en-US" sz="3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6798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第一名</a:t>
                      </a:r>
                      <a:endParaRPr lang="zh-TW" altLang="en-US" sz="3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 </a:t>
                      </a:r>
                      <a:endParaRPr lang="en-US" altLang="zh-TW" sz="4000" b="1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 </a:t>
                      </a:r>
                      <a:endParaRPr lang="en-US" altLang="zh-TW" sz="4000" b="1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6735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第二名</a:t>
                      </a:r>
                      <a:endParaRPr lang="zh-TW" altLang="en-US" sz="3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美國</a:t>
                      </a:r>
                      <a:endParaRPr kumimoji="0" lang="en-US" altLang="zh-TW" sz="4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美國 </a:t>
                      </a:r>
                      <a:endParaRPr kumimoji="0" lang="en-US" altLang="zh-TW" sz="4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11094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第三名</a:t>
                      </a:r>
                      <a:endParaRPr lang="zh-TW" altLang="en-US" sz="32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 </a:t>
                      </a:r>
                      <a:endParaRPr kumimoji="0" lang="en-US" altLang="zh-TW" sz="4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 </a:t>
                      </a:r>
                      <a:endParaRPr kumimoji="0" lang="en-US" altLang="zh-TW" sz="40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1057814" y="1683384"/>
            <a:ext cx="984241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新細明體"/>
                <a:ea typeface="新細明體"/>
              </a:rPr>
              <a:t>②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目前全球有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個國家的人使用過我們的貼圖，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用來聯繫他人與傳遞情感。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78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14442116"/>
              </p:ext>
            </p:extLst>
          </p:nvPr>
        </p:nvGraphicFramePr>
        <p:xfrm>
          <a:off x="239702" y="1812411"/>
          <a:ext cx="11126799" cy="504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0209" y="1280411"/>
            <a:ext cx="11615891" cy="4548891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我們努力不懈地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設計貼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圖的行動，感動了忠義育幼院。於是受邀與呷尚寶早餐店合作擔任零錢捐年齡最小的公益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大使。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到班級中進行宣導 </a:t>
            </a:r>
            <a:r>
              <a:rPr lang="en-US" altLang="zh-TW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介紹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忠義</a:t>
            </a:r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基金會、</a:t>
            </a:r>
            <a:r>
              <a:rPr lang="en-US" altLang="zh-TW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愛在我們</a:t>
            </a:r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家」繪本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故事，說明</a:t>
            </a:r>
            <a:r>
              <a:rPr lang="zh-TW" altLang="en-US" sz="3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擁愛寶盒的</a:t>
            </a:r>
            <a:r>
              <a:rPr lang="zh-TW" altLang="en-US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概念，進行募款。</a:t>
            </a:r>
            <a:endParaRPr lang="en-US" altLang="zh-TW" sz="3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849" y="3548433"/>
            <a:ext cx="2949451" cy="176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" y="160337"/>
            <a:ext cx="9390743" cy="83389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三、擁愛寶盒零錢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捐進行募款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747" y="5290799"/>
            <a:ext cx="2893103" cy="15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747" y="3524231"/>
            <a:ext cx="2893103" cy="176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983" y="5290799"/>
            <a:ext cx="2857183" cy="15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 3"/>
          <p:cNvSpPr/>
          <p:nvPr/>
        </p:nvSpPr>
        <p:spPr>
          <a:xfrm>
            <a:off x="1925782" y="4974934"/>
            <a:ext cx="1981200" cy="486586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407886" y="4974934"/>
            <a:ext cx="3047615" cy="486586"/>
          </a:xfrm>
          <a:noFill/>
        </p:spPr>
        <p:txBody>
          <a:bodyPr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入班宣導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過程</a:t>
            </a:r>
            <a:endParaRPr lang="zh-TW" altLang="en-US" sz="24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8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80"/>
    </mc:Choice>
    <mc:Fallback xmlns="">
      <p:transition advTm="298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6558" y="523035"/>
            <a:ext cx="10561173" cy="981549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擁愛寶盒募款成果</a:t>
            </a:r>
            <a:endParaRPr lang="zh-TW" altLang="en-US" sz="5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5387" y="1470535"/>
            <a:ext cx="11065071" cy="4024125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在校園中展開募款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邀請全校師生進行捐款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，我們一共發放了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個左右的擁愛寶盒，有將近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個班參與我們的行動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。並成功募得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15000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多元捐款、上千張發票、以及許多同學的關懷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卡片，並且全數捐給忠義育幼院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44" name="Picture 4" descr="K:\雅鳳\附小資優班\105\105教材\五年級行動公民\LINE愛轉動一圓家夢想\擁愛寶盒回收狀況\IMAG78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8677" r="7866" b="18570"/>
          <a:stretch/>
        </p:blipFill>
        <p:spPr bwMode="auto">
          <a:xfrm>
            <a:off x="6096000" y="4518845"/>
            <a:ext cx="3202943" cy="225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50" y="4572000"/>
            <a:ext cx="287412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142" y="4572000"/>
            <a:ext cx="300445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/>
          <p:cNvSpPr txBox="1"/>
          <p:nvPr/>
        </p:nvSpPr>
        <p:spPr>
          <a:xfrm>
            <a:off x="855983" y="3824645"/>
            <a:ext cx="10596283" cy="58477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zh-TW" altLang="en-US" sz="3200" dirty="0" smtClean="0">
                <a:ln w="0"/>
                <a:solidFill>
                  <a:srgbClr val="E62A5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希望育幼院童</a:t>
            </a:r>
            <a:r>
              <a:rPr lang="zh-TW" altLang="en-US" sz="3200" dirty="0">
                <a:ln w="0"/>
                <a:solidFill>
                  <a:srgbClr val="E62A5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們</a:t>
            </a:r>
            <a:r>
              <a:rPr lang="zh-TW" altLang="en-US" sz="3200" dirty="0" smtClean="0">
                <a:ln w="0"/>
                <a:solidFill>
                  <a:srgbClr val="E62A5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能</a:t>
            </a:r>
            <a:r>
              <a:rPr lang="zh-TW" altLang="en-US" sz="3200" dirty="0">
                <a:ln w="0"/>
                <a:solidFill>
                  <a:srgbClr val="E62A5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利用我們小小的付出，創造大大的未來</a:t>
            </a:r>
            <a:r>
              <a:rPr lang="zh-TW" altLang="en-US" sz="3200" dirty="0" smtClean="0">
                <a:ln w="0"/>
                <a:solidFill>
                  <a:srgbClr val="E62A5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。</a:t>
            </a:r>
            <a:endParaRPr lang="en-US" altLang="zh-TW" sz="3200" dirty="0" smtClean="0">
              <a:ln w="0"/>
              <a:solidFill>
                <a:srgbClr val="E62A5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TW" altLang="en-US" sz="3200" dirty="0">
              <a:ln w="0"/>
              <a:solidFill>
                <a:srgbClr val="A1133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601" y="4572000"/>
            <a:ext cx="2889460" cy="1948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46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行動激盪與收穫</a:t>
            </a:r>
            <a:endParaRPr lang="zh-TW" altLang="en-US" sz="72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1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 bwMode="auto">
          <a:xfrm>
            <a:off x="323147" y="4488567"/>
            <a:ext cx="2008028" cy="1883323"/>
          </a:xfrm>
          <a:prstGeom prst="ellipse">
            <a:avLst/>
          </a:prstGeom>
          <a:solidFill>
            <a:srgbClr val="FF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覺察</a:t>
            </a:r>
            <a:endParaRPr lang="en-US" altLang="zh-TW" sz="4000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同理</a:t>
            </a:r>
          </a:p>
        </p:txBody>
      </p:sp>
      <p:sp>
        <p:nvSpPr>
          <p:cNvPr id="12" name="矩形 11"/>
          <p:cNvSpPr/>
          <p:nvPr/>
        </p:nvSpPr>
        <p:spPr>
          <a:xfrm>
            <a:off x="984230" y="1237827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endParaRPr lang="zh-TW" altLang="en-US" sz="16600" dirty="0">
              <a:solidFill>
                <a:srgbClr val="4D4D4D"/>
              </a:solidFill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4022184" y="4425482"/>
            <a:ext cx="1868157" cy="1858874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行動實踐</a:t>
            </a:r>
          </a:p>
        </p:txBody>
      </p:sp>
      <p:sp>
        <p:nvSpPr>
          <p:cNvPr id="13" name="矩形 12"/>
          <p:cNvSpPr/>
          <p:nvPr/>
        </p:nvSpPr>
        <p:spPr>
          <a:xfrm>
            <a:off x="2098947" y="477055"/>
            <a:ext cx="8322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多元角度看世界，從發現問題、分工合作、討論解決、到行動實踐，結合服務學習及生命教育</a:t>
            </a:r>
          </a:p>
        </p:txBody>
      </p:sp>
      <p:sp>
        <p:nvSpPr>
          <p:cNvPr id="7" name="橢圓 6"/>
          <p:cNvSpPr/>
          <p:nvPr/>
        </p:nvSpPr>
        <p:spPr bwMode="auto">
          <a:xfrm>
            <a:off x="2098947" y="3376705"/>
            <a:ext cx="2095684" cy="1750568"/>
          </a:xfrm>
          <a:prstGeom prst="ellipse">
            <a:avLst/>
          </a:prstGeom>
          <a:solidFill>
            <a:srgbClr val="FF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愛</a:t>
            </a:r>
          </a:p>
        </p:txBody>
      </p:sp>
      <p:sp>
        <p:nvSpPr>
          <p:cNvPr id="10" name="橢圓 9"/>
          <p:cNvSpPr/>
          <p:nvPr/>
        </p:nvSpPr>
        <p:spPr bwMode="auto">
          <a:xfrm>
            <a:off x="2249716" y="5127273"/>
            <a:ext cx="1835435" cy="1807878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endParaRPr lang="en-US" altLang="zh-TW" sz="4000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思考</a:t>
            </a:r>
          </a:p>
        </p:txBody>
      </p:sp>
      <p:sp>
        <p:nvSpPr>
          <p:cNvPr id="8" name="矩形 7"/>
          <p:cNvSpPr/>
          <p:nvPr/>
        </p:nvSpPr>
        <p:spPr>
          <a:xfrm>
            <a:off x="6866966" y="1237827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公民</a:t>
            </a:r>
            <a:endParaRPr lang="zh-TW" altLang="en-US" sz="16600" dirty="0">
              <a:solidFill>
                <a:srgbClr val="4D4D4D"/>
              </a:solidFill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8445110" y="5099354"/>
            <a:ext cx="1891135" cy="1758647"/>
          </a:xfrm>
          <a:prstGeom prst="ellipse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團隊合作</a:t>
            </a:r>
          </a:p>
        </p:txBody>
      </p:sp>
      <p:sp>
        <p:nvSpPr>
          <p:cNvPr id="11" name="橢圓 10"/>
          <p:cNvSpPr/>
          <p:nvPr/>
        </p:nvSpPr>
        <p:spPr bwMode="auto">
          <a:xfrm>
            <a:off x="10278189" y="4407619"/>
            <a:ext cx="1946612" cy="1894600"/>
          </a:xfrm>
          <a:prstGeom prst="ellipse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問題解決</a:t>
            </a:r>
          </a:p>
        </p:txBody>
      </p:sp>
      <p:sp>
        <p:nvSpPr>
          <p:cNvPr id="14" name="橢圓 13"/>
          <p:cNvSpPr/>
          <p:nvPr/>
        </p:nvSpPr>
        <p:spPr bwMode="auto">
          <a:xfrm>
            <a:off x="6618000" y="4488565"/>
            <a:ext cx="1827109" cy="1759320"/>
          </a:xfrm>
          <a:prstGeom prst="ellipse">
            <a:avLst/>
          </a:prstGeom>
          <a:solidFill>
            <a:srgbClr val="FF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尊重關懷</a:t>
            </a:r>
          </a:p>
        </p:txBody>
      </p:sp>
      <p:sp>
        <p:nvSpPr>
          <p:cNvPr id="16" name="橢圓 15"/>
          <p:cNvSpPr/>
          <p:nvPr/>
        </p:nvSpPr>
        <p:spPr bwMode="auto">
          <a:xfrm>
            <a:off x="8369465" y="3373947"/>
            <a:ext cx="1966779" cy="1725487"/>
          </a:xfrm>
          <a:prstGeom prst="ellipse">
            <a:avLst/>
          </a:prstGeom>
          <a:solidFill>
            <a:srgbClr val="CC00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社會責任</a:t>
            </a:r>
          </a:p>
        </p:txBody>
      </p:sp>
    </p:spTree>
    <p:extLst>
      <p:ext uri="{BB962C8B-B14F-4D97-AF65-F5344CB8AC3E}">
        <p14:creationId xmlns:p14="http://schemas.microsoft.com/office/powerpoint/2010/main" val="3878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7" grpId="0" animBg="1"/>
      <p:bldP spid="10" grpId="0" animBg="1"/>
      <p:bldP spid="9" grpId="0" animBg="1"/>
      <p:bldP spid="11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9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北投採柑橘一日遊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5" y="3767038"/>
            <a:ext cx="2315029" cy="3090962"/>
          </a:xfrm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805714" y="2194561"/>
            <a:ext cx="5700487" cy="40241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我們在蒐集資料的時候發現，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無毒農平台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長期捐助「忠義育幼院等家寶寶」無毒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於是我們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1/18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訪問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無毒農，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並且在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2/11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了無毒農舉辦的北投採柑橘一日遊，在不侵擾他們的情況下，順利與育幼院童出遊，度過美好的一天。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2017.02.11北投一日遊訪問小農_170312_00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119" y="3755041"/>
            <a:ext cx="2300519" cy="30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5" y="856344"/>
            <a:ext cx="4852352" cy="24129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31220" y="3269342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照片非育幼院童，是當天參與活動的捐助者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71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9657" y="159657"/>
            <a:ext cx="854891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新聞報導</a:t>
            </a:r>
            <a:r>
              <a:rPr lang="en-US" altLang="zh-TW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將愛分享出去</a:t>
            </a:r>
            <a:endParaRPr lang="zh-TW" altLang="en-US" sz="66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21" y="1237523"/>
            <a:ext cx="4921835" cy="4690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375" y="1237525"/>
            <a:ext cx="5488147" cy="540757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91886" y="5815553"/>
            <a:ext cx="1166948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行動獲得了許多的迴響，這讓我們更有行動力，希望能讓這個行動給更多人知道，使大家了解失依兒少的存在，為他們盡一份心力。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5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2897" y="234797"/>
            <a:ext cx="8610600" cy="1050800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行動結果</a:t>
            </a:r>
            <a:endParaRPr kumimoji="1" lang="zh-TW" altLang="en-US" sz="48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2859" y="1351384"/>
            <a:ext cx="114730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" lvl="0">
              <a:spcBef>
                <a:spcPts val="1800"/>
              </a:spcBef>
              <a:buClr>
                <a:prstClr val="black">
                  <a:lumMod val="75000"/>
                  <a:lumOff val="25000"/>
                </a:prstClr>
              </a:buClr>
              <a:buSzPct val="100000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利用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PHOTOCAP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繪圖軟體製作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貼圖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辮子小姐已上架，將賺取經費的方式來幫助國內外失依兒童有更好的經費與資源。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9460" y="2683567"/>
            <a:ext cx="114730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" lvl="0">
              <a:spcBef>
                <a:spcPts val="1800"/>
              </a:spcBef>
              <a:buClr>
                <a:prstClr val="black">
                  <a:lumMod val="75000"/>
                  <a:lumOff val="25000"/>
                </a:prstClr>
              </a:buClr>
              <a:buSzPct val="100000"/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到各班進行宣導，讓大家關注失依兒少的議題，並且落實關懷行動。透過撲滿零錢捐、捐發票及關懷卡片等方式幫助失依兒少。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9460" y="5491691"/>
            <a:ext cx="114730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" lvl="0">
              <a:spcBef>
                <a:spcPts val="1800"/>
              </a:spcBef>
              <a:buClr>
                <a:prstClr val="black">
                  <a:lumMod val="75000"/>
                  <a:lumOff val="25000"/>
                </a:prstClr>
              </a:buClr>
              <a:buSzPct val="100000"/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我們把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參加競賽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獲獎獎金，捐助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世界展望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會幫助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敘利亞的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難民以及忠義育幼院，希望可以用小小的力量一圓他們的夢想。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2857" y="4087629"/>
            <a:ext cx="1146753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" lvl="0">
              <a:spcBef>
                <a:spcPts val="1800"/>
              </a:spcBef>
              <a:buClr>
                <a:prstClr val="black">
                  <a:lumMod val="75000"/>
                  <a:lumOff val="25000"/>
                </a:prstClr>
              </a:buClr>
              <a:buSzPct val="100000"/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透過無毒農平台的合作，實際參與陪伴忠義育幼院童到北投採柑橘的活動，讓我們終於可以跟育幼院童接觸，深入了解他們。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6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66" y="1944915"/>
            <a:ext cx="5152115" cy="386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5253" y="448834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66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心得</a:t>
            </a:r>
            <a:r>
              <a:rPr kumimoji="1"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TW" altLang="en-US" sz="66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收穫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149415" y="4507655"/>
            <a:ext cx="3581400" cy="2045413"/>
          </a:xfrm>
          <a:prstGeom prst="wedgeRoundRectCallout">
            <a:avLst>
              <a:gd name="adj1" fmla="val 82291"/>
              <a:gd name="adj2" fmla="val -5894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在烜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在宣導的過程中，我們學到了許多新事物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，也變得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更加勇敢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，願意去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嘗試一些新事物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了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8474381" y="4082652"/>
            <a:ext cx="3581400" cy="2618436"/>
          </a:xfrm>
          <a:prstGeom prst="wedgeRoundRectCallout">
            <a:avLst>
              <a:gd name="adj1" fmla="val -77767"/>
              <a:gd name="adj2" fmla="val 525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少寧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透過這次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行動，我不僅學會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入班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宣導的技巧，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也增進了小組的團隊默契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。我了解了每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個人都有可以改變世界的能力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，要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相信自己有無限的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能力。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8495153" y="631277"/>
            <a:ext cx="3581400" cy="3246253"/>
          </a:xfrm>
          <a:prstGeom prst="wedgeRoundRectCallout">
            <a:avLst>
              <a:gd name="adj1" fmla="val -62908"/>
              <a:gd name="adj2" fmla="val 32930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傑愉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我們希望能用自身的力量，讓他們在育幼院生活時，能夠有更好的環境及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資源。透過這次的行動，我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知道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了只要相信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自己能用愛轉動這個世界，絕對沒有無法完成的事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149415" y="1143961"/>
            <a:ext cx="3581400" cy="2301766"/>
          </a:xfrm>
          <a:prstGeom prst="wedgeRoundRectCallout">
            <a:avLst>
              <a:gd name="adj1" fmla="val 92895"/>
              <a:gd name="adj2" fmla="val 41500"/>
              <a:gd name="adj3" fmla="val 16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沛琦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我在電腦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畫貼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圖草稿時一開始不太習慣用「手繪圖板」，不過最後我反而不習慣滑鼠了呢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83086" y="42672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946168" y="503116"/>
            <a:ext cx="526142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85800" y="1875248"/>
            <a:ext cx="10820400" cy="1681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zh-TW" altLang="en-US" sz="36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我們希望未來能夠繼續執行這項活動，並將幫助範圍擴大，以後我們將不只是幫助台灣的失依兒少，而是與世界展望會合作，將愛傳遞到全世界。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72" y="3557229"/>
            <a:ext cx="4906163" cy="2774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5584" y="3047446"/>
            <a:ext cx="3053190" cy="4072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63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45" y="4429359"/>
            <a:ext cx="5024523" cy="22497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04" y="3430614"/>
            <a:ext cx="3863547" cy="32485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63" y="3683627"/>
            <a:ext cx="2508028" cy="64409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57636" y="565510"/>
            <a:ext cx="861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800" dirty="0">
                <a:solidFill>
                  <a:srgbClr val="FF0000"/>
                </a:solidFill>
                <a:latin typeface="+mj-ea"/>
                <a:ea typeface="書法家中圓體" panose="02010600000101010101" pitchFamily="2" charset="-120"/>
              </a:rPr>
              <a:t>謝謝大家</a:t>
            </a:r>
            <a:r>
              <a:rPr lang="en-US" altLang="zh-TW" sz="8800" dirty="0">
                <a:solidFill>
                  <a:srgbClr val="FF0000"/>
                </a:solidFill>
                <a:latin typeface="+mj-ea"/>
                <a:ea typeface="書法家中圓體" panose="02010600000101010101" pitchFamily="2" charset="-120"/>
              </a:rPr>
              <a:t>!</a:t>
            </a:r>
            <a:br>
              <a:rPr lang="en-US" altLang="zh-TW" sz="8800" dirty="0">
                <a:solidFill>
                  <a:srgbClr val="FF0000"/>
                </a:solidFill>
                <a:latin typeface="+mj-ea"/>
                <a:ea typeface="書法家中圓體" panose="02010600000101010101" pitchFamily="2" charset="-120"/>
              </a:rPr>
            </a:br>
            <a:r>
              <a:rPr lang="en-US" altLang="zh-TW" sz="8800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Thank </a:t>
            </a:r>
            <a:r>
              <a:rPr lang="en-US" altLang="zh-TW" sz="8800" dirty="0" smtClean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You!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10459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內容版面配置區 2"/>
          <p:cNvSpPr>
            <a:spLocks noGrp="1"/>
          </p:cNvSpPr>
          <p:nvPr>
            <p:ph idx="1"/>
          </p:nvPr>
        </p:nvSpPr>
        <p:spPr>
          <a:xfrm>
            <a:off x="1168400" y="1562103"/>
            <a:ext cx="10267200" cy="3451225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我們擔任行動公民希望能發揮自己的想像，並且付諸行動，讓世界變得更好！</a:t>
            </a:r>
            <a:endParaRPr lang="en-US" altLang="zh-TW" sz="36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269" name="群組 17"/>
          <p:cNvGrpSpPr>
            <a:grpSpLocks/>
          </p:cNvGrpSpPr>
          <p:nvPr/>
        </p:nvGrpSpPr>
        <p:grpSpPr bwMode="auto">
          <a:xfrm>
            <a:off x="250612" y="2701867"/>
            <a:ext cx="11588121" cy="2488805"/>
            <a:chOff x="72809" y="3708860"/>
            <a:chExt cx="8884838" cy="2489684"/>
          </a:xfrm>
        </p:grpSpPr>
        <p:pic>
          <p:nvPicPr>
            <p:cNvPr id="11274" name="Picture 12" descr="C:\Documents and Settings\user\Local Settings\Temporary Internet Files\Content.IE5\CJ8F29SZ\MC900196532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" y="4053876"/>
              <a:ext cx="1812341" cy="204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3" descr="C:\Documents and Settings\user\Local Settings\Temporary Internet Files\Content.IE5\RM298PCR\MC900071193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045" y="3708860"/>
              <a:ext cx="1774734" cy="248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6" name="群組 16"/>
            <p:cNvGrpSpPr>
              <a:grpSpLocks/>
            </p:cNvGrpSpPr>
            <p:nvPr/>
          </p:nvGrpSpPr>
          <p:grpSpPr bwMode="auto">
            <a:xfrm>
              <a:off x="4731178" y="3890243"/>
              <a:ext cx="2319199" cy="2242558"/>
              <a:chOff x="4716016" y="4038385"/>
              <a:chExt cx="2319199" cy="2242558"/>
            </a:xfrm>
          </p:grpSpPr>
          <p:pic>
            <p:nvPicPr>
              <p:cNvPr id="11278" name="Picture 15" descr="C:\Documents and Settings\user\Local Settings\Temporary Internet Files\Content.IE5\Y0O5QSXZ\MC900434677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4038385"/>
                <a:ext cx="1914525" cy="2126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9" name="Picture 16" descr="C:\Documents and Settings\user\Local Settings\Temporary Internet Files\Content.IE5\UNKNIRMT\MC900250132[1].wm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4334668"/>
                <a:ext cx="1671127" cy="1946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7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966041"/>
              <a:ext cx="1721351" cy="1975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70" name="文字方塊 18"/>
          <p:cNvSpPr txBox="1">
            <a:spLocks noChangeArrowheads="1"/>
          </p:cNvSpPr>
          <p:nvPr/>
        </p:nvSpPr>
        <p:spPr bwMode="auto">
          <a:xfrm>
            <a:off x="9309033" y="5221038"/>
            <a:ext cx="28803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分享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讓生命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影響生命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71" name="文字方塊 43"/>
          <p:cNvSpPr txBox="1">
            <a:spLocks noChangeArrowheads="1"/>
          </p:cNvSpPr>
          <p:nvPr/>
        </p:nvSpPr>
        <p:spPr bwMode="auto">
          <a:xfrm>
            <a:off x="3257255" y="5190669"/>
            <a:ext cx="27626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想像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思考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解決方法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72" name="文字方塊 44"/>
          <p:cNvSpPr txBox="1">
            <a:spLocks noChangeArrowheads="1"/>
          </p:cNvSpPr>
          <p:nvPr/>
        </p:nvSpPr>
        <p:spPr bwMode="auto">
          <a:xfrm>
            <a:off x="6326328" y="5221038"/>
            <a:ext cx="30248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實踐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付出實際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73" name="文字方塊 45"/>
          <p:cNvSpPr txBox="1">
            <a:spLocks noChangeArrowheads="1"/>
          </p:cNvSpPr>
          <p:nvPr/>
        </p:nvSpPr>
        <p:spPr bwMode="auto">
          <a:xfrm>
            <a:off x="250612" y="5190669"/>
            <a:ext cx="26591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感受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發現問題</a:t>
            </a:r>
          </a:p>
        </p:txBody>
      </p:sp>
    </p:spTree>
    <p:extLst>
      <p:ext uri="{BB962C8B-B14F-4D97-AF65-F5344CB8AC3E}">
        <p14:creationId xmlns:p14="http://schemas.microsoft.com/office/powerpoint/2010/main" val="17750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0754" y="1988840"/>
            <a:ext cx="10851844" cy="2304256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新聞報導中發現國際間有許多難民，他們驚覺有許多同年齡、甚至剛出生的小孩面臨生存的困難。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們希望能用自身小小的力量去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幫助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台灣及國際間的失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兒童。</a:t>
            </a:r>
          </a:p>
        </p:txBody>
      </p:sp>
      <p:sp>
        <p:nvSpPr>
          <p:cNvPr id="4" name="AutoShape 2" descr="「敘利亞」的圖片搜尋結果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53" y="4230836"/>
            <a:ext cx="4801399" cy="2396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「敘利亞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26" y="4191754"/>
            <a:ext cx="4977319" cy="2435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621763" y="531472"/>
            <a:ext cx="6421444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「世界上沒有所謂的地方問題，</a:t>
            </a:r>
            <a:endParaRPr lang="en-US" altLang="zh-TW" sz="2000" b="1" dirty="0">
              <a:solidFill>
                <a:srgbClr val="00B050"/>
              </a:solidFill>
              <a:latin typeface="Verdana" pitchFamily="34" charset="0"/>
              <a:ea typeface="굴림" charset="-127"/>
            </a:endParaRPr>
          </a:p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所有問題都跟世界息息相關。」</a:t>
            </a:r>
          </a:p>
          <a:p>
            <a:pPr algn="r">
              <a:lnSpc>
                <a:spcPct val="90000"/>
              </a:lnSpc>
            </a:pPr>
            <a:endParaRPr lang="en-US" altLang="zh-TW" sz="2000" dirty="0">
              <a:solidFill>
                <a:srgbClr val="00B050"/>
              </a:solidFill>
              <a:latin typeface="Verdana" pitchFamily="34" charset="0"/>
              <a:ea typeface="굴림" charset="-127"/>
            </a:endParaRPr>
          </a:p>
          <a:p>
            <a:pPr algn="ctr">
              <a:lnSpc>
                <a:spcPct val="90000"/>
              </a:lnSpc>
            </a:pPr>
            <a:r>
              <a:rPr lang="en-US" altLang="zh-TW" sz="1600" dirty="0" smtClean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-</a:t>
            </a:r>
            <a:r>
              <a:rPr lang="zh-TW" altLang="en-US" sz="1600" dirty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諾貝爾和平獎得主 穆罕默德</a:t>
            </a:r>
            <a:r>
              <a:rPr lang="en-US" altLang="zh-TW" sz="1600" dirty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.</a:t>
            </a:r>
            <a:r>
              <a:rPr lang="zh-TW" altLang="en-US" sz="1600" dirty="0">
                <a:solidFill>
                  <a:srgbClr val="00B050"/>
                </a:solidFill>
                <a:latin typeface="Verdana" pitchFamily="34" charset="0"/>
                <a:ea typeface="굴림" charset="-127"/>
              </a:rPr>
              <a:t>尤努斯</a:t>
            </a:r>
            <a:endParaRPr lang="en-US" altLang="zh-TW" sz="1600" dirty="0">
              <a:solidFill>
                <a:srgbClr val="00B050"/>
              </a:solidFill>
              <a:latin typeface="Verdana" pitchFamily="34" charset="0"/>
              <a:ea typeface="굴림" charset="-127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306288" y="160338"/>
            <a:ext cx="3512457" cy="16829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感受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8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2682640" y="807279"/>
            <a:ext cx="9133731" cy="102152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解決方法</a:t>
            </a:r>
            <a:endParaRPr lang="zh-TW" sz="66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449944" y="2505735"/>
            <a:ext cx="11277600" cy="3811484"/>
          </a:xfrm>
          <a:noFill/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我們討論了許多方法，希望可以落實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我們的行動：</a:t>
            </a:r>
          </a:p>
          <a:p>
            <a:pPr marL="45720" indent="0">
              <a:buNone/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透過資料蒐集與訪問，了解失依兒童的困境與需要。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buNone/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擬定並落實行動計畫，幫助失依兒童。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buNone/>
            </a:pP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進行入班宣導及繪本推廣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大眾認識失依兒童的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困境，邀請大家一起投入關懷行動。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306286" y="160338"/>
            <a:ext cx="3512457" cy="16829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想像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6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8573" y="86047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行動歷程</a:t>
            </a:r>
            <a:endParaRPr lang="zh-TW" altLang="en-US" sz="66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40079" y="1770288"/>
            <a:ext cx="11461636" cy="3024237"/>
            <a:chOff x="788422" y="1276800"/>
            <a:chExt cx="8622980" cy="3024237"/>
          </a:xfrm>
        </p:grpSpPr>
        <p:graphicFrame>
          <p:nvGraphicFramePr>
            <p:cNvPr id="10" name="資料庫圖表 9"/>
            <p:cNvGraphicFramePr/>
            <p:nvPr>
              <p:extLst>
                <p:ext uri="{D42A27DB-BD31-4B8C-83A1-F6EECF244321}">
                  <p14:modId xmlns:p14="http://schemas.microsoft.com/office/powerpoint/2010/main" val="2269060099"/>
                </p:ext>
              </p:extLst>
            </p:nvPr>
          </p:nvGraphicFramePr>
          <p:xfrm>
            <a:off x="788422" y="1518004"/>
            <a:ext cx="8622980" cy="25895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矩形 2"/>
            <p:cNvSpPr/>
            <p:nvPr/>
          </p:nvSpPr>
          <p:spPr>
            <a:xfrm>
              <a:off x="788422" y="1276800"/>
              <a:ext cx="8622980" cy="30242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Dot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9" y="4844075"/>
            <a:ext cx="2490152" cy="1987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21" y="4803584"/>
            <a:ext cx="2509327" cy="2036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272" y="4870557"/>
            <a:ext cx="2595357" cy="1987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2" b="7114"/>
          <a:stretch/>
        </p:blipFill>
        <p:spPr>
          <a:xfrm rot="5400000">
            <a:off x="9894699" y="4717451"/>
            <a:ext cx="1886303" cy="2359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橢圓 13"/>
          <p:cNvSpPr/>
          <p:nvPr/>
        </p:nvSpPr>
        <p:spPr>
          <a:xfrm>
            <a:off x="1174002" y="-4351"/>
            <a:ext cx="3512457" cy="168297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實踐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26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23803"/>
            <a:ext cx="9390743" cy="83389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行動一、蒐集資料與訪問忠義育幼院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6941" y="1271608"/>
            <a:ext cx="11258659" cy="102475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透過資料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，我們透過網路聯繫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進行參觀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訪問「忠義育幼院</a:t>
            </a:r>
            <a:r>
              <a:rPr lang="zh-TW" altLang="en-US" sz="2800" dirty="0">
                <a:latin typeface="標楷體"/>
                <a:ea typeface="標楷體"/>
              </a:rPr>
              <a:t>」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，深入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他們的需要，訪問對象是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康瑞峮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小姐。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6" descr="http://163.21.183.122/moodle/pluginfile.php/5977/mod_forum/attachment/7037/IMAG6769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658" y="4420161"/>
            <a:ext cx="3497943" cy="243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612775" y="4420163"/>
            <a:ext cx="3483428" cy="243783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893172"/>
              <a:satOff val="-5086"/>
              <a:lumOff val="39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矩形 11"/>
          <p:cNvSpPr/>
          <p:nvPr/>
        </p:nvSpPr>
        <p:spPr>
          <a:xfrm>
            <a:off x="4325259" y="4420162"/>
            <a:ext cx="3831771" cy="243783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-1786344"/>
              <a:satOff val="-10173"/>
              <a:lumOff val="790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612776" y="2610282"/>
            <a:ext cx="11172825" cy="18098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訪問目的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認識忠義育幼院、育幼院童的來源、以及目前育幼院童的需要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提出我們可以幫助忠義育幼院的行動企畫，希望育幼院可以接受。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90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吃飯」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950" y="2339990"/>
            <a:ext cx="892629" cy="8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493" y="2046515"/>
            <a:ext cx="1923907" cy="147957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191" y="2571703"/>
            <a:ext cx="5440248" cy="439190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514" y="341085"/>
            <a:ext cx="6603735" cy="102325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6000" b="1" dirty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認識忠義育幼院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4377" y="1505426"/>
            <a:ext cx="8322595" cy="2561752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成立時間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年於圓山成立，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在社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領域已達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</a:t>
            </a:r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對象</a:t>
            </a:r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0-18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歲失依兒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少生活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服務成果</a:t>
            </a:r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已照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7000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多位弱勢兒少長大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成人。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7852229" y="2"/>
            <a:ext cx="4238171" cy="20465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失依兒童 </a:t>
            </a:r>
            <a:r>
              <a:rPr lang="en-US" altLang="zh-TW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:</a:t>
            </a:r>
            <a:r>
              <a:rPr lang="zh-TW" altLang="en-US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 指 </a:t>
            </a:r>
            <a:r>
              <a:rPr lang="en-US" altLang="zh-TW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0</a:t>
            </a:r>
            <a:r>
              <a:rPr lang="zh-TW" altLang="en-US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至</a:t>
            </a:r>
            <a:r>
              <a:rPr lang="en-US" altLang="zh-TW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14</a:t>
            </a:r>
            <a:r>
              <a:rPr lang="zh-TW" altLang="en-US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歲失親無依之棄嬰、遊童、受虐待或嚴重疏忽、原生家庭遭遇重大</a:t>
            </a:r>
            <a:r>
              <a:rPr lang="zh-TW" altLang="en-US" b="1" dirty="0" smtClean="0">
                <a:solidFill>
                  <a:schemeClr val="bg1"/>
                </a:solidFill>
                <a:ea typeface="書法家中圓體" panose="02010600000101010101" pitchFamily="2" charset="-120"/>
              </a:rPr>
              <a:t>變故之</a:t>
            </a:r>
            <a:r>
              <a:rPr lang="zh-TW" altLang="en-US" b="1" dirty="0">
                <a:solidFill>
                  <a:schemeClr val="bg1"/>
                </a:solidFill>
                <a:ea typeface="書法家中圓體" panose="02010600000101010101" pitchFamily="2" charset="-120"/>
              </a:rPr>
              <a:t>兒童及</a:t>
            </a:r>
            <a:r>
              <a:rPr lang="zh-TW" altLang="en-US" b="1" dirty="0" smtClean="0">
                <a:solidFill>
                  <a:schemeClr val="bg1"/>
                </a:solidFill>
                <a:ea typeface="書法家中圓體" panose="02010600000101010101" pitchFamily="2" charset="-120"/>
              </a:rPr>
              <a:t>少年</a:t>
            </a:r>
            <a:endParaRPr lang="zh-TW" altLang="en-US" b="1" dirty="0">
              <a:solidFill>
                <a:schemeClr val="bg1"/>
              </a:solidFill>
              <a:ea typeface="書法家中圓體" panose="02010600000101010101" pitchFamily="2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121670435"/>
              </p:ext>
            </p:extLst>
          </p:nvPr>
        </p:nvGraphicFramePr>
        <p:xfrm>
          <a:off x="522514" y="3591843"/>
          <a:ext cx="6472491" cy="305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437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5935" y="1592869"/>
            <a:ext cx="10276517" cy="1574735"/>
          </a:xfrm>
        </p:spPr>
        <p:txBody>
          <a:bodyPr>
            <a:noAutofit/>
          </a:bodyPr>
          <a:lstStyle/>
          <a:p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照顧孩童的經費每年需要好幾千萬元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生活、教育、輔導與醫療穩定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協助弱勢孩子能獲得身心健全的發展機會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收入來源</a:t>
            </a:r>
            <a:r>
              <a:rPr lang="en-US" altLang="zh-TW" sz="30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0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政府補助、社會捐款。</a:t>
            </a:r>
            <a:endParaRPr lang="zh-TW" altLang="en-US" sz="30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" y="2897347"/>
            <a:ext cx="4442449" cy="39971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80498" y="3995028"/>
            <a:ext cx="962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white"/>
                </a:solidFill>
                <a:latin typeface="華康兒風體W4" pitchFamily="34" charset="-120"/>
                <a:ea typeface="華康兒風體W4" pitchFamily="34" charset="-120"/>
              </a:rPr>
              <a:t>安置補助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563" y="341086"/>
            <a:ext cx="2558288" cy="1226458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522513" y="341085"/>
            <a:ext cx="9144001" cy="1023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b="1" dirty="0" smtClean="0">
                <a:solidFill>
                  <a:srgbClr val="009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忠義育幼院的困境與需要</a:t>
            </a:r>
            <a:endParaRPr lang="zh-TW" altLang="en-US" sz="6000" b="1" dirty="0">
              <a:solidFill>
                <a:srgbClr val="009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428340" y="3720430"/>
            <a:ext cx="6502401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訪問結果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經費短缺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忠義育幼院提供育幼院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的小朋友住在一個超級「大」的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家，但是金錢不足，需要社會愛心援助。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拒絕我們的面對面接觸與陪伴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由於育幼院的小孩都是受到保護的個案，因此我們無法直接陪伴或幫助他們。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77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3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1936</Words>
  <Application>Microsoft Office PowerPoint</Application>
  <PresentationFormat>自訂</PresentationFormat>
  <Paragraphs>239</Paragraphs>
  <Slides>25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25</vt:i4>
      </vt:variant>
    </vt:vector>
  </HeadingPairs>
  <TitlesOfParts>
    <vt:vector size="29" baseType="lpstr">
      <vt:lpstr>飛機雲</vt:lpstr>
      <vt:lpstr>自訂設計</vt:lpstr>
      <vt:lpstr>template3</vt:lpstr>
      <vt:lpstr>1_Autumn</vt:lpstr>
      <vt:lpstr>「Line」愛轉動一「圓」家夢想</vt:lpstr>
      <vt:lpstr>PowerPoint 簡報</vt:lpstr>
      <vt:lpstr>PowerPoint 簡報</vt:lpstr>
      <vt:lpstr>PowerPoint 簡報</vt:lpstr>
      <vt:lpstr>解決方法</vt:lpstr>
      <vt:lpstr>行動歷程</vt:lpstr>
      <vt:lpstr>行動一、蒐集資料與訪問忠義育幼院</vt:lpstr>
      <vt:lpstr>認識忠義育幼院</vt:lpstr>
      <vt:lpstr>PowerPoint 簡報</vt:lpstr>
      <vt:lpstr>因為無法面對面提供陪伴 於是我們小組討論決定要用尊重、不侵犯隱私的方式，決定設計LINE貼圖上架，賺錢捐助他們。</vt:lpstr>
      <vt:lpstr>困難接踵而來</vt:lpstr>
      <vt:lpstr>製作貼圖過程</vt:lpstr>
      <vt:lpstr>設計貼圖耗時 2個多月終於上架</vt:lpstr>
      <vt:lpstr>貼圖販售成果</vt:lpstr>
      <vt:lpstr>貼圖使用狀況分析(1)傳送與接收</vt:lpstr>
      <vt:lpstr>貼圖使用狀況分析(2) 使用者分布</vt:lpstr>
      <vt:lpstr>入班宣導過程</vt:lpstr>
      <vt:lpstr>擁愛寶盒募款成果</vt:lpstr>
      <vt:lpstr>行動激盪與收穫</vt:lpstr>
      <vt:lpstr>北投採柑橘一日遊</vt:lpstr>
      <vt:lpstr>新聞報導~將愛分享出去</vt:lpstr>
      <vt:lpstr>行動結果</vt:lpstr>
      <vt:lpstr>心得與收穫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Line愛轉動~億元家夢想</dc:title>
  <dc:creator>Student</dc:creator>
  <cp:lastModifiedBy>user</cp:lastModifiedBy>
  <cp:revision>111</cp:revision>
  <cp:lastPrinted>2017-05-15T00:29:55Z</cp:lastPrinted>
  <dcterms:created xsi:type="dcterms:W3CDTF">2016-10-27T04:57:57Z</dcterms:created>
  <dcterms:modified xsi:type="dcterms:W3CDTF">2018-02-25T07:58:00Z</dcterms:modified>
</cp:coreProperties>
</file>