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61" r:id="rId2"/>
    <p:sldId id="262" r:id="rId3"/>
    <p:sldId id="256" r:id="rId4"/>
    <p:sldId id="257" r:id="rId5"/>
    <p:sldId id="258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未命名的章節" id="{2B0A4144-2C3B-4066-BBF2-FA2438B7FB76}">
          <p14:sldIdLst>
            <p14:sldId id="261"/>
            <p14:sldId id="262"/>
            <p14:sldId id="256"/>
            <p14:sldId id="257"/>
            <p14:sldId id="258"/>
            <p14:sldId id="260"/>
            <p14:sldId id="26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312" y="2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1/19/2018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848" y="-360608"/>
            <a:ext cx="10058400" cy="1609344"/>
          </a:xfrm>
        </p:spPr>
        <p:txBody>
          <a:bodyPr/>
          <a:lstStyle/>
          <a:p>
            <a:r>
              <a:rPr lang="en-US" altLang="zh-TW" dirty="0" smtClean="0"/>
              <a:t>1/19</a:t>
            </a:r>
            <a:r>
              <a:rPr lang="zh-TW" altLang="en-US" dirty="0" smtClean="0"/>
              <a:t>闖關準備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9848" y="1348675"/>
            <a:ext cx="10804473" cy="530970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4000" dirty="0" smtClean="0"/>
              <a:t>各關卡玩法</a:t>
            </a:r>
            <a:r>
              <a:rPr lang="zh-TW" altLang="en-US" sz="4000" dirty="0"/>
              <a:t>張貼</a:t>
            </a:r>
            <a:r>
              <a:rPr lang="zh-TW" altLang="en-US" sz="4000" dirty="0" smtClean="0"/>
              <a:t>在教室門口、立牌放桌上</a:t>
            </a:r>
            <a:endParaRPr lang="en-US" altLang="zh-TW" sz="4000" dirty="0" smtClean="0"/>
          </a:p>
          <a:p>
            <a:pPr marL="457200" indent="-457200">
              <a:buFont typeface="+mj-lt"/>
              <a:buAutoNum type="arabicPeriod"/>
            </a:pPr>
            <a:r>
              <a:rPr lang="zh-TW" altLang="en-US" sz="4000" dirty="0" smtClean="0"/>
              <a:t>關卡道具擺放、挪動桌椅、門口放六張等候椅</a:t>
            </a:r>
            <a:endParaRPr lang="en-US" altLang="zh-TW" sz="4000" dirty="0" smtClean="0"/>
          </a:p>
          <a:p>
            <a:pPr marL="457200" indent="-457200">
              <a:buFont typeface="+mj-lt"/>
              <a:buAutoNum type="arabicPeriod"/>
            </a:pPr>
            <a:r>
              <a:rPr lang="zh-TW" altLang="en-US" sz="4000" dirty="0" smtClean="0"/>
              <a:t>下載童我們玩在一起</a:t>
            </a:r>
            <a:r>
              <a:rPr lang="en-US" altLang="zh-TW" sz="4000" dirty="0" smtClean="0"/>
              <a:t>PPT---310</a:t>
            </a:r>
            <a:r>
              <a:rPr lang="zh-TW" altLang="en-US" sz="4000" dirty="0" smtClean="0"/>
              <a:t>、</a:t>
            </a:r>
            <a:r>
              <a:rPr lang="en-US" altLang="zh-TW" sz="4000" dirty="0" smtClean="0"/>
              <a:t>314</a:t>
            </a:r>
            <a:endParaRPr lang="en-US" altLang="zh-TW" sz="40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4000" dirty="0"/>
              <a:t>下載</a:t>
            </a:r>
            <a:r>
              <a:rPr lang="zh-TW" altLang="en-US" sz="4000" dirty="0" smtClean="0"/>
              <a:t>各關說明及由來</a:t>
            </a:r>
            <a:r>
              <a:rPr lang="en-US" altLang="zh-TW" sz="4000" dirty="0" smtClean="0"/>
              <a:t>PPT</a:t>
            </a:r>
          </a:p>
          <a:p>
            <a:pPr marL="0" indent="0">
              <a:buNone/>
            </a:pPr>
            <a:r>
              <a:rPr lang="zh-TW" altLang="en-US" sz="4000" dirty="0" smtClean="0">
                <a:solidFill>
                  <a:srgbClr val="FF0000"/>
                </a:solidFill>
              </a:rPr>
              <a:t>      以上</a:t>
            </a:r>
            <a:r>
              <a:rPr lang="zh-TW" altLang="en-US" sz="4000" dirty="0">
                <a:solidFill>
                  <a:srgbClr val="FF0000"/>
                </a:solidFill>
              </a:rPr>
              <a:t>簡報都在數位平台</a:t>
            </a:r>
            <a:r>
              <a:rPr lang="en-US" altLang="zh-TW" sz="4000" dirty="0">
                <a:solidFill>
                  <a:srgbClr val="FF0000"/>
                </a:solidFill>
              </a:rPr>
              <a:t>—</a:t>
            </a:r>
            <a:r>
              <a:rPr lang="zh-TW" altLang="en-US" sz="4000" dirty="0">
                <a:solidFill>
                  <a:srgbClr val="FF0000"/>
                </a:solidFill>
              </a:rPr>
              <a:t>四年級國語</a:t>
            </a:r>
            <a:r>
              <a:rPr lang="en-US" altLang="zh-TW" sz="4000" dirty="0">
                <a:solidFill>
                  <a:srgbClr val="FF0000"/>
                </a:solidFill>
              </a:rPr>
              <a:t>-</a:t>
            </a:r>
            <a:r>
              <a:rPr lang="zh-TW" altLang="en-US" sz="4000" dirty="0">
                <a:solidFill>
                  <a:srgbClr val="FF0000"/>
                </a:solidFill>
              </a:rPr>
              <a:t>行動</a:t>
            </a:r>
            <a:r>
              <a:rPr lang="zh-TW" altLang="en-US" sz="4000" dirty="0" smtClean="0">
                <a:solidFill>
                  <a:srgbClr val="FF0000"/>
                </a:solidFill>
              </a:rPr>
              <a:t>簡報</a:t>
            </a:r>
            <a:endParaRPr lang="en-US" altLang="zh-TW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sz="40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TW" sz="4000" dirty="0" smtClean="0"/>
              <a:t>13:20-13:25</a:t>
            </a:r>
            <a:r>
              <a:rPr lang="zh-TW" altLang="en-US" sz="4000" dirty="0" smtClean="0"/>
              <a:t>到教室說明闖關規則</a:t>
            </a:r>
            <a:r>
              <a:rPr lang="en-US" altLang="zh-TW" sz="4000" dirty="0" smtClean="0"/>
              <a:t>+</a:t>
            </a:r>
            <a:r>
              <a:rPr lang="zh-TW" altLang="en-US" sz="4000" dirty="0" smtClean="0"/>
              <a:t>發放闖關卡</a:t>
            </a:r>
            <a:endParaRPr lang="en-US" altLang="zh-TW" sz="4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zh-TW" sz="4000" dirty="0" smtClean="0"/>
              <a:t>13:25</a:t>
            </a:r>
            <a:r>
              <a:rPr lang="zh-TW" altLang="en-US" sz="4000" dirty="0" smtClean="0"/>
              <a:t> 回各關，關主等待玩家</a:t>
            </a:r>
            <a:endParaRPr lang="en-US" altLang="zh-TW" sz="4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zh-TW" sz="4000" dirty="0" smtClean="0"/>
              <a:t>13:30-14:30</a:t>
            </a:r>
            <a:r>
              <a:rPr lang="zh-TW" altLang="en-US" sz="4000" dirty="0" smtClean="0"/>
              <a:t> 玩家闖關、關主蓋章、填寫問卷</a:t>
            </a:r>
            <a:endParaRPr lang="en-US" altLang="zh-TW" sz="4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zh-TW" sz="4000" dirty="0" smtClean="0"/>
              <a:t>14:30-14:40</a:t>
            </a:r>
            <a:r>
              <a:rPr lang="zh-TW" altLang="en-US" sz="4000" dirty="0" smtClean="0"/>
              <a:t> 修復及檢查各關道具。</a:t>
            </a:r>
            <a:endParaRPr lang="en-US" altLang="zh-TW" sz="4000" dirty="0" smtClean="0"/>
          </a:p>
          <a:p>
            <a:pPr marL="0" indent="0">
              <a:buNone/>
            </a:pPr>
            <a:endParaRPr lang="en-US" altLang="zh-TW" sz="4000" dirty="0" smtClean="0"/>
          </a:p>
        </p:txBody>
      </p:sp>
    </p:spTree>
    <p:extLst>
      <p:ext uri="{BB962C8B-B14F-4D97-AF65-F5344CB8AC3E}">
        <p14:creationId xmlns:p14="http://schemas.microsoft.com/office/powerpoint/2010/main" val="381094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848" y="-360608"/>
            <a:ext cx="10058400" cy="1609344"/>
          </a:xfrm>
        </p:spPr>
        <p:txBody>
          <a:bodyPr/>
          <a:lstStyle/>
          <a:p>
            <a:r>
              <a:rPr lang="en-US" altLang="zh-TW" dirty="0" smtClean="0"/>
              <a:t>1/22</a:t>
            </a:r>
            <a:r>
              <a:rPr lang="zh-TW" altLang="en-US" dirty="0" smtClean="0"/>
              <a:t>闖關準備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5530" y="1348675"/>
            <a:ext cx="11688791" cy="530970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TW" sz="4000" dirty="0" smtClean="0"/>
              <a:t>8:00</a:t>
            </a:r>
            <a:r>
              <a:rPr lang="zh-TW" altLang="en-US" sz="4000" dirty="0" smtClean="0"/>
              <a:t>  </a:t>
            </a:r>
            <a:r>
              <a:rPr lang="en-US" altLang="zh-TW" sz="4000" dirty="0" smtClean="0"/>
              <a:t>312</a:t>
            </a:r>
            <a:r>
              <a:rPr lang="zh-TW" altLang="en-US" sz="4000" dirty="0" smtClean="0"/>
              <a:t>教室集合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en-US" altLang="zh-TW" sz="4000" dirty="0" smtClean="0"/>
              <a:t>8:30</a:t>
            </a:r>
            <a:r>
              <a:rPr lang="zh-TW" altLang="en-US" sz="4000" dirty="0" smtClean="0"/>
              <a:t> 到</a:t>
            </a:r>
            <a:r>
              <a:rPr lang="en-US" altLang="zh-TW" sz="4000" dirty="0" smtClean="0"/>
              <a:t>405</a:t>
            </a:r>
            <a:r>
              <a:rPr lang="zh-TW" altLang="en-US" sz="4000" dirty="0" smtClean="0"/>
              <a:t> </a:t>
            </a:r>
            <a:r>
              <a:rPr lang="en-US" altLang="zh-TW" sz="4000" dirty="0" smtClean="0"/>
              <a:t>408</a:t>
            </a:r>
            <a:r>
              <a:rPr lang="zh-TW" altLang="en-US" sz="4000" dirty="0"/>
              <a:t>到教室說明闖關規則</a:t>
            </a:r>
            <a:r>
              <a:rPr lang="en-US" altLang="zh-TW" sz="4000" dirty="0"/>
              <a:t>+</a:t>
            </a:r>
            <a:r>
              <a:rPr lang="zh-TW" altLang="en-US" sz="4000" dirty="0"/>
              <a:t>發放闖關卡</a:t>
            </a:r>
            <a:endParaRPr lang="en-US" altLang="zh-TW" sz="4000" dirty="0"/>
          </a:p>
          <a:p>
            <a:pPr marL="0" indent="0">
              <a:buNone/>
            </a:pPr>
            <a:r>
              <a:rPr lang="en-US" altLang="zh-TW" sz="4000" dirty="0" smtClean="0"/>
              <a:t>8:35-8:45</a:t>
            </a:r>
            <a:r>
              <a:rPr lang="zh-TW" altLang="en-US" sz="4000" dirty="0" smtClean="0"/>
              <a:t> 回資優班</a:t>
            </a:r>
            <a:r>
              <a:rPr lang="zh-TW" altLang="en-US" sz="4000" dirty="0"/>
              <a:t>，關主等待</a:t>
            </a:r>
            <a:r>
              <a:rPr lang="zh-TW" altLang="en-US" sz="4000" dirty="0" smtClean="0"/>
              <a:t>玩家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en-US" altLang="zh-TW" sz="4000" dirty="0" smtClean="0"/>
              <a:t>8:45-9:20</a:t>
            </a:r>
            <a:r>
              <a:rPr lang="zh-TW" altLang="en-US" sz="4000" dirty="0" smtClean="0"/>
              <a:t> 老師帶隊直接闖關玩家</a:t>
            </a:r>
            <a:r>
              <a:rPr lang="zh-TW" altLang="en-US" sz="4000" dirty="0"/>
              <a:t>闖關、關主蓋章、填寫問卷</a:t>
            </a:r>
            <a:endParaRPr lang="en-US" altLang="zh-TW" sz="4000" dirty="0"/>
          </a:p>
          <a:p>
            <a:pPr marL="0" indent="0">
              <a:buNone/>
            </a:pPr>
            <a:r>
              <a:rPr lang="en-US" altLang="zh-TW" sz="4000" dirty="0" smtClean="0"/>
              <a:t>9:25 </a:t>
            </a:r>
            <a:r>
              <a:rPr lang="zh-TW" altLang="en-US" sz="4000" dirty="0" smtClean="0"/>
              <a:t>修復</a:t>
            </a:r>
            <a:r>
              <a:rPr lang="zh-TW" altLang="en-US" sz="4000" dirty="0"/>
              <a:t>及檢查各關道具</a:t>
            </a:r>
            <a:r>
              <a:rPr lang="zh-TW" altLang="en-US" sz="4000" dirty="0" smtClean="0"/>
              <a:t>。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en-US" altLang="zh-TW" sz="4000" dirty="0" smtClean="0"/>
              <a:t>14:40</a:t>
            </a:r>
            <a:r>
              <a:rPr lang="zh-TW" altLang="en-US" sz="4000" dirty="0" smtClean="0"/>
              <a:t> </a:t>
            </a:r>
            <a:r>
              <a:rPr lang="en-US" altLang="zh-TW" sz="4000" dirty="0" smtClean="0"/>
              <a:t>402</a:t>
            </a:r>
            <a:r>
              <a:rPr lang="zh-TW" altLang="en-US" sz="4000" dirty="0" smtClean="0"/>
              <a:t> </a:t>
            </a:r>
            <a:r>
              <a:rPr lang="en-US" altLang="zh-TW" sz="4000" dirty="0" smtClean="0"/>
              <a:t>403</a:t>
            </a:r>
          </a:p>
          <a:p>
            <a:pPr marL="0" indent="0">
              <a:buNone/>
            </a:pPr>
            <a:r>
              <a:rPr lang="en-US" altLang="zh-TW" sz="4000" dirty="0" smtClean="0"/>
              <a:t>15:00-15:30</a:t>
            </a:r>
            <a:endParaRPr lang="en-US" altLang="zh-TW" sz="40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4000" dirty="0" smtClean="0"/>
              <a:t>各關卡玩法</a:t>
            </a:r>
            <a:r>
              <a:rPr lang="zh-TW" altLang="en-US" sz="4000" dirty="0"/>
              <a:t>張貼</a:t>
            </a:r>
            <a:r>
              <a:rPr lang="zh-TW" altLang="en-US" sz="4000" dirty="0" smtClean="0"/>
              <a:t>在教室門口、立牌放桌上</a:t>
            </a:r>
            <a:endParaRPr lang="en-US" altLang="zh-TW" sz="4000" dirty="0" smtClean="0"/>
          </a:p>
          <a:p>
            <a:pPr marL="457200" indent="-457200">
              <a:buFont typeface="+mj-lt"/>
              <a:buAutoNum type="arabicPeriod"/>
            </a:pPr>
            <a:r>
              <a:rPr lang="zh-TW" altLang="en-US" sz="4000" dirty="0" smtClean="0"/>
              <a:t>關卡道具擺放、挪動桌椅、門口放六張等候椅</a:t>
            </a:r>
            <a:endParaRPr lang="en-US" altLang="zh-TW" sz="4000" dirty="0" smtClean="0"/>
          </a:p>
          <a:p>
            <a:pPr marL="457200" indent="-457200">
              <a:buFont typeface="+mj-lt"/>
              <a:buAutoNum type="arabicPeriod"/>
            </a:pPr>
            <a:r>
              <a:rPr lang="zh-TW" altLang="en-US" sz="4000" dirty="0" smtClean="0"/>
              <a:t>下載童我們玩在一起</a:t>
            </a:r>
            <a:r>
              <a:rPr lang="en-US" altLang="zh-TW" sz="4000" dirty="0" smtClean="0"/>
              <a:t>PPT---310</a:t>
            </a:r>
            <a:r>
              <a:rPr lang="zh-TW" altLang="en-US" sz="4000" dirty="0" smtClean="0"/>
              <a:t>、</a:t>
            </a:r>
            <a:r>
              <a:rPr lang="en-US" altLang="zh-TW" sz="4000" dirty="0" smtClean="0"/>
              <a:t>314</a:t>
            </a:r>
            <a:endParaRPr lang="en-US" altLang="zh-TW" sz="40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4000" dirty="0"/>
              <a:t>下載</a:t>
            </a:r>
            <a:r>
              <a:rPr lang="zh-TW" altLang="en-US" sz="4000" dirty="0" smtClean="0"/>
              <a:t>各關說明及由來</a:t>
            </a:r>
            <a:r>
              <a:rPr lang="en-US" altLang="zh-TW" sz="4000" dirty="0" smtClean="0"/>
              <a:t>PPT</a:t>
            </a:r>
          </a:p>
          <a:p>
            <a:pPr marL="0" indent="0">
              <a:buNone/>
            </a:pPr>
            <a:r>
              <a:rPr lang="zh-TW" altLang="en-US" sz="4000" dirty="0" smtClean="0">
                <a:solidFill>
                  <a:srgbClr val="FF0000"/>
                </a:solidFill>
              </a:rPr>
              <a:t>      以上</a:t>
            </a:r>
            <a:r>
              <a:rPr lang="zh-TW" altLang="en-US" sz="4000" dirty="0">
                <a:solidFill>
                  <a:srgbClr val="FF0000"/>
                </a:solidFill>
              </a:rPr>
              <a:t>簡報都在數位平台</a:t>
            </a:r>
            <a:r>
              <a:rPr lang="en-US" altLang="zh-TW" sz="4000" dirty="0">
                <a:solidFill>
                  <a:srgbClr val="FF0000"/>
                </a:solidFill>
              </a:rPr>
              <a:t>—</a:t>
            </a:r>
            <a:r>
              <a:rPr lang="zh-TW" altLang="en-US" sz="4000" dirty="0">
                <a:solidFill>
                  <a:srgbClr val="FF0000"/>
                </a:solidFill>
              </a:rPr>
              <a:t>四年級國語</a:t>
            </a:r>
            <a:r>
              <a:rPr lang="en-US" altLang="zh-TW" sz="4000" dirty="0">
                <a:solidFill>
                  <a:srgbClr val="FF0000"/>
                </a:solidFill>
              </a:rPr>
              <a:t>-</a:t>
            </a:r>
            <a:r>
              <a:rPr lang="zh-TW" altLang="en-US" sz="4000" dirty="0">
                <a:solidFill>
                  <a:srgbClr val="FF0000"/>
                </a:solidFill>
              </a:rPr>
              <a:t>行動</a:t>
            </a:r>
            <a:r>
              <a:rPr lang="zh-TW" altLang="en-US" sz="4000" dirty="0" smtClean="0">
                <a:solidFill>
                  <a:srgbClr val="FF0000"/>
                </a:solidFill>
              </a:rPr>
              <a:t>簡報</a:t>
            </a:r>
            <a:endParaRPr lang="en-US" altLang="zh-TW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72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6600" dirty="0"/>
              <a:t>童</a:t>
            </a:r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6600" dirty="0" smtClean="0"/>
              <a:t>我們</a:t>
            </a:r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6600" dirty="0"/>
              <a:t>玩</a:t>
            </a:r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6600" dirty="0" smtClean="0"/>
              <a:t>在一</a:t>
            </a:r>
            <a:r>
              <a:rPr lang="zh-TW" altLang="en-US" sz="6600" dirty="0"/>
              <a:t>起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9848" y="4389118"/>
            <a:ext cx="8733058" cy="2119257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+mj-ea"/>
                <a:ea typeface="+mj-ea"/>
              </a:rPr>
              <a:t>行動成員</a:t>
            </a:r>
            <a:r>
              <a:rPr lang="en-US" altLang="zh-TW" sz="2800" dirty="0" smtClean="0">
                <a:latin typeface="+mj-ea"/>
                <a:ea typeface="+mj-ea"/>
              </a:rPr>
              <a:t>:</a:t>
            </a:r>
          </a:p>
          <a:p>
            <a:r>
              <a:rPr lang="zh-TW" altLang="en-US" sz="2800" dirty="0" smtClean="0">
                <a:latin typeface="+mj-ea"/>
                <a:ea typeface="+mj-ea"/>
              </a:rPr>
              <a:t>陳宥羲、陳瑾研、柯昱如、郭和政、李芮綺、李學謙、邱議德、張韻慈、何品學、羅少均、李樂樂、周宏益</a:t>
            </a:r>
            <a:endParaRPr lang="en-US" altLang="zh-TW" sz="2800" dirty="0" smtClean="0">
              <a:latin typeface="+mj-ea"/>
              <a:ea typeface="+mj-ea"/>
            </a:endParaRPr>
          </a:p>
          <a:p>
            <a:r>
              <a:rPr lang="zh-TW" altLang="en-US" sz="2800" dirty="0" smtClean="0">
                <a:latin typeface="+mj-ea"/>
                <a:ea typeface="+mj-ea"/>
              </a:rPr>
              <a:t>指導老師</a:t>
            </a:r>
            <a:r>
              <a:rPr lang="en-US" altLang="zh-TW" sz="2800" dirty="0" smtClean="0">
                <a:latin typeface="+mj-ea"/>
                <a:ea typeface="+mj-ea"/>
              </a:rPr>
              <a:t>:</a:t>
            </a:r>
            <a:r>
              <a:rPr lang="zh-TW" altLang="en-US" sz="2800" dirty="0" smtClean="0">
                <a:latin typeface="+mj-ea"/>
                <a:ea typeface="+mj-ea"/>
              </a:rPr>
              <a:t>劉雅鳳老師、</a:t>
            </a:r>
            <a:r>
              <a:rPr lang="zh-TW" altLang="en-US" sz="2800" dirty="0">
                <a:latin typeface="+mj-ea"/>
                <a:ea typeface="+mj-ea"/>
              </a:rPr>
              <a:t> </a:t>
            </a:r>
            <a:r>
              <a:rPr lang="zh-TW" altLang="en-US" sz="2800" dirty="0" smtClean="0">
                <a:latin typeface="+mj-ea"/>
                <a:ea typeface="+mj-ea"/>
              </a:rPr>
              <a:t>周鈞儀老師、陳彥昌老師</a:t>
            </a:r>
            <a:endParaRPr lang="en-US" altLang="zh-TW" sz="2800" dirty="0" smtClean="0">
              <a:latin typeface="+mj-ea"/>
              <a:ea typeface="+mj-ea"/>
            </a:endParaRPr>
          </a:p>
          <a:p>
            <a:endParaRPr lang="zh-TW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9952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感受到的問題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dirty="0">
                <a:latin typeface="+mj-ea"/>
                <a:ea typeface="+mj-ea"/>
              </a:rPr>
              <a:t>現在大部分</a:t>
            </a:r>
            <a:r>
              <a:rPr lang="zh-TW" altLang="en-US" sz="4800" dirty="0" smtClean="0">
                <a:latin typeface="+mj-ea"/>
                <a:ea typeface="+mj-ea"/>
              </a:rPr>
              <a:t>的人常常沉浸在</a:t>
            </a:r>
            <a:r>
              <a:rPr lang="en-US" altLang="zh-TW" sz="4800" dirty="0" smtClean="0">
                <a:latin typeface="+mj-ea"/>
                <a:ea typeface="+mj-ea"/>
              </a:rPr>
              <a:t>3C</a:t>
            </a:r>
            <a:r>
              <a:rPr lang="zh-TW" altLang="en-US" sz="4800" dirty="0" smtClean="0">
                <a:latin typeface="+mj-ea"/>
                <a:ea typeface="+mj-ea"/>
              </a:rPr>
              <a:t>產品的遊戲中，很少</a:t>
            </a:r>
            <a:r>
              <a:rPr lang="zh-TW" altLang="en-US" sz="4800" dirty="0">
                <a:latin typeface="+mj-ea"/>
                <a:ea typeface="+mj-ea"/>
              </a:rPr>
              <a:t>玩傳統益智遊戲</a:t>
            </a:r>
            <a:r>
              <a:rPr lang="en-US" altLang="zh-TW" sz="4800" dirty="0">
                <a:latin typeface="+mj-ea"/>
                <a:ea typeface="+mj-ea"/>
              </a:rPr>
              <a:t>~</a:t>
            </a:r>
            <a:r>
              <a:rPr lang="zh-TW" altLang="en-US" sz="4800" dirty="0">
                <a:latin typeface="+mj-ea"/>
                <a:ea typeface="+mj-ea"/>
              </a:rPr>
              <a:t>童</a:t>
            </a:r>
            <a:r>
              <a:rPr lang="zh-TW" altLang="en-US" sz="4800" dirty="0" smtClean="0">
                <a:latin typeface="+mj-ea"/>
                <a:ea typeface="+mj-ea"/>
              </a:rPr>
              <a:t>玩，我們希望可以讓大家了解童玩的由來以及玩童玩的樂趣</a:t>
            </a:r>
            <a:r>
              <a:rPr lang="en-US" altLang="zh-TW" sz="4800" dirty="0" smtClean="0">
                <a:latin typeface="+mj-ea"/>
                <a:ea typeface="+mj-ea"/>
              </a:rPr>
              <a:t>!</a:t>
            </a:r>
          </a:p>
          <a:p>
            <a:endParaRPr lang="zh-TW" altLang="en-US" dirty="0">
              <a:latin typeface="+mj-ea"/>
              <a:ea typeface="+mj-ea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77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想</a:t>
            </a:r>
            <a:r>
              <a:rPr lang="zh-TW" altLang="en-US" dirty="0"/>
              <a:t>像的方法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D34817">
                  <a:lumMod val="75000"/>
                </a:srgbClr>
              </a:buClr>
            </a:pPr>
            <a:r>
              <a:rPr lang="en-US" altLang="zh-TW" sz="4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4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訪問玩具博物館</a:t>
            </a:r>
            <a:endParaRPr lang="en-US" altLang="zh-TW" sz="40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Clr>
                <a:srgbClr val="D34817">
                  <a:lumMod val="75000"/>
                </a:srgbClr>
              </a:buClr>
            </a:pPr>
            <a:r>
              <a:rPr lang="en-US" altLang="zh-TW" sz="4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自製古早童玩</a:t>
            </a:r>
            <a:endParaRPr lang="en-US" altLang="zh-TW" sz="40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Clr>
                <a:srgbClr val="D34817">
                  <a:lumMod val="75000"/>
                </a:srgbClr>
              </a:buClr>
            </a:pPr>
            <a:r>
              <a:rPr lang="en-US" altLang="zh-TW" sz="4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4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讓同學一起體驗童玩闖關</a:t>
            </a:r>
            <a:endParaRPr lang="en-US" altLang="zh-TW" sz="4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61" y="4146804"/>
            <a:ext cx="1837765" cy="2449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32222" r="28666"/>
          <a:stretch/>
        </p:blipFill>
        <p:spPr>
          <a:xfrm rot="177451">
            <a:off x="9079313" y="158170"/>
            <a:ext cx="1448258" cy="250543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110" y="4627973"/>
            <a:ext cx="2140174" cy="148714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3742" y="3716696"/>
            <a:ext cx="2857500" cy="28575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048" y="450422"/>
            <a:ext cx="2914479" cy="216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00477" y="-363631"/>
            <a:ext cx="10058400" cy="1609344"/>
          </a:xfrm>
        </p:spPr>
        <p:txBody>
          <a:bodyPr/>
          <a:lstStyle/>
          <a:p>
            <a:r>
              <a:rPr lang="zh-TW" altLang="en-US" dirty="0" smtClean="0"/>
              <a:t>闖關規則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9751" y="868151"/>
            <a:ext cx="7233585" cy="4050792"/>
          </a:xfrm>
        </p:spPr>
        <p:txBody>
          <a:bodyPr>
            <a:noAutofit/>
          </a:bodyPr>
          <a:lstStyle/>
          <a:p>
            <a:pPr>
              <a:buClr>
                <a:srgbClr val="D34817">
                  <a:lumMod val="75000"/>
                </a:srgbClr>
              </a:buClr>
            </a:pPr>
            <a:r>
              <a:rPr lang="en-US" altLang="zh-TW" sz="3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每人一張闖關</a:t>
            </a:r>
            <a:r>
              <a:rPr lang="zh-TW" altLang="en-US" sz="3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卡，闖關時間</a:t>
            </a:r>
            <a:r>
              <a:rPr lang="en-US" altLang="zh-TW" sz="3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3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en-US" altLang="zh-TW" sz="32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D34817">
                  <a:lumMod val="75000"/>
                </a:srgbClr>
              </a:buClr>
              <a:buNone/>
            </a:pPr>
            <a:r>
              <a:rPr lang="en-US" altLang="zh-TW" sz="3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3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進行童</a:t>
            </a: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玩</a:t>
            </a:r>
            <a:r>
              <a:rPr lang="zh-TW" altLang="en-US" sz="3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闖關，共六</a:t>
            </a:r>
            <a:r>
              <a:rPr lang="zh-TW" altLang="en-US" sz="3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</a:t>
            </a:r>
            <a:r>
              <a:rPr lang="zh-TW" altLang="en-US" sz="3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2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D34817">
                  <a:lumMod val="75000"/>
                </a:srgbClr>
              </a:buClr>
              <a:buNone/>
            </a:pP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過關</a:t>
            </a:r>
            <a:r>
              <a:rPr lang="zh-TW" altLang="en-US" sz="3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後可以得到</a:t>
            </a:r>
            <a:r>
              <a:rPr lang="zh-TW" altLang="en-US" sz="3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蓋章</a:t>
            </a:r>
            <a:endParaRPr lang="en-US" altLang="zh-TW" sz="32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D34817">
                  <a:lumMod val="75000"/>
                </a:srgbClr>
              </a:buClr>
            </a:pPr>
            <a:r>
              <a:rPr lang="en-US" altLang="zh-TW" sz="3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請拿闖關卡在關卡門口椅子</a:t>
            </a:r>
            <a:endParaRPr lang="en-US" altLang="zh-TW" sz="32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D34817">
                  <a:lumMod val="75000"/>
                </a:srgbClr>
              </a:buClr>
              <a:buNone/>
            </a:pP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等候關主指示進入闖關。</a:t>
            </a:r>
            <a:endParaRPr lang="en-US" altLang="zh-TW" sz="32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Clr>
                <a:srgbClr val="D34817">
                  <a:lumMod val="75000"/>
                </a:srgbClr>
              </a:buClr>
            </a:pPr>
            <a:r>
              <a:rPr lang="en-US" altLang="zh-TW" sz="3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3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請專心聆聽關主說明規則</a:t>
            </a:r>
            <a:endParaRPr lang="en-US" altLang="zh-TW" sz="32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Clr>
                <a:srgbClr val="D34817">
                  <a:lumMod val="75000"/>
                </a:srgbClr>
              </a:buClr>
            </a:pPr>
            <a:r>
              <a:rPr lang="en-US" altLang="zh-TW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過關後請寫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背後滿意度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  <a:endParaRPr lang="en-US" altLang="zh-TW" sz="3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及心得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並投入抽獎箱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就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機會獲得童玩一組</a:t>
            </a:r>
            <a:r>
              <a:rPr lang="en-US" altLang="zh-TW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3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4130" t="19429" r="23926" b="11548"/>
          <a:stretch/>
        </p:blipFill>
        <p:spPr>
          <a:xfrm>
            <a:off x="7503779" y="158883"/>
            <a:ext cx="4359965" cy="3257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25555" t="19792" r="26166" b="15535"/>
          <a:stretch/>
        </p:blipFill>
        <p:spPr>
          <a:xfrm>
            <a:off x="7517030" y="3488237"/>
            <a:ext cx="4333462" cy="3263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686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6092" y="282751"/>
            <a:ext cx="10058400" cy="73852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闖關位置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10579" y="1932972"/>
            <a:ext cx="3693226" cy="30044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4344390" y="1905989"/>
            <a:ext cx="3693226" cy="30044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8310748" y="1939639"/>
            <a:ext cx="3693226" cy="30044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857664" y="991829"/>
            <a:ext cx="2805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313</a:t>
            </a:r>
            <a:r>
              <a:rPr lang="zh-TW" alt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教室</a:t>
            </a:r>
            <a:endParaRPr lang="zh-TW" alt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34361" y="1009642"/>
            <a:ext cx="2805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312</a:t>
            </a:r>
            <a:r>
              <a:rPr lang="zh-TW" alt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教室</a:t>
            </a:r>
            <a:endParaRPr lang="zh-TW" alt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86081" y="991829"/>
            <a:ext cx="2805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311</a:t>
            </a:r>
            <a:r>
              <a:rPr lang="zh-TW" alt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教室</a:t>
            </a:r>
            <a:endParaRPr lang="zh-TW" alt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2331028" y="2618261"/>
            <a:ext cx="1619018" cy="1549977"/>
            <a:chOff x="470052" y="505030"/>
            <a:chExt cx="2209800" cy="1831027"/>
          </a:xfrm>
        </p:grpSpPr>
        <p:pic>
          <p:nvPicPr>
            <p:cNvPr id="13" name="圖片 12" descr="http://pic10.nipic.com/20101015/1179887_154235018000_2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52" y="505030"/>
              <a:ext cx="2209800" cy="183102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4" name="矩形 13"/>
            <p:cNvSpPr/>
            <p:nvPr/>
          </p:nvSpPr>
          <p:spPr>
            <a:xfrm>
              <a:off x="808190" y="734742"/>
              <a:ext cx="1533524" cy="1371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2800" kern="100" dirty="0">
                  <a:solidFill>
                    <a:srgbClr val="000000"/>
                  </a:solidFill>
                  <a:effectLst/>
                  <a:ea typeface="王漢宗中隸書繁"/>
                  <a:cs typeface="Times New Roman"/>
                </a:rPr>
                <a:t>魔 力</a:t>
              </a:r>
              <a:endParaRPr lang="zh-TW" sz="1200" kern="100" dirty="0">
                <a:effectLst/>
                <a:ea typeface="新細明體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zh-TW" sz="2800" kern="100" dirty="0">
                  <a:solidFill>
                    <a:srgbClr val="000000"/>
                  </a:solidFill>
                  <a:effectLst/>
                  <a:ea typeface="王漢宗中隸書繁"/>
                  <a:cs typeface="Times New Roman"/>
                </a:rPr>
                <a:t>彈 珠</a:t>
              </a:r>
              <a:endParaRPr lang="zh-TW" sz="1200" kern="100" dirty="0">
                <a:effectLst/>
                <a:ea typeface="新細明體"/>
                <a:cs typeface="Times New Roman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403762" y="2576206"/>
            <a:ext cx="1619018" cy="1549977"/>
            <a:chOff x="470052" y="505030"/>
            <a:chExt cx="2209800" cy="1831027"/>
          </a:xfrm>
        </p:grpSpPr>
        <p:pic>
          <p:nvPicPr>
            <p:cNvPr id="16" name="圖片 15" descr="http://pic10.nipic.com/20101015/1179887_154235018000_2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52" y="505030"/>
              <a:ext cx="2209800" cy="183102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7" name="矩形 16"/>
            <p:cNvSpPr/>
            <p:nvPr/>
          </p:nvSpPr>
          <p:spPr>
            <a:xfrm>
              <a:off x="808190" y="734742"/>
              <a:ext cx="1533524" cy="1371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2800" kern="100" dirty="0">
                  <a:solidFill>
                    <a:srgbClr val="000000"/>
                  </a:solidFill>
                  <a:ea typeface="王漢宗中隸書繁"/>
                  <a:cs typeface="Times New Roman"/>
                </a:rPr>
                <a:t>神槍手</a:t>
              </a:r>
              <a:endParaRPr lang="zh-TW" sz="1200" kern="100" dirty="0">
                <a:effectLst/>
                <a:ea typeface="新細明體"/>
                <a:cs typeface="Times New Roman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4466607" y="2576204"/>
            <a:ext cx="1619018" cy="1549977"/>
            <a:chOff x="470052" y="505030"/>
            <a:chExt cx="2209800" cy="1831027"/>
          </a:xfrm>
        </p:grpSpPr>
        <p:pic>
          <p:nvPicPr>
            <p:cNvPr id="19" name="圖片 18" descr="http://pic10.nipic.com/20101015/1179887_154235018000_2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52" y="505030"/>
              <a:ext cx="2209800" cy="183102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0" name="矩形 19"/>
            <p:cNvSpPr/>
            <p:nvPr/>
          </p:nvSpPr>
          <p:spPr>
            <a:xfrm>
              <a:off x="808190" y="734742"/>
              <a:ext cx="1533524" cy="1371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2800" kern="100" dirty="0">
                  <a:solidFill>
                    <a:srgbClr val="000000"/>
                  </a:solidFill>
                  <a:ea typeface="王漢宗中隸書繁"/>
                  <a:cs typeface="Times New Roman"/>
                </a:rPr>
                <a:t>陀螺風暴</a:t>
              </a:r>
              <a:endParaRPr lang="zh-TW" sz="1200" kern="100" dirty="0">
                <a:effectLst/>
                <a:ea typeface="新細明體"/>
                <a:cs typeface="Times New Roman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6238505" y="2576206"/>
            <a:ext cx="1619018" cy="1549977"/>
            <a:chOff x="470052" y="505030"/>
            <a:chExt cx="2209800" cy="1831027"/>
          </a:xfrm>
        </p:grpSpPr>
        <p:pic>
          <p:nvPicPr>
            <p:cNvPr id="22" name="圖片 21" descr="http://pic10.nipic.com/20101015/1179887_154235018000_2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52" y="505030"/>
              <a:ext cx="2209800" cy="183102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3" name="矩形 22"/>
            <p:cNvSpPr/>
            <p:nvPr/>
          </p:nvSpPr>
          <p:spPr>
            <a:xfrm>
              <a:off x="808190" y="734742"/>
              <a:ext cx="1533524" cy="1371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2800" kern="100" dirty="0" smtClean="0">
                  <a:solidFill>
                    <a:srgbClr val="000000"/>
                  </a:solidFill>
                  <a:ea typeface="王漢宗中隸書繁"/>
                  <a:cs typeface="Times New Roman"/>
                </a:rPr>
                <a:t>聚沙成塔</a:t>
              </a:r>
              <a:endParaRPr lang="zh-TW" sz="1200" kern="100" dirty="0">
                <a:effectLst/>
                <a:ea typeface="新細明體"/>
                <a:cs typeface="Times New Roman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8538343" y="2451524"/>
            <a:ext cx="1619018" cy="1549977"/>
            <a:chOff x="470052" y="505030"/>
            <a:chExt cx="2209800" cy="1831027"/>
          </a:xfrm>
        </p:grpSpPr>
        <p:pic>
          <p:nvPicPr>
            <p:cNvPr id="25" name="圖片 24" descr="http://pic10.nipic.com/20101015/1179887_154235018000_2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52" y="505030"/>
              <a:ext cx="2209800" cy="183102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6" name="矩形 25"/>
            <p:cNvSpPr/>
            <p:nvPr/>
          </p:nvSpPr>
          <p:spPr>
            <a:xfrm>
              <a:off x="808190" y="734742"/>
              <a:ext cx="1533524" cy="1371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2800" kern="100" dirty="0">
                  <a:solidFill>
                    <a:srgbClr val="000000"/>
                  </a:solidFill>
                  <a:ea typeface="王漢宗中隸書繁"/>
                  <a:cs typeface="Times New Roman"/>
                </a:rPr>
                <a:t>長長酒酒</a:t>
              </a:r>
              <a:endParaRPr lang="zh-TW" sz="1200" kern="100" dirty="0">
                <a:effectLst/>
                <a:ea typeface="新細明體"/>
                <a:cs typeface="Times New Roman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10384956" y="2451525"/>
            <a:ext cx="1619018" cy="1549977"/>
            <a:chOff x="470052" y="597973"/>
            <a:chExt cx="2209800" cy="1831027"/>
          </a:xfrm>
        </p:grpSpPr>
        <p:pic>
          <p:nvPicPr>
            <p:cNvPr id="28" name="圖片 27" descr="http://pic10.nipic.com/20101015/1179887_154235018000_2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52" y="597973"/>
              <a:ext cx="2209800" cy="183102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9" name="矩形 28"/>
            <p:cNvSpPr/>
            <p:nvPr/>
          </p:nvSpPr>
          <p:spPr>
            <a:xfrm>
              <a:off x="808190" y="734742"/>
              <a:ext cx="1533524" cy="1371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2800" kern="100" dirty="0" smtClean="0">
                  <a:solidFill>
                    <a:srgbClr val="000000"/>
                  </a:solidFill>
                  <a:effectLst/>
                  <a:ea typeface="王漢宗中隸書繁"/>
                  <a:cs typeface="Times New Roman"/>
                </a:rPr>
                <a:t>日月神功</a:t>
              </a:r>
              <a:endParaRPr lang="zh-TW" sz="1200" kern="100" dirty="0">
                <a:effectLst/>
                <a:ea typeface="新細明體"/>
                <a:cs typeface="Times New Roman"/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642265" y="5012862"/>
            <a:ext cx="1348176" cy="209795"/>
            <a:chOff x="642265" y="4851072"/>
            <a:chExt cx="1348176" cy="209795"/>
          </a:xfrm>
        </p:grpSpPr>
        <p:sp>
          <p:nvSpPr>
            <p:cNvPr id="30" name="橢圓 29"/>
            <p:cNvSpPr/>
            <p:nvPr/>
          </p:nvSpPr>
          <p:spPr>
            <a:xfrm>
              <a:off x="642265" y="4851072"/>
              <a:ext cx="215399" cy="201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橢圓 30"/>
            <p:cNvSpPr/>
            <p:nvPr/>
          </p:nvSpPr>
          <p:spPr>
            <a:xfrm>
              <a:off x="866899" y="4854523"/>
              <a:ext cx="215399" cy="201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橢圓 31"/>
            <p:cNvSpPr/>
            <p:nvPr/>
          </p:nvSpPr>
          <p:spPr>
            <a:xfrm>
              <a:off x="1775042" y="4858987"/>
              <a:ext cx="215399" cy="201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橢圓 32"/>
            <p:cNvSpPr/>
            <p:nvPr/>
          </p:nvSpPr>
          <p:spPr>
            <a:xfrm>
              <a:off x="1108700" y="4857008"/>
              <a:ext cx="215399" cy="201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橢圓 33"/>
            <p:cNvSpPr/>
            <p:nvPr/>
          </p:nvSpPr>
          <p:spPr>
            <a:xfrm>
              <a:off x="1344244" y="4854523"/>
              <a:ext cx="215399" cy="201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橢圓 34"/>
            <p:cNvSpPr/>
            <p:nvPr/>
          </p:nvSpPr>
          <p:spPr>
            <a:xfrm>
              <a:off x="1559643" y="4857008"/>
              <a:ext cx="215399" cy="201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2466449" y="5003472"/>
            <a:ext cx="1348176" cy="209795"/>
            <a:chOff x="642265" y="4851072"/>
            <a:chExt cx="1348176" cy="209795"/>
          </a:xfrm>
        </p:grpSpPr>
        <p:sp>
          <p:nvSpPr>
            <p:cNvPr id="38" name="橢圓 37"/>
            <p:cNvSpPr/>
            <p:nvPr/>
          </p:nvSpPr>
          <p:spPr>
            <a:xfrm>
              <a:off x="642265" y="4851072"/>
              <a:ext cx="215399" cy="201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橢圓 38"/>
            <p:cNvSpPr/>
            <p:nvPr/>
          </p:nvSpPr>
          <p:spPr>
            <a:xfrm>
              <a:off x="866899" y="4854523"/>
              <a:ext cx="215399" cy="201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橢圓 39"/>
            <p:cNvSpPr/>
            <p:nvPr/>
          </p:nvSpPr>
          <p:spPr>
            <a:xfrm>
              <a:off x="1775042" y="4858987"/>
              <a:ext cx="215399" cy="201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橢圓 40"/>
            <p:cNvSpPr/>
            <p:nvPr/>
          </p:nvSpPr>
          <p:spPr>
            <a:xfrm>
              <a:off x="1108700" y="4857008"/>
              <a:ext cx="215399" cy="201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橢圓 41"/>
            <p:cNvSpPr/>
            <p:nvPr/>
          </p:nvSpPr>
          <p:spPr>
            <a:xfrm>
              <a:off x="1344244" y="4854523"/>
              <a:ext cx="215399" cy="201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橢圓 42"/>
            <p:cNvSpPr/>
            <p:nvPr/>
          </p:nvSpPr>
          <p:spPr>
            <a:xfrm>
              <a:off x="1559643" y="4857008"/>
              <a:ext cx="215399" cy="201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4629919" y="4991088"/>
            <a:ext cx="1348176" cy="209795"/>
            <a:chOff x="642265" y="4851072"/>
            <a:chExt cx="1348176" cy="209795"/>
          </a:xfrm>
        </p:grpSpPr>
        <p:sp>
          <p:nvSpPr>
            <p:cNvPr id="45" name="橢圓 44"/>
            <p:cNvSpPr/>
            <p:nvPr/>
          </p:nvSpPr>
          <p:spPr>
            <a:xfrm>
              <a:off x="642265" y="4851072"/>
              <a:ext cx="215399" cy="201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橢圓 45"/>
            <p:cNvSpPr/>
            <p:nvPr/>
          </p:nvSpPr>
          <p:spPr>
            <a:xfrm>
              <a:off x="866899" y="4854523"/>
              <a:ext cx="215399" cy="201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橢圓 46"/>
            <p:cNvSpPr/>
            <p:nvPr/>
          </p:nvSpPr>
          <p:spPr>
            <a:xfrm>
              <a:off x="1775042" y="4858987"/>
              <a:ext cx="215399" cy="201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橢圓 47"/>
            <p:cNvSpPr/>
            <p:nvPr/>
          </p:nvSpPr>
          <p:spPr>
            <a:xfrm>
              <a:off x="1108700" y="4857008"/>
              <a:ext cx="215399" cy="201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橢圓 48"/>
            <p:cNvSpPr/>
            <p:nvPr/>
          </p:nvSpPr>
          <p:spPr>
            <a:xfrm>
              <a:off x="1344244" y="4854523"/>
              <a:ext cx="215399" cy="201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橢圓 49"/>
            <p:cNvSpPr/>
            <p:nvPr/>
          </p:nvSpPr>
          <p:spPr>
            <a:xfrm>
              <a:off x="1559643" y="4857008"/>
              <a:ext cx="215399" cy="201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6486243" y="4985152"/>
            <a:ext cx="1348176" cy="209795"/>
            <a:chOff x="642265" y="4851072"/>
            <a:chExt cx="1348176" cy="209795"/>
          </a:xfrm>
        </p:grpSpPr>
        <p:sp>
          <p:nvSpPr>
            <p:cNvPr id="52" name="橢圓 51"/>
            <p:cNvSpPr/>
            <p:nvPr/>
          </p:nvSpPr>
          <p:spPr>
            <a:xfrm>
              <a:off x="642265" y="4851072"/>
              <a:ext cx="215399" cy="201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橢圓 52"/>
            <p:cNvSpPr/>
            <p:nvPr/>
          </p:nvSpPr>
          <p:spPr>
            <a:xfrm>
              <a:off x="866899" y="4854523"/>
              <a:ext cx="215399" cy="201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橢圓 53"/>
            <p:cNvSpPr/>
            <p:nvPr/>
          </p:nvSpPr>
          <p:spPr>
            <a:xfrm>
              <a:off x="1775042" y="4858987"/>
              <a:ext cx="215399" cy="201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橢圓 54"/>
            <p:cNvSpPr/>
            <p:nvPr/>
          </p:nvSpPr>
          <p:spPr>
            <a:xfrm>
              <a:off x="1108700" y="4857008"/>
              <a:ext cx="215399" cy="201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橢圓 55"/>
            <p:cNvSpPr/>
            <p:nvPr/>
          </p:nvSpPr>
          <p:spPr>
            <a:xfrm>
              <a:off x="1344244" y="4854523"/>
              <a:ext cx="215399" cy="201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橢圓 56"/>
            <p:cNvSpPr/>
            <p:nvPr/>
          </p:nvSpPr>
          <p:spPr>
            <a:xfrm>
              <a:off x="1559643" y="4857008"/>
              <a:ext cx="215399" cy="201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8" name="群組 57"/>
          <p:cNvGrpSpPr/>
          <p:nvPr/>
        </p:nvGrpSpPr>
        <p:grpSpPr>
          <a:xfrm>
            <a:off x="8538343" y="5020777"/>
            <a:ext cx="1348176" cy="209795"/>
            <a:chOff x="642265" y="4851072"/>
            <a:chExt cx="1348176" cy="209795"/>
          </a:xfrm>
        </p:grpSpPr>
        <p:sp>
          <p:nvSpPr>
            <p:cNvPr id="59" name="橢圓 58"/>
            <p:cNvSpPr/>
            <p:nvPr/>
          </p:nvSpPr>
          <p:spPr>
            <a:xfrm>
              <a:off x="642265" y="4851072"/>
              <a:ext cx="215399" cy="201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橢圓 59"/>
            <p:cNvSpPr/>
            <p:nvPr/>
          </p:nvSpPr>
          <p:spPr>
            <a:xfrm>
              <a:off x="866899" y="4854523"/>
              <a:ext cx="215399" cy="201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橢圓 60"/>
            <p:cNvSpPr/>
            <p:nvPr/>
          </p:nvSpPr>
          <p:spPr>
            <a:xfrm>
              <a:off x="1775042" y="4858987"/>
              <a:ext cx="215399" cy="201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橢圓 61"/>
            <p:cNvSpPr/>
            <p:nvPr/>
          </p:nvSpPr>
          <p:spPr>
            <a:xfrm>
              <a:off x="1108700" y="4857008"/>
              <a:ext cx="215399" cy="201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3" name="橢圓 62"/>
            <p:cNvSpPr/>
            <p:nvPr/>
          </p:nvSpPr>
          <p:spPr>
            <a:xfrm>
              <a:off x="1344244" y="4854523"/>
              <a:ext cx="215399" cy="201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橢圓 63"/>
            <p:cNvSpPr/>
            <p:nvPr/>
          </p:nvSpPr>
          <p:spPr>
            <a:xfrm>
              <a:off x="1559643" y="4857008"/>
              <a:ext cx="215399" cy="201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5" name="群組 64"/>
          <p:cNvGrpSpPr/>
          <p:nvPr/>
        </p:nvGrpSpPr>
        <p:grpSpPr>
          <a:xfrm>
            <a:off x="10520377" y="5020777"/>
            <a:ext cx="1348176" cy="209795"/>
            <a:chOff x="642265" y="4851072"/>
            <a:chExt cx="1348176" cy="209795"/>
          </a:xfrm>
        </p:grpSpPr>
        <p:sp>
          <p:nvSpPr>
            <p:cNvPr id="66" name="橢圓 65"/>
            <p:cNvSpPr/>
            <p:nvPr/>
          </p:nvSpPr>
          <p:spPr>
            <a:xfrm>
              <a:off x="642265" y="4851072"/>
              <a:ext cx="215399" cy="201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橢圓 66"/>
            <p:cNvSpPr/>
            <p:nvPr/>
          </p:nvSpPr>
          <p:spPr>
            <a:xfrm>
              <a:off x="866899" y="4854523"/>
              <a:ext cx="215399" cy="201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橢圓 67"/>
            <p:cNvSpPr/>
            <p:nvPr/>
          </p:nvSpPr>
          <p:spPr>
            <a:xfrm>
              <a:off x="1775042" y="4858987"/>
              <a:ext cx="215399" cy="201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9" name="橢圓 68"/>
            <p:cNvSpPr/>
            <p:nvPr/>
          </p:nvSpPr>
          <p:spPr>
            <a:xfrm>
              <a:off x="1108700" y="4857008"/>
              <a:ext cx="215399" cy="201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橢圓 69"/>
            <p:cNvSpPr/>
            <p:nvPr/>
          </p:nvSpPr>
          <p:spPr>
            <a:xfrm>
              <a:off x="1344244" y="4854523"/>
              <a:ext cx="215399" cy="201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橢圓 70"/>
            <p:cNvSpPr/>
            <p:nvPr/>
          </p:nvSpPr>
          <p:spPr>
            <a:xfrm>
              <a:off x="1559643" y="4857008"/>
              <a:ext cx="215399" cy="201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6" name="矩形 75"/>
          <p:cNvSpPr/>
          <p:nvPr/>
        </p:nvSpPr>
        <p:spPr>
          <a:xfrm>
            <a:off x="642265" y="5381986"/>
            <a:ext cx="1337604" cy="449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玩家等候區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2612442" y="5407452"/>
            <a:ext cx="1337604" cy="449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玩家等候區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4722103" y="5398041"/>
            <a:ext cx="1337604" cy="449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玩家等候區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6627119" y="5363380"/>
            <a:ext cx="1337604" cy="449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玩家等候區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8538343" y="5363381"/>
            <a:ext cx="1337604" cy="449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玩家等候區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10573161" y="5363382"/>
            <a:ext cx="1337604" cy="449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玩家等候區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5453674" y="5857219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走廊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87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TM03090434[[fn=木頭類型]]</Template>
  <TotalTime>217</TotalTime>
  <Words>471</Words>
  <Application>Microsoft Office PowerPoint</Application>
  <PresentationFormat>自訂</PresentationFormat>
  <Paragraphs>63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木刻字型</vt:lpstr>
      <vt:lpstr>1/19闖關準備</vt:lpstr>
      <vt:lpstr>1/22闖關準備</vt:lpstr>
      <vt:lpstr>「童」我們「玩」在一起</vt:lpstr>
      <vt:lpstr>感受到的問題</vt:lpstr>
      <vt:lpstr>想像的方法</vt:lpstr>
      <vt:lpstr>闖關規則</vt:lpstr>
      <vt:lpstr>闖關位置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「童」我們「玩」在一起</dc:title>
  <dc:creator>Student</dc:creator>
  <cp:lastModifiedBy>yafeng liu</cp:lastModifiedBy>
  <cp:revision>15</cp:revision>
  <dcterms:created xsi:type="dcterms:W3CDTF">2017-11-17T00:25:53Z</dcterms:created>
  <dcterms:modified xsi:type="dcterms:W3CDTF">2018-01-19T08:03:39Z</dcterms:modified>
</cp:coreProperties>
</file>