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Lato" panose="02020500000000000000" charset="0"/>
      <p:regular r:id="rId51"/>
      <p:bold r:id="rId52"/>
      <p:italic r:id="rId53"/>
      <p:boldItalic r:id="rId54"/>
    </p:embeddedFont>
    <p:embeddedFont>
      <p:font typeface="Roboto" panose="02020500000000000000" charset="0"/>
      <p:regular r:id="rId55"/>
      <p:bold r:id="rId56"/>
      <p:italic r:id="rId57"/>
      <p:boldItalic r:id="rId58"/>
    </p:embeddedFont>
    <p:embeddedFont>
      <p:font typeface="Microsoft JhengHei" panose="020B0604030504040204" pitchFamily="34" charset="-120"/>
      <p:regular r:id="rId59"/>
      <p:bold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gx1o0gp9n/RTsb5mLX/Inkk+AE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9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64037bb2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1164037bb2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164037bb2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1164037bb2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164037bb2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1164037bb2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64037bb2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64037bb2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64037bb2f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64037bb2f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64037bb2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64037bb2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64037bb2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64037bb2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64037bb2f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164037bb2f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64037bb2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64037bb2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64037bb2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g1164037bb2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164037bb2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164037bb2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64037bb2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164037bb2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164037bb2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164037bb2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64037bb2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164037bb2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70ec59ff0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170ec59ff0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64037bb2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164037bb2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64037bb2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164037bb2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170ec59ff0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170ec59ff0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164037bb2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164037bb2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164037bb2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1164037bb2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170ec59ff0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170ec59ff0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164037bb2f_3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g1164037bb2f_3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170ec59ff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170ec59ff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64037bb2f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164037bb2f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4b2c258e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1" name="Google Shape;571;g104b2c258e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0" name="Google Shape;5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9" name="Google Shape;79;p3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3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訂版面配置">
  <p:cSld name="AUTOLAYOUT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311700" y="638175"/>
            <a:ext cx="45120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317150" y="2752725"/>
            <a:ext cx="4512000" cy="16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1656160" y="1200150"/>
            <a:ext cx="70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798910" y="228600"/>
            <a:ext cx="53187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Microsoft JhengHe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subTitle" idx="1"/>
          </p:nvPr>
        </p:nvSpPr>
        <p:spPr>
          <a:xfrm>
            <a:off x="798910" y="2331603"/>
            <a:ext cx="53187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1"/>
          <p:cNvSpPr txBox="1">
            <a:spLocks noGrp="1"/>
          </p:cNvSpPr>
          <p:nvPr>
            <p:ph type="title"/>
          </p:nvPr>
        </p:nvSpPr>
        <p:spPr>
          <a:xfrm>
            <a:off x="3885010" y="1200150"/>
            <a:ext cx="4800600" cy="1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Microsoft JhengHei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1"/>
          </p:nvPr>
        </p:nvSpPr>
        <p:spPr>
          <a:xfrm>
            <a:off x="3885008" y="3078772"/>
            <a:ext cx="4800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50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5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100"/>
              <a:buNone/>
              <a:defRPr sz="14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12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內容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body" idx="1"/>
          </p:nvPr>
        </p:nvSpPr>
        <p:spPr>
          <a:xfrm>
            <a:off x="1656160" y="1200150"/>
            <a:ext cx="3429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2"/>
          </p:nvPr>
        </p:nvSpPr>
        <p:spPr>
          <a:xfrm>
            <a:off x="5256610" y="1200150"/>
            <a:ext cx="3429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3"/>
          <p:cNvSpPr txBox="1">
            <a:spLocks noGrp="1"/>
          </p:cNvSpPr>
          <p:nvPr>
            <p:ph type="body" idx="1"/>
          </p:nvPr>
        </p:nvSpPr>
        <p:spPr>
          <a:xfrm>
            <a:off x="1656160" y="1200150"/>
            <a:ext cx="3429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600" b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body" idx="2"/>
          </p:nvPr>
        </p:nvSpPr>
        <p:spPr>
          <a:xfrm>
            <a:off x="1656160" y="1878806"/>
            <a:ext cx="34290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body" idx="3"/>
          </p:nvPr>
        </p:nvSpPr>
        <p:spPr>
          <a:xfrm>
            <a:off x="5256610" y="1200150"/>
            <a:ext cx="3429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None/>
              <a:defRPr sz="1600" b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body" idx="4"/>
          </p:nvPr>
        </p:nvSpPr>
        <p:spPr>
          <a:xfrm>
            <a:off x="5256610" y="1878806"/>
            <a:ext cx="34290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lvl="2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lvl="3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2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2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6"/>
          <p:cNvSpPr txBox="1">
            <a:spLocks noGrp="1"/>
          </p:cNvSpPr>
          <p:nvPr>
            <p:ph type="title"/>
          </p:nvPr>
        </p:nvSpPr>
        <p:spPr>
          <a:xfrm>
            <a:off x="6628209" y="1708108"/>
            <a:ext cx="20574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icrosoft JhengHei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6"/>
          <p:cNvSpPr txBox="1">
            <a:spLocks noGrp="1"/>
          </p:cNvSpPr>
          <p:nvPr>
            <p:ph type="body" idx="1"/>
          </p:nvPr>
        </p:nvSpPr>
        <p:spPr>
          <a:xfrm>
            <a:off x="970360" y="400050"/>
            <a:ext cx="51435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800"/>
            </a:lvl1pPr>
            <a:lvl2pPr marL="914400" lvl="1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500"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 sz="1400"/>
            </a:lvl3pPr>
            <a:lvl4pPr marL="1828800" lvl="3" indent="-2921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▪"/>
              <a:defRPr sz="1200"/>
            </a:lvl4pPr>
            <a:lvl5pPr marL="2286000" lvl="4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1100"/>
            </a:lvl5pPr>
            <a:lvl6pPr marL="2743200" lvl="5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1100"/>
            </a:lvl6pPr>
            <a:lvl7pPr marL="3200400" lvl="6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1100"/>
            </a:lvl7pPr>
            <a:lvl8pPr marL="3657600" lvl="7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1100"/>
            </a:lvl8pPr>
            <a:lvl9pPr marL="4114800" lvl="8" indent="-279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Char char="▪"/>
              <a:defRPr sz="1100"/>
            </a:lvl9pPr>
          </a:lstStyle>
          <a:p>
            <a:endParaRPr/>
          </a:p>
        </p:txBody>
      </p:sp>
      <p:sp>
        <p:nvSpPr>
          <p:cNvPr id="144" name="Google Shape;144;p46"/>
          <p:cNvSpPr txBox="1">
            <a:spLocks noGrp="1"/>
          </p:cNvSpPr>
          <p:nvPr>
            <p:ph type="body" idx="2"/>
          </p:nvPr>
        </p:nvSpPr>
        <p:spPr>
          <a:xfrm>
            <a:off x="6628211" y="3437390"/>
            <a:ext cx="2057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45" name="Google Shape;145;p46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7"/>
          <p:cNvSpPr txBox="1">
            <a:spLocks noGrp="1"/>
          </p:cNvSpPr>
          <p:nvPr>
            <p:ph type="title"/>
          </p:nvPr>
        </p:nvSpPr>
        <p:spPr>
          <a:xfrm>
            <a:off x="6628209" y="1708108"/>
            <a:ext cx="2057400" cy="17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icrosoft JhengHei"/>
              <a:buNone/>
              <a:defRPr sz="20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7"/>
          <p:cNvSpPr/>
          <p:nvPr/>
        </p:nvSpPr>
        <p:spPr>
          <a:xfrm>
            <a:off x="970359" y="400050"/>
            <a:ext cx="5143500" cy="3600600"/>
          </a:xfrm>
          <a:prstGeom prst="roundRect">
            <a:avLst>
              <a:gd name="adj" fmla="val 4409"/>
            </a:avLst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1" name="Google Shape;151;p47" descr="要新增影像的空白預留位置。按一下預留位置，然後選取您想要新增的影像。"/>
          <p:cNvSpPr>
            <a:spLocks noGrp="1"/>
          </p:cNvSpPr>
          <p:nvPr>
            <p:ph type="pic" idx="2"/>
          </p:nvPr>
        </p:nvSpPr>
        <p:spPr>
          <a:xfrm>
            <a:off x="1056084" y="485775"/>
            <a:ext cx="4972200" cy="3429000"/>
          </a:xfrm>
          <a:prstGeom prst="roundRect">
            <a:avLst>
              <a:gd name="adj" fmla="val 3725"/>
            </a:avLst>
          </a:prstGeom>
          <a:noFill/>
          <a:ln>
            <a:noFill/>
          </a:ln>
        </p:spPr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6628211" y="3437390"/>
            <a:ext cx="20574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8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body" idx="1"/>
          </p:nvPr>
        </p:nvSpPr>
        <p:spPr>
          <a:xfrm rot="5400000">
            <a:off x="3627910" y="-771450"/>
            <a:ext cx="3086100" cy="7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59" name="Google Shape;159;p48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8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8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9"/>
          <p:cNvSpPr txBox="1">
            <a:spLocks noGrp="1"/>
          </p:cNvSpPr>
          <p:nvPr>
            <p:ph type="title"/>
          </p:nvPr>
        </p:nvSpPr>
        <p:spPr>
          <a:xfrm rot="5400000">
            <a:off x="6013361" y="1614151"/>
            <a:ext cx="40578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body" idx="1"/>
          </p:nvPr>
        </p:nvSpPr>
        <p:spPr>
          <a:xfrm rot="5400000">
            <a:off x="2442011" y="-556049"/>
            <a:ext cx="4057800" cy="56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65" name="Google Shape;165;p49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9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9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1656160" y="1200150"/>
            <a:ext cx="70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2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37" name="Google Shape;37;p2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3" name="Google Shape;53;p3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656160" y="228600"/>
            <a:ext cx="7029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icrosoft JhengHei"/>
              <a:buNone/>
              <a:defRPr sz="2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"/>
          </p:nvPr>
        </p:nvSpPr>
        <p:spPr>
          <a:xfrm>
            <a:off x="1656160" y="1200150"/>
            <a:ext cx="7029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dt" idx="10"/>
          </p:nvPr>
        </p:nvSpPr>
        <p:spPr>
          <a:xfrm>
            <a:off x="190182" y="4878809"/>
            <a:ext cx="723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ftr" idx="11"/>
          </p:nvPr>
        </p:nvSpPr>
        <p:spPr>
          <a:xfrm>
            <a:off x="960119" y="4878809"/>
            <a:ext cx="51573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685611" y="4710224"/>
            <a:ext cx="400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AB3C19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ctrTitle"/>
          </p:nvPr>
        </p:nvSpPr>
        <p:spPr>
          <a:xfrm>
            <a:off x="-564950" y="7525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190"/>
              <a:buFont typeface="Century Gothic"/>
              <a:buNone/>
            </a:pPr>
            <a:r>
              <a:rPr lang="zh-TW" sz="44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我們一起玩 !</a:t>
            </a:r>
            <a:endParaRPr sz="4400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190"/>
              <a:buFont typeface="Century Gothic"/>
              <a:buNone/>
            </a:pPr>
            <a:r>
              <a:rPr lang="zh-TW" sz="44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打造無礙的夢想遊戲場</a:t>
            </a:r>
            <a:endParaRPr sz="4400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subTitle" idx="1"/>
          </p:nvPr>
        </p:nvSpPr>
        <p:spPr>
          <a:xfrm>
            <a:off x="1269547" y="4279975"/>
            <a:ext cx="60594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14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報告者  蔡潔姈、李采靜、張曮、翁嘉澤</a:t>
            </a:r>
            <a:endParaRPr sz="2140" b="1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214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指導老師 劉雅鳳老師</a:t>
            </a:r>
            <a:endParaRPr sz="2140" b="1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50" y="1620012"/>
            <a:ext cx="3679949" cy="24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900" y="1619997"/>
            <a:ext cx="3443904" cy="24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二、共融式遊戲場 </a:t>
            </a:r>
            <a:endParaRPr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設計與體驗</a:t>
            </a:r>
            <a:endParaRPr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3572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繪製整體設計圖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241055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繪製分區設計圖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44639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金車兒少公益提案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6517249" y="3535875"/>
            <a:ext cx="2027143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特公盟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體驗工作坊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725" y="267225"/>
            <a:ext cx="2401425" cy="25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156176" y="264102"/>
            <a:ext cx="2549375" cy="25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725" y="2813500"/>
            <a:ext cx="3135399" cy="18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125" y="2813505"/>
            <a:ext cx="1811650" cy="18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374753" y="410000"/>
            <a:ext cx="3162925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3455"/>
              <a:buNone/>
            </a:pPr>
            <a:r>
              <a:rPr lang="zh-TW" sz="27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1.繪製的整體設計圖</a:t>
            </a:r>
            <a:endParaRPr sz="2700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9895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7"/>
              <a:buNone/>
            </a:pPr>
            <a:r>
              <a:rPr lang="zh-TW"/>
              <a:t>分成搖滾跳躍區、勇闖冒險區、還有移動城市區</a:t>
            </a: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231307" y="2316976"/>
            <a:ext cx="3186450" cy="993037"/>
          </a:xfrm>
          <a:prstGeom prst="wedgeRoundRectCallout">
            <a:avLst>
              <a:gd name="adj1" fmla="val 18211"/>
              <a:gd name="adj2" fmla="val 87062"/>
              <a:gd name="adj3" fmla="val 0"/>
            </a:avLst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翁嘉澤:</a:t>
            </a:r>
            <a:r>
              <a:rPr lang="zh-TW" sz="20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共融遊樂場，讓那些身心障礙者有遊玩和冒險的機會很棒。</a:t>
            </a:r>
            <a:endParaRPr sz="1600" b="0" i="0" u="none" strike="noStrike" cap="non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4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2.分區設計圖</a:t>
            </a:r>
            <a:endParaRPr sz="2400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0" name="Google Shape;280;p12"/>
          <p:cNvSpPr txBox="1">
            <a:spLocks noGrp="1"/>
          </p:cNvSpPr>
          <p:nvPr>
            <p:ph type="body" idx="1"/>
          </p:nvPr>
        </p:nvSpPr>
        <p:spPr>
          <a:xfrm>
            <a:off x="311700" y="3057550"/>
            <a:ext cx="24849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zh-TW"/>
              <a:t>繪製附小遊戲場設計圖</a:t>
            </a:r>
            <a:endParaRPr/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519914" y="2169573"/>
            <a:ext cx="2104151" cy="300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600" y="235050"/>
            <a:ext cx="2387400" cy="205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25" y="970300"/>
            <a:ext cx="2550249" cy="190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629077" y="-283374"/>
            <a:ext cx="1976023" cy="28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530938" y="2471112"/>
            <a:ext cx="2200725" cy="24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4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4.邀請特公盟舉辦共創遊戲場工作坊—成為校園遊戲場典範</a:t>
            </a:r>
            <a:endParaRPr sz="2400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" name="Google Shape;300;p14"/>
          <p:cNvSpPr txBox="1">
            <a:spLocks noGrp="1"/>
          </p:cNvSpPr>
          <p:nvPr>
            <p:ph type="body" idx="1"/>
          </p:nvPr>
        </p:nvSpPr>
        <p:spPr>
          <a:xfrm>
            <a:off x="311700" y="1094964"/>
            <a:ext cx="84138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已於今年1/4、1/18舉辦遊戲場工作坊。根據目前學生需求及設計師提供的設計圖，進行討論、規劃與體驗。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以達到共融式遊戲場的目標，讓孩子玩得有意義!!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一、參加對象:一到六年級代表+特教班師生，共25人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 學校老師或主任代表+陳立季 建築師事務所場設計師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二、時間 : 111年1月4日(二)1點~3點半(校內)，1/18(二)一點到四點(青年公園)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三、方式 :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icrosoft JhengHei"/>
              <a:buAutoNum type="arabicPeriod"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邀請外校專家進行全校兒童參與式遊戲場的實體工作坊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icrosoft JhengHei"/>
              <a:buAutoNum type="arabicPeriod"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第一階段 : 3小時，遊戲場的想像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333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第二階段 : 3小時，遊戲場的體驗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1" name="Google Shape;301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692" y="3507697"/>
            <a:ext cx="2578307" cy="145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6982347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三、全校性問卷調查</a:t>
            </a:r>
            <a:endParaRPr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1556412" y="3475915"/>
            <a:ext cx="2069041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附小遊戲場滿意度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3981425" y="3475925"/>
            <a:ext cx="21348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未來希望的遊戲種類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" t="10970" r="3478" b="2850"/>
          <a:stretch/>
        </p:blipFill>
        <p:spPr>
          <a:xfrm>
            <a:off x="3760250" y="2236300"/>
            <a:ext cx="5383750" cy="29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 txBox="1">
            <a:spLocks noGrp="1"/>
          </p:cNvSpPr>
          <p:nvPr>
            <p:ph type="title"/>
          </p:nvPr>
        </p:nvSpPr>
        <p:spPr>
          <a:xfrm>
            <a:off x="144675" y="119125"/>
            <a:ext cx="1699115" cy="607800"/>
          </a:xfrm>
          <a:prstGeom prst="rect">
            <a:avLst/>
          </a:prstGeom>
          <a:solidFill>
            <a:srgbClr val="E796B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問卷結果</a:t>
            </a:r>
            <a:endParaRPr sz="2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" name="Google Shape;315;p16"/>
          <p:cNvSpPr txBox="1">
            <a:spLocks noGrp="1"/>
          </p:cNvSpPr>
          <p:nvPr>
            <p:ph type="body" idx="1"/>
          </p:nvPr>
        </p:nvSpPr>
        <p:spPr>
          <a:xfrm>
            <a:off x="2012925" y="226975"/>
            <a:ext cx="665139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43750"/>
              <a:buNone/>
            </a:pPr>
            <a:r>
              <a:rPr lang="zh-TW" sz="12800" b="1">
                <a:solidFill>
                  <a:srgbClr val="E7165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參與人數：三到六年級學生共537人</a:t>
            </a:r>
            <a:endParaRPr sz="12800" b="1">
              <a:solidFill>
                <a:srgbClr val="E7165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311111"/>
              <a:buNone/>
            </a:pPr>
            <a:endParaRPr sz="18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ct val="311111"/>
              <a:buNone/>
            </a:pPr>
            <a:endParaRPr sz="1800"/>
          </a:p>
        </p:txBody>
      </p:sp>
      <p:pic>
        <p:nvPicPr>
          <p:cNvPr id="316" name="Google Shape;316;p16" descr="表單回應圖表。題目：你覺得目前附小的遊樂或遊戲場設施，適合身心障礙的同學(例如:坐輪椅的人、視障、聽障或其他障礙者)嗎?。回應數：537 則回應。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163" y="3438987"/>
            <a:ext cx="823325" cy="8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 descr="表單回應圖表。題目：你覺得目前附小的遊樂或遊戲場設施，適合身心障礙的同學(例如:坐輪椅的人、視障、聽障或其他障礙者)嗎?。回應數：537 則回應。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675" y="2646550"/>
            <a:ext cx="2375525" cy="239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/>
          <p:nvPr/>
        </p:nvSpPr>
        <p:spPr>
          <a:xfrm>
            <a:off x="494675" y="970100"/>
            <a:ext cx="2930800" cy="136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1.大多數同學覺得附小目前遊戲場</a:t>
            </a: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不適合身心障礙的小朋友遊玩(62.6%)</a:t>
            </a:r>
            <a:r>
              <a:rPr lang="zh-TW" sz="2016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4273275" y="970100"/>
            <a:ext cx="4653300" cy="136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2.同學覺得目前遊戲場現況：</a:t>
            </a:r>
            <a:endParaRPr sz="2016" b="1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#遊戲設施種類太少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#不夠刺激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#遊戲人數太多太擁擠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17" descr="表單回應圖表。題目：你最喜歡玩哪一類的遊具。回應數：537 則回應。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425" y="2871825"/>
            <a:ext cx="2882575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 descr="表單回應圖表。題目：你最喜歡玩哪一類的遊具。回應數：537 則回應。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387" y="2522635"/>
            <a:ext cx="2179137" cy="211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40" y="2241251"/>
            <a:ext cx="3342806" cy="28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/>
          <p:nvPr/>
        </p:nvSpPr>
        <p:spPr>
          <a:xfrm>
            <a:off x="784675" y="813500"/>
            <a:ext cx="3206700" cy="14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3.同學最想要的設施：</a:t>
            </a:r>
            <a:endParaRPr sz="2016" b="1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第1名 盪鞦韆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第2名 彈簧床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第3名 攀爬網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5152575" y="813550"/>
            <a:ext cx="3761700" cy="142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4.同學最喜歡的設施類型：</a:t>
            </a:r>
            <a:endParaRPr sz="2016" b="1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冒險刺激區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16"/>
              <a:buFont typeface="Arial"/>
              <a:buNone/>
            </a:pPr>
            <a:r>
              <a:rPr lang="zh-TW" sz="2016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(有挑戰性、攀爬、擺盪、滑溜等需要耗費大量體力的遊具)</a:t>
            </a:r>
            <a:endParaRPr sz="2016" b="1" i="0" u="none" strike="noStrike" cap="none">
              <a:solidFill>
                <a:srgbClr val="4161B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9" name="Google Shape;329;p17"/>
          <p:cNvSpPr txBox="1">
            <a:spLocks noGrp="1"/>
          </p:cNvSpPr>
          <p:nvPr>
            <p:ph type="title"/>
          </p:nvPr>
        </p:nvSpPr>
        <p:spPr>
          <a:xfrm>
            <a:off x="144675" y="119125"/>
            <a:ext cx="1699115" cy="607800"/>
          </a:xfrm>
          <a:prstGeom prst="rect">
            <a:avLst/>
          </a:prstGeom>
          <a:solidFill>
            <a:srgbClr val="E796B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28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問卷結果</a:t>
            </a:r>
            <a:endParaRPr sz="28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我們最喜歡並且有符合同學需要(問卷結果)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" name="Google Shape;335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無障礙設施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秘密基地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攀爬系列的遊具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搖晃吊橋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溜滑梯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5204667" y="1611442"/>
            <a:ext cx="3759300" cy="1690079"/>
          </a:xfrm>
          <a:prstGeom prst="wedgeRoundRectCallout">
            <a:avLst>
              <a:gd name="adj1" fmla="val -34561"/>
              <a:gd name="adj2" fmla="val 71158"/>
              <a:gd name="adj3" fmla="val 0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2000" b="1" i="0" u="none" strike="noStrike" cap="none">
                <a:solidFill>
                  <a:srgbClr val="2A399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李采靜:</a:t>
            </a:r>
            <a:r>
              <a:rPr lang="zh-TW" sz="20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希望</a:t>
            </a:r>
            <a:r>
              <a:rPr lang="zh-TW" sz="20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同學</a:t>
            </a:r>
            <a:r>
              <a:rPr lang="zh-TW" sz="20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的聲音可以被大人聽見!!</a:t>
            </a:r>
            <a:r>
              <a:rPr lang="zh-TW" sz="20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期待趕快把共融遊戲場施工完成，讓同學們去盡情的玩樂，也讓身心障礙的同學一起在學校享受玩的權利</a:t>
            </a:r>
            <a:r>
              <a:rPr lang="zh-TW" sz="2000" b="1" i="0" u="none" strike="noStrike" cap="none">
                <a:solidFill>
                  <a:srgbClr val="3C40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64037bb2f_0_110"/>
          <p:cNvSpPr txBox="1">
            <a:spLocks noGrp="1"/>
          </p:cNvSpPr>
          <p:nvPr>
            <p:ph type="title"/>
          </p:nvPr>
        </p:nvSpPr>
        <p:spPr>
          <a:xfrm>
            <a:off x="490250" y="216850"/>
            <a:ext cx="6495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3F3F3F"/>
                </a:solidFill>
              </a:rPr>
              <a:t> 四、共創工作坊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2700">
              <a:solidFill>
                <a:srgbClr val="4161B1"/>
              </a:solidFill>
            </a:endParaRPr>
          </a:p>
        </p:txBody>
      </p:sp>
      <p:sp>
        <p:nvSpPr>
          <p:cNvPr id="342" name="Google Shape;342;g1164037bb2f_0_110"/>
          <p:cNvSpPr/>
          <p:nvPr/>
        </p:nvSpPr>
        <p:spPr>
          <a:xfrm>
            <a:off x="1821662" y="3358015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與設計師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" name="Google Shape;343;g1164037bb2f_0_110"/>
          <p:cNvSpPr/>
          <p:nvPr/>
        </p:nvSpPr>
        <p:spPr>
          <a:xfrm>
            <a:off x="4192037" y="3358015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與特公盟工作坊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64037bb2f_0_1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與設計師討論過程</a:t>
            </a:r>
            <a:endParaRPr/>
          </a:p>
        </p:txBody>
      </p:sp>
      <p:pic>
        <p:nvPicPr>
          <p:cNvPr id="349" name="Google Shape;349;g1164037bb2f_0_1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100" y="2956950"/>
            <a:ext cx="2702550" cy="17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1164037bb2f_0_1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0150" y="522025"/>
            <a:ext cx="2342976" cy="192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1164037bb2f_0_11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650" y="1263880"/>
            <a:ext cx="2111501" cy="16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1164037bb2f_0_1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404" y="3195750"/>
            <a:ext cx="2702550" cy="164653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164037bb2f_0_115"/>
          <p:cNvSpPr/>
          <p:nvPr/>
        </p:nvSpPr>
        <p:spPr>
          <a:xfrm>
            <a:off x="2261100" y="1415925"/>
            <a:ext cx="503700" cy="527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1164037bb2f_0_115"/>
          <p:cNvSpPr txBox="1"/>
          <p:nvPr/>
        </p:nvSpPr>
        <p:spPr>
          <a:xfrm>
            <a:off x="2697650" y="1222925"/>
            <a:ext cx="1822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聆聽設計師講解設計歷程</a:t>
            </a:r>
            <a:endParaRPr sz="19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1164037bb2f_0_115"/>
          <p:cNvSpPr/>
          <p:nvPr/>
        </p:nvSpPr>
        <p:spPr>
          <a:xfrm>
            <a:off x="2030450" y="3187725"/>
            <a:ext cx="311700" cy="527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164037bb2f_0_115"/>
          <p:cNvSpPr txBox="1"/>
          <p:nvPr/>
        </p:nvSpPr>
        <p:spPr>
          <a:xfrm>
            <a:off x="311700" y="3205125"/>
            <a:ext cx="194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總務主任報告</a:t>
            </a:r>
            <a:endParaRPr sz="2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1164037bb2f_0_115"/>
          <p:cNvSpPr/>
          <p:nvPr/>
        </p:nvSpPr>
        <p:spPr>
          <a:xfrm>
            <a:off x="6025075" y="3715125"/>
            <a:ext cx="503700" cy="607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1164037bb2f_0_115"/>
          <p:cNvSpPr txBox="1"/>
          <p:nvPr/>
        </p:nvSpPr>
        <p:spPr>
          <a:xfrm>
            <a:off x="4963650" y="2697650"/>
            <a:ext cx="1678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>
                <a:latin typeface="Roboto"/>
                <a:ea typeface="Roboto"/>
                <a:cs typeface="Roboto"/>
                <a:sym typeface="Roboto"/>
              </a:rPr>
              <a:t>身心障礙家</a:t>
            </a:r>
            <a:r>
              <a:rPr lang="zh-TW" sz="1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長</a:t>
            </a:r>
            <a:r>
              <a:rPr lang="zh-TW" sz="1900">
                <a:latin typeface="Roboto"/>
                <a:ea typeface="Roboto"/>
                <a:cs typeface="Roboto"/>
                <a:sym typeface="Roboto"/>
              </a:rPr>
              <a:t>分享並</a:t>
            </a:r>
            <a:endParaRPr sz="19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>
                <a:latin typeface="Roboto"/>
                <a:ea typeface="Roboto"/>
                <a:cs typeface="Roboto"/>
                <a:sym typeface="Roboto"/>
              </a:rPr>
              <a:t>一起討論</a:t>
            </a:r>
            <a:endParaRPr sz="19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1164037bb2f_0_115"/>
          <p:cNvSpPr/>
          <p:nvPr/>
        </p:nvSpPr>
        <p:spPr>
          <a:xfrm>
            <a:off x="6438400" y="1611425"/>
            <a:ext cx="503700" cy="492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1164037bb2f_0_115"/>
          <p:cNvSpPr txBox="1"/>
          <p:nvPr/>
        </p:nvSpPr>
        <p:spPr>
          <a:xfrm>
            <a:off x="7385550" y="1234925"/>
            <a:ext cx="167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1164037bb2f_0_115"/>
          <p:cNvSpPr txBox="1"/>
          <p:nvPr/>
        </p:nvSpPr>
        <p:spPr>
          <a:xfrm>
            <a:off x="6953925" y="1294875"/>
            <a:ext cx="219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為兒童發聲，報告給設計師</a:t>
            </a:r>
            <a:endParaRPr sz="19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>
            <a:spLocks noGrp="1"/>
          </p:cNvSpPr>
          <p:nvPr>
            <p:ph type="title"/>
          </p:nvPr>
        </p:nvSpPr>
        <p:spPr>
          <a:xfrm>
            <a:off x="311700" y="207632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9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感受~我們發現的問題</a:t>
            </a:r>
            <a:endParaRPr sz="2900" b="1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body" idx="1"/>
          </p:nvPr>
        </p:nvSpPr>
        <p:spPr>
          <a:xfrm>
            <a:off x="311700" y="815425"/>
            <a:ext cx="8520600" cy="4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3725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sz="2100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全球正面臨相同的的兒少困境，孩童遊戲時間與空間不足，更嚴重的是身心障礙者的權利(CRPD)長期被忽略</a:t>
            </a:r>
            <a:r>
              <a:rPr lang="zh-TW" sz="21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，兒童人權也沒有被重視，調查發現附小校園中遊戲空間不足外，也沒有適合身障者的遊戲場。          </a:t>
            </a:r>
            <a:endParaRPr sz="21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1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lang="zh-TW" sz="2100" b="1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我們也發現大人常常沒有按照兒童的想法去設計</a:t>
            </a:r>
            <a:r>
              <a:rPr lang="zh-TW" sz="21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也常因為擔心兒童受傷，限制了兒童的身心發展與創意，此外缺乏無障礙設施，也忽略身心障礙兒童需求。我們希望附小在設計遊戲場時能考量我們的需要，做出不一樣的選擇，提升兒童的最大快樂!!!讓附小學生可以不分彼此，大家一起玩，共創美好的遊戲回憶。</a:t>
            </a:r>
            <a:endParaRPr sz="21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900"/>
          </a:p>
        </p:txBody>
      </p:sp>
      <p:pic>
        <p:nvPicPr>
          <p:cNvPr id="182" name="Google Shape;18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328" y="3770026"/>
            <a:ext cx="1886874" cy="137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078" y="3770026"/>
            <a:ext cx="1691249" cy="131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164037bb2f_0_1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367" name="Google Shape;367;g1164037bb2f_0_1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68" name="Google Shape;368;g1164037bb2f_0_1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2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64037bb2f_0_132"/>
          <p:cNvSpPr txBox="1">
            <a:spLocks noGrp="1"/>
          </p:cNvSpPr>
          <p:nvPr>
            <p:ph type="title"/>
          </p:nvPr>
        </p:nvSpPr>
        <p:spPr>
          <a:xfrm>
            <a:off x="754650" y="646600"/>
            <a:ext cx="8118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3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工作坊第一天1/4(一) | 青年公園遊戲體驗與分享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74" name="Google Shape;374;g1164037bb2f_0_132"/>
          <p:cNvSpPr txBox="1">
            <a:spLocks noGrp="1"/>
          </p:cNvSpPr>
          <p:nvPr>
            <p:ph type="body" idx="1"/>
          </p:nvPr>
        </p:nvSpPr>
        <p:spPr>
          <a:xfrm>
            <a:off x="729450" y="1441200"/>
            <a:ext cx="8169000" cy="34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時間:1/4 週二 下午 13:00-16:00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交通方式:12:30在學校前穿堂集合後，搭乘公車前往青年公園15:40搭乘公車返校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crosoft JhengHei"/>
              <a:buChar char="●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學員自備悠遊卡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zh-TW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1. 自由探索</a:t>
            </a:r>
            <a:endParaRPr sz="25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zh-TW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2. 遊戲經驗回饋</a:t>
            </a:r>
            <a:endParaRPr sz="25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zh-TW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3. 遊戲經驗排序</a:t>
            </a:r>
            <a:endParaRPr sz="25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zh-TW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4. 設計提案檢視</a:t>
            </a:r>
            <a:endParaRPr sz="25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zh-TW" sz="2500" b="1">
                <a:latin typeface="Microsoft JhengHei"/>
                <a:ea typeface="Microsoft JhengHei"/>
                <a:cs typeface="Microsoft JhengHei"/>
                <a:sym typeface="Microsoft JhengHei"/>
              </a:rPr>
              <a:t>5.分組活動</a:t>
            </a:r>
            <a:endParaRPr sz="25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164037bb2f_0_14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與特公盟工作坊</a:t>
            </a:r>
            <a:endParaRPr/>
          </a:p>
        </p:txBody>
      </p:sp>
      <p:pic>
        <p:nvPicPr>
          <p:cNvPr id="380" name="Google Shape;380;g1164037bb2f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7150"/>
            <a:ext cx="9144000" cy="52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64037bb2f_0_1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1164037bb2f_0_15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g1164037bb2f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6451"/>
            <a:ext cx="9144000" cy="512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64037bb2f_0_1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1164037bb2f_0_1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g1164037bb2f_0_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1164037bb2f_0_1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" y="0"/>
            <a:ext cx="91323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64037bb2f_0_144"/>
          <p:cNvSpPr txBox="1">
            <a:spLocks noGrp="1"/>
          </p:cNvSpPr>
          <p:nvPr>
            <p:ph type="title"/>
          </p:nvPr>
        </p:nvSpPr>
        <p:spPr>
          <a:xfrm>
            <a:off x="727650" y="583875"/>
            <a:ext cx="7997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95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工作坊第二天1/18(二) | </a:t>
            </a:r>
            <a:r>
              <a:rPr lang="zh-TW" sz="295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遊戲場設計與聚焦</a:t>
            </a:r>
            <a:endParaRPr sz="2950">
              <a:solidFill>
                <a:srgbClr val="0000FF"/>
              </a:solidFill>
            </a:endParaRPr>
          </a:p>
        </p:txBody>
      </p:sp>
      <p:sp>
        <p:nvSpPr>
          <p:cNvPr id="433" name="Google Shape;433;g1164037bb2f_0_144"/>
          <p:cNvSpPr txBox="1">
            <a:spLocks noGrp="1"/>
          </p:cNvSpPr>
          <p:nvPr>
            <p:ph type="body" idx="1"/>
          </p:nvPr>
        </p:nvSpPr>
        <p:spPr>
          <a:xfrm>
            <a:off x="727650" y="1566075"/>
            <a:ext cx="8208300" cy="30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5829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2208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地點:學校二樓觀察室或大會議室</a:t>
            </a:r>
            <a:endParaRPr sz="2208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829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2208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時間:1/18 週二 下午 13:00-16:00</a:t>
            </a:r>
            <a:endParaRPr sz="2208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829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Char char="●"/>
            </a:pPr>
            <a:r>
              <a:rPr lang="zh-TW" sz="2208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流程:</a:t>
            </a:r>
            <a:endParaRPr sz="2208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89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AutoNum type="arabicPeriod"/>
            </a:pPr>
            <a:r>
              <a:rPr lang="zh-TW" sz="2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設計師說明校園遊戲場設計圖</a:t>
            </a:r>
            <a:endParaRPr sz="2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89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AutoNum type="arabicPeriod"/>
            </a:pPr>
            <a:r>
              <a:rPr lang="zh-TW" sz="2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設計師與學生集思廣益</a:t>
            </a:r>
            <a:endParaRPr sz="2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89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AutoNum type="arabicPeriod"/>
            </a:pPr>
            <a:r>
              <a:rPr lang="zh-TW" sz="2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設計決策</a:t>
            </a:r>
            <a:endParaRPr sz="2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8938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Arial"/>
              <a:buAutoNum type="arabicPeriod"/>
            </a:pPr>
            <a:r>
              <a:rPr lang="zh-TW" sz="29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完成共融式遊戲場設計圖。</a:t>
            </a:r>
            <a:endParaRPr sz="29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164037bb2f_0_10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7094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五、學校提供的設計圖</a:t>
            </a:r>
            <a:br>
              <a:rPr lang="zh-TW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改善建議</a:t>
            </a:r>
            <a:endParaRPr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9" name="Google Shape;439;g1164037bb2f_0_102"/>
          <p:cNvSpPr/>
          <p:nvPr/>
        </p:nvSpPr>
        <p:spPr>
          <a:xfrm>
            <a:off x="73712" y="3461190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第一版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g1164037bb2f_0_102"/>
          <p:cNvSpPr/>
          <p:nvPr/>
        </p:nvSpPr>
        <p:spPr>
          <a:xfrm>
            <a:off x="2239362" y="3461190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第二版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1" name="Google Shape;441;g1164037bb2f_0_102"/>
          <p:cNvSpPr/>
          <p:nvPr/>
        </p:nvSpPr>
        <p:spPr>
          <a:xfrm>
            <a:off x="4405012" y="3461190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第三版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2" name="Google Shape;442;g1164037bb2f_0_102"/>
          <p:cNvSpPr/>
          <p:nvPr/>
        </p:nvSpPr>
        <p:spPr>
          <a:xfrm>
            <a:off x="6570662" y="3534890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第四版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設計圖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164037bb2f_0_68"/>
          <p:cNvSpPr txBox="1">
            <a:spLocks noGrp="1"/>
          </p:cNvSpPr>
          <p:nvPr>
            <p:ph type="body" idx="1"/>
          </p:nvPr>
        </p:nvSpPr>
        <p:spPr>
          <a:xfrm>
            <a:off x="172125" y="118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第一版設計圖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48" name="Google Shape;448;g1164037bb2f_0_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100" y="717525"/>
            <a:ext cx="3610749" cy="182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1164037bb2f_0_6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100" y="2733875"/>
            <a:ext cx="3610749" cy="207567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1164037bb2f_0_68"/>
          <p:cNvSpPr txBox="1"/>
          <p:nvPr/>
        </p:nvSpPr>
        <p:spPr>
          <a:xfrm>
            <a:off x="4716100" y="663200"/>
            <a:ext cx="4612800" cy="26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建議: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主題不符合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北門像螃蟹，怪怪的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溜滑梯不夠長又危險(騰空)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盪鞦韆要多一點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彈跳床要多一點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64037bb2f_0_77"/>
          <p:cNvSpPr txBox="1">
            <a:spLocks noGrp="1"/>
          </p:cNvSpPr>
          <p:nvPr>
            <p:ph type="body" idx="1"/>
          </p:nvPr>
        </p:nvSpPr>
        <p:spPr>
          <a:xfrm>
            <a:off x="172125" y="162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第二版設計圖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56" name="Google Shape;456;g1164037bb2f_0_7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2910270"/>
            <a:ext cx="3190949" cy="195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1164037bb2f_0_7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5" y="761725"/>
            <a:ext cx="3190949" cy="19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1164037bb2f_0_77"/>
          <p:cNvSpPr txBox="1"/>
          <p:nvPr/>
        </p:nvSpPr>
        <p:spPr>
          <a:xfrm>
            <a:off x="3676625" y="884275"/>
            <a:ext cx="73335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建議: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zh-TW" sz="2400"/>
              <a:t>沒有彈跳床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zh-TW" sz="2400"/>
              <a:t>沒有盪鞦韆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攀岩的地方刺激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無障礙坡道太長，浪費空間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/>
              <a:t>欄杆很危險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主題稍微雜亂，火山跟城門共通性?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/>
          <p:nvPr/>
        </p:nvSpPr>
        <p:spPr>
          <a:xfrm rot="10800000">
            <a:off x="2726381" y="988922"/>
            <a:ext cx="4116731" cy="2424038"/>
          </a:xfrm>
          <a:prstGeom prst="flowChartMerge">
            <a:avLst/>
          </a:prstGeom>
          <a:solidFill>
            <a:srgbClr val="9AD604">
              <a:alpha val="58431"/>
            </a:srgbClr>
          </a:solidFill>
          <a:ln>
            <a:noFill/>
          </a:ln>
          <a:effectLst>
            <a:reflection stA="65000" endPos="18000" dist="47625" dir="5400000" fadeDir="5400012" sy="-100000" algn="bl" rotWithShape="0"/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2960427" y="1790709"/>
            <a:ext cx="3683681" cy="2455387"/>
          </a:xfrm>
          <a:prstGeom prst="flowChartMerge">
            <a:avLst/>
          </a:prstGeom>
          <a:noFill/>
          <a:ln w="114300" cap="flat" cmpd="sng">
            <a:solidFill>
              <a:srgbClr val="FEFFFF"/>
            </a:solidFill>
            <a:prstDash val="solid"/>
            <a:round/>
            <a:headEnd type="none" w="sm" len="sm"/>
            <a:tailEnd type="none" w="sm" len="sm"/>
          </a:ln>
          <a:effectLst>
            <a:reflection stA="65000" endPos="18000" dist="47625" dir="5400000" fadeDir="5400012" sy="-100000" algn="bl" rotWithShape="0"/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endParaRPr sz="4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sz="4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2798375" y="189326"/>
            <a:ext cx="4018500" cy="570000"/>
          </a:xfrm>
          <a:prstGeom prst="rect">
            <a:avLst/>
          </a:prstGeom>
          <a:solidFill>
            <a:srgbClr val="9AD604">
              <a:alpha val="58431"/>
            </a:srgbClr>
          </a:solidFill>
          <a:ln w="762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附小共融式遊戲場</a:t>
            </a:r>
            <a:endParaRPr sz="27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4336511" y="3838339"/>
            <a:ext cx="2088600" cy="870000"/>
          </a:xfrm>
          <a:prstGeom prst="rect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問卷調查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</a:t>
            </a: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全校遊戲場問卷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6507412" y="1907755"/>
            <a:ext cx="2077800" cy="954000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訪問與觀察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--老松國小遊戲場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1062650" y="3574950"/>
            <a:ext cx="2661600" cy="1396800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學生遊戲需求分析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--全校遊戲場問卷結果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--設計圖草圖繪製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6578900" y="3087125"/>
            <a:ext cx="2043300" cy="9540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體驗與場勘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--青年公園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共融式遊戲場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6125088" y="876312"/>
            <a:ext cx="1680000" cy="9144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查詢資料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--共融式遊戲場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259348" y="2272648"/>
            <a:ext cx="2878200" cy="1140300"/>
          </a:xfrm>
          <a:prstGeom prst="rect">
            <a:avLst/>
          </a:prstGeom>
          <a:noFill/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未來展望及建議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--撰寫計畫辦理特公盟工作坊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--第三版設計圖的喜愛與建議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846050" y="876299"/>
            <a:ext cx="2878200" cy="122730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zh-TW" sz="27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共創工作坊</a:t>
            </a:r>
            <a:endParaRPr sz="2700" b="0" i="0" u="none" strike="noStrike" cap="none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--設計師提供設計想法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--與設計師分享意見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TW" sz="16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--和設計師討論工作坊</a:t>
            </a:r>
            <a:endParaRPr sz="16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164037bb2f_0_85"/>
          <p:cNvSpPr txBox="1">
            <a:spLocks noGrp="1"/>
          </p:cNvSpPr>
          <p:nvPr>
            <p:ph type="body" idx="1"/>
          </p:nvPr>
        </p:nvSpPr>
        <p:spPr>
          <a:xfrm>
            <a:off x="172125" y="89250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</a:rPr>
              <a:t>第三版設計圖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464" name="Google Shape;464;g1164037bb2f_0_8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5" y="1059307"/>
            <a:ext cx="2001830" cy="122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g1164037bb2f_0_8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5" y="811400"/>
            <a:ext cx="3155376" cy="1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1164037bb2f_0_8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5" y="3022499"/>
            <a:ext cx="3155376" cy="177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1164037bb2f_0_8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020863" y="118040"/>
            <a:ext cx="4184400" cy="55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1164037bb2f_0_85"/>
          <p:cNvSpPr txBox="1"/>
          <p:nvPr/>
        </p:nvSpPr>
        <p:spPr>
          <a:xfrm>
            <a:off x="152400" y="152400"/>
            <a:ext cx="7968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E7165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1164037bb2f_0_85"/>
          <p:cNvSpPr txBox="1"/>
          <p:nvPr/>
        </p:nvSpPr>
        <p:spPr>
          <a:xfrm>
            <a:off x="3905525" y="294750"/>
            <a:ext cx="178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Roboto"/>
                <a:ea typeface="Roboto"/>
                <a:cs typeface="Roboto"/>
                <a:sym typeface="Roboto"/>
              </a:rPr>
              <a:t>建議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64037bb2f_0_62"/>
          <p:cNvSpPr txBox="1">
            <a:spLocks noGrp="1"/>
          </p:cNvSpPr>
          <p:nvPr>
            <p:ph type="title" idx="4294967295"/>
          </p:nvPr>
        </p:nvSpPr>
        <p:spPr>
          <a:xfrm>
            <a:off x="179050" y="857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第四版設計圖</a:t>
            </a:r>
            <a:endParaRPr/>
          </a:p>
        </p:txBody>
      </p:sp>
      <p:sp>
        <p:nvSpPr>
          <p:cNvPr id="475" name="Google Shape;475;g1164037bb2f_0_6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g1164037bb2f_0_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00" y="567518"/>
            <a:ext cx="8520600" cy="429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70ec59ff0_1_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495" name="Google Shape;495;g1170ec59ff0_1_3"/>
          <p:cNvSpPr txBox="1"/>
          <p:nvPr/>
        </p:nvSpPr>
        <p:spPr>
          <a:xfrm>
            <a:off x="471600" y="1149550"/>
            <a:ext cx="75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6" name="Google Shape;496;g1170ec59ff0_1_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5" y="1237975"/>
            <a:ext cx="8069775" cy="287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164037bb2f_0_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502" name="Google Shape;502;g1164037bb2f_0_16"/>
          <p:cNvSpPr txBox="1"/>
          <p:nvPr/>
        </p:nvSpPr>
        <p:spPr>
          <a:xfrm>
            <a:off x="471600" y="1149550"/>
            <a:ext cx="75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3" name="Google Shape;503;g1164037bb2f_0_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975" y="1357025"/>
            <a:ext cx="8703325" cy="24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164037bb2f_0_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509" name="Google Shape;509;g1164037bb2f_0_22"/>
          <p:cNvSpPr txBox="1"/>
          <p:nvPr/>
        </p:nvSpPr>
        <p:spPr>
          <a:xfrm>
            <a:off x="471600" y="1149550"/>
            <a:ext cx="75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0" name="Google Shape;510;g1164037bb2f_0_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" b="-2657"/>
          <a:stretch/>
        </p:blipFill>
        <p:spPr>
          <a:xfrm>
            <a:off x="128975" y="1017800"/>
            <a:ext cx="8703325" cy="28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170ec59ff0_1_7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516" name="Google Shape;516;g1170ec59ff0_1_7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g1170ec59ff0_1_7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473513"/>
            <a:ext cx="8520600" cy="240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164037bb2f_0_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523" name="Google Shape;523;g1164037bb2f_0_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4" name="Google Shape;524;g1164037bb2f_0_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473527"/>
            <a:ext cx="8520600" cy="27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164037bb2f_0_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改善與建議</a:t>
            </a:r>
            <a:endParaRPr/>
          </a:p>
        </p:txBody>
      </p:sp>
      <p:sp>
        <p:nvSpPr>
          <p:cNvPr id="530" name="Google Shape;530;g1164037bb2f_0_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1" name="Google Shape;531;g1164037bb2f_0_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00" y="1459050"/>
            <a:ext cx="8520600" cy="22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70ec59ff0_1_8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g1170ec59ff0_1_8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8" name="Google Shape;538;g1170ec59ff0_1_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3"/>
          <a:stretch/>
        </p:blipFill>
        <p:spPr>
          <a:xfrm>
            <a:off x="1038225" y="975825"/>
            <a:ext cx="706755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164037bb2f_3_107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69822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六、研究結果與討論</a:t>
            </a:r>
            <a:endParaRPr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4" name="Google Shape;544;g1164037bb2f_3_107"/>
          <p:cNvSpPr/>
          <p:nvPr/>
        </p:nvSpPr>
        <p:spPr>
          <a:xfrm>
            <a:off x="1556412" y="3475915"/>
            <a:ext cx="2069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兒童設計師心得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5" name="Google Shape;545;g1164037bb2f_3_107"/>
          <p:cNvSpPr/>
          <p:nvPr/>
        </p:nvSpPr>
        <p:spPr>
          <a:xfrm>
            <a:off x="3981422" y="3475915"/>
            <a:ext cx="23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大人設計師訪談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357200" y="526350"/>
            <a:ext cx="5992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一、共融式遊戲場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行動與調查</a:t>
            </a:r>
            <a:endParaRPr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3572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特公盟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線上研習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5" name="Google Shape;205;p4"/>
          <p:cNvSpPr/>
          <p:nvPr/>
        </p:nvSpPr>
        <p:spPr>
          <a:xfrm>
            <a:off x="26747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訪問附小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總務主任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49922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陪伴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特教班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同學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7116700" y="3535875"/>
            <a:ext cx="1778100" cy="1221600"/>
          </a:xfrm>
          <a:prstGeom prst="ellipse">
            <a:avLst/>
          </a:prstGeom>
          <a:solidFill>
            <a:srgbClr val="168DB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訪問老松國小及青年公園</a:t>
            </a:r>
            <a:endParaRPr sz="2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70ec59ff0_2_2"/>
          <p:cNvSpPr txBox="1">
            <a:spLocks noGrp="1"/>
          </p:cNvSpPr>
          <p:nvPr>
            <p:ph type="title" idx="4294967295"/>
          </p:nvPr>
        </p:nvSpPr>
        <p:spPr>
          <a:xfrm>
            <a:off x="311700" y="256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訪問設計師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51" name="Google Shape;551;g1170ec59ff0_2_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125" y="0"/>
            <a:ext cx="3433874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g1170ec59ff0_2_2"/>
          <p:cNvSpPr txBox="1"/>
          <p:nvPr/>
        </p:nvSpPr>
        <p:spPr>
          <a:xfrm>
            <a:off x="255050" y="1418375"/>
            <a:ext cx="5398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latin typeface="Microsoft JhengHei"/>
                <a:ea typeface="Microsoft JhengHei"/>
                <a:cs typeface="Microsoft JhengHei"/>
                <a:sym typeface="Microsoft JhengHei"/>
              </a:rPr>
              <a:t>1.設計師覺得工作坊很棒，可以瞭解小朋友對遊戲場真正的需求及喜好。</a:t>
            </a:r>
            <a:endParaRPr sz="2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3" name="Google Shape;553;g1170ec59ff0_2_2"/>
          <p:cNvSpPr txBox="1"/>
          <p:nvPr/>
        </p:nvSpPr>
        <p:spPr>
          <a:xfrm>
            <a:off x="260450" y="3387425"/>
            <a:ext cx="5387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latin typeface="Microsoft JhengHei"/>
                <a:ea typeface="Microsoft JhengHei"/>
                <a:cs typeface="Microsoft JhengHei"/>
                <a:sym typeface="Microsoft JhengHei"/>
              </a:rPr>
              <a:t>2.設計師認為在不同階段有不同的困難，像是：要做的東西很多，可是空間不夠，要取捨，他覺得最困難的就是要融入無障礙遊具，讓身心障礙者也可以玩得開心。</a:t>
            </a:r>
            <a:endParaRPr sz="2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4" name="Google Shape;554;g1170ec59ff0_2_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125" y="2571750"/>
            <a:ext cx="3433875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1170ec59ff0_2_2"/>
          <p:cNvSpPr txBox="1"/>
          <p:nvPr/>
        </p:nvSpPr>
        <p:spPr>
          <a:xfrm>
            <a:off x="311700" y="1058425"/>
            <a:ext cx="206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小朋友的需求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g1170ec59ff0_2_2"/>
          <p:cNvSpPr txBox="1"/>
          <p:nvPr/>
        </p:nvSpPr>
        <p:spPr>
          <a:xfrm>
            <a:off x="835050" y="2638325"/>
            <a:ext cx="229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g1170ec59ff0_2_2"/>
          <p:cNvSpPr txBox="1"/>
          <p:nvPr/>
        </p:nvSpPr>
        <p:spPr>
          <a:xfrm>
            <a:off x="363150" y="3038525"/>
            <a:ext cx="324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不同的困難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g1164037bb2f_2_8"/>
          <p:cNvPicPr preferRelativeResize="0"/>
          <p:nvPr/>
        </p:nvPicPr>
        <p:blipFill rotWithShape="1"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1" cy="25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1164037bb2f_2_8"/>
          <p:cNvSpPr txBox="1"/>
          <p:nvPr/>
        </p:nvSpPr>
        <p:spPr>
          <a:xfrm>
            <a:off x="0" y="2747638"/>
            <a:ext cx="4572000" cy="26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3C40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4.設計師覺得是很難得的機會，第一次跟使用者一起設計，以往都是和大人一起討論，設計師認為不要因為年紀小而被忽略。透過工作坊，能讓設計師聽見使用者的需求，讓設計更符合</a:t>
            </a:r>
            <a:r>
              <a:rPr lang="zh-TW" sz="2100">
                <a:solidFill>
                  <a:srgbClr val="3C4043"/>
                </a:solidFill>
              </a:rPr>
              <a:t>。</a:t>
            </a:r>
            <a:endParaRPr sz="2100">
              <a:solidFill>
                <a:srgbClr val="3C40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3C4043"/>
              </a:solidFill>
            </a:endParaRPr>
          </a:p>
        </p:txBody>
      </p:sp>
      <p:sp>
        <p:nvSpPr>
          <p:cNvPr id="564" name="Google Shape;564;g1164037bb2f_2_8"/>
          <p:cNvSpPr txBox="1"/>
          <p:nvPr/>
        </p:nvSpPr>
        <p:spPr>
          <a:xfrm>
            <a:off x="0" y="821322"/>
            <a:ext cx="4572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latin typeface="Microsoft JhengHei"/>
                <a:ea typeface="Microsoft JhengHei"/>
                <a:cs typeface="Microsoft JhengHei"/>
                <a:sym typeface="Microsoft JhengHei"/>
              </a:rPr>
              <a:t>3.設計師覺得附小</a:t>
            </a:r>
            <a:r>
              <a:rPr lang="zh-TW" sz="2100">
                <a:solidFill>
                  <a:srgbClr val="3C40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小孩的自發性很強，能夠發表自己的意見也有自己的想法，會用母語表達自己的方式。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5" name="Google Shape;565;g1164037bb2f_2_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71975"/>
            <a:ext cx="4572001" cy="25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1164037bb2f_2_8"/>
          <p:cNvSpPr txBox="1"/>
          <p:nvPr/>
        </p:nvSpPr>
        <p:spPr>
          <a:xfrm>
            <a:off x="91475" y="352650"/>
            <a:ext cx="245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小孩的意見</a:t>
            </a:r>
            <a:endParaRPr sz="17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7" name="Google Shape;567;g1164037bb2f_2_8"/>
          <p:cNvSpPr txBox="1"/>
          <p:nvPr/>
        </p:nvSpPr>
        <p:spPr>
          <a:xfrm>
            <a:off x="91475" y="2193550"/>
            <a:ext cx="256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1155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被忽略</a:t>
            </a:r>
            <a:endParaRPr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8" name="Google Shape;568;g1164037bb2f_2_8"/>
          <p:cNvCxnSpPr/>
          <p:nvPr/>
        </p:nvCxnSpPr>
        <p:spPr>
          <a:xfrm rot="-5400000">
            <a:off x="-3162875" y="2533450"/>
            <a:ext cx="2855700" cy="79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g104b2c258e0_1_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850" y="1730875"/>
            <a:ext cx="3282300" cy="224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574" name="Google Shape;574;g104b2c258e0_1_0"/>
          <p:cNvSpPr/>
          <p:nvPr/>
        </p:nvSpPr>
        <p:spPr>
          <a:xfrm>
            <a:off x="5852050" y="188575"/>
            <a:ext cx="3226200" cy="2048700"/>
          </a:xfrm>
          <a:prstGeom prst="wedgeRoundRectCallout">
            <a:avLst>
              <a:gd name="adj1" fmla="val -36191"/>
              <a:gd name="adj2" fmla="val 62099"/>
              <a:gd name="adj3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800" b="1"/>
              <a:t>蔡潔姈</a:t>
            </a:r>
            <a:r>
              <a:rPr lang="zh-TW"/>
              <a:t>：</a:t>
            </a:r>
            <a:r>
              <a:rPr lang="zh-TW" sz="1500"/>
              <a:t>與學校溝通後，我才知道，因為法律和安全的問題，要考量的有很多，所以不會做出完全照著我們意思的設計圖，但他們說會繼續構思、彼此激盪，所以我覺得他們很厲害。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104b2c258e0_1_0"/>
          <p:cNvSpPr/>
          <p:nvPr/>
        </p:nvSpPr>
        <p:spPr>
          <a:xfrm>
            <a:off x="345175" y="261025"/>
            <a:ext cx="3570000" cy="1719600"/>
          </a:xfrm>
          <a:prstGeom prst="wedgeRoundRectCallout">
            <a:avLst>
              <a:gd name="adj1" fmla="val 53713"/>
              <a:gd name="adj2" fmla="val 70987"/>
              <a:gd name="adj3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7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李采靜:</a:t>
            </a:r>
            <a:r>
              <a:rPr lang="zh-TW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在問卷發放時，要耐心地回答同學；還有設計師在畫設計圖，只注重安全。主任還說：十一月施工就會完成。期待設計師能設計出我們想要的設計圖，讓我們在上面盡情的玩耍。</a:t>
            </a:r>
            <a:endParaRPr sz="17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g104b2c258e0_1_0"/>
          <p:cNvSpPr/>
          <p:nvPr/>
        </p:nvSpPr>
        <p:spPr>
          <a:xfrm>
            <a:off x="6073225" y="2899575"/>
            <a:ext cx="3070800" cy="1903800"/>
          </a:xfrm>
          <a:prstGeom prst="wedgeRoundRectCallout">
            <a:avLst>
              <a:gd name="adj1" fmla="val -59492"/>
              <a:gd name="adj2" fmla="val 11411"/>
              <a:gd name="adj3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2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張曮</a:t>
            </a:r>
            <a:r>
              <a:rPr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:經過這次的報告，我覺得我們的遊戲場計畫又進一步了。主任和設計師說的內容讓我覺得完成遊戲場不再是一場夢了，我很期待。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104b2c258e0_1_0"/>
          <p:cNvSpPr/>
          <p:nvPr/>
        </p:nvSpPr>
        <p:spPr>
          <a:xfrm>
            <a:off x="196425" y="3070750"/>
            <a:ext cx="2925300" cy="1903800"/>
          </a:xfrm>
          <a:prstGeom prst="wedgeRoundRectCallout">
            <a:avLst>
              <a:gd name="adj1" fmla="val 73948"/>
              <a:gd name="adj2" fmla="val 19137"/>
              <a:gd name="adj3" fmla="val 0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800" b="1"/>
              <a:t>嘉澤</a:t>
            </a:r>
            <a:r>
              <a:rPr lang="zh-TW" sz="1800"/>
              <a:t>:</a:t>
            </a:r>
            <a:r>
              <a:rPr lang="zh-TW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在這次與設計師和主任討論及報告中，我體會到了許許多多感受。從設計師的報告中我體會到了雙方報告的不同。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3" descr="Wow Yes Thanks by Ilya Gorchaniuk 🦁 on Dribbbl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426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767" y="2810656"/>
            <a:ext cx="2825393" cy="208689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1.暑假參與線上研習</a:t>
            </a:r>
            <a:endParaRPr sz="3600"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1"/>
          </p:nvPr>
        </p:nvSpPr>
        <p:spPr>
          <a:xfrm>
            <a:off x="4851257" y="1575795"/>
            <a:ext cx="4382400" cy="22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dirty="0"/>
              <a:t>  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透過參與研習，聆聽特公盟理事長</a:t>
            </a:r>
            <a:r>
              <a:rPr lang="zh-TW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李玉華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和身心障礙權力促進會</a:t>
            </a:r>
            <a:r>
              <a:rPr lang="zh-TW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周淑菁</a:t>
            </a:r>
            <a:r>
              <a:rPr lang="zh-TW" b="1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理事長</a:t>
            </a:r>
            <a:endParaRPr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zh-TW" sz="2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了解共融式遊戲場的重要性與缺乏。</a:t>
            </a:r>
            <a:endParaRPr sz="20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25" y="1377849"/>
            <a:ext cx="4584425" cy="325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2.訪問總務主任:劉主任與場勘後花園</a:t>
            </a:r>
            <a:endParaRPr sz="3600"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3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2300" b="1">
                <a:latin typeface="Microsoft JhengHei"/>
                <a:ea typeface="Microsoft JhengHei"/>
                <a:cs typeface="Microsoft JhengHei"/>
                <a:sym typeface="Microsoft JhengHei"/>
              </a:rPr>
              <a:t>開學後訪問總務主任並勘查校園遊戲場現況。發現後花園已經很久沒使用，且校園遊戲場十分不足。感謝劉主任為附小學生提出遊戲場的計畫與經費申請!</a:t>
            </a:r>
            <a:endParaRPr sz="29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849" y="1152477"/>
            <a:ext cx="2734426" cy="374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17" y="2860675"/>
            <a:ext cx="3087932" cy="199675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/>
          <p:nvPr/>
        </p:nvSpPr>
        <p:spPr>
          <a:xfrm>
            <a:off x="3465866" y="3313468"/>
            <a:ext cx="2998557" cy="1543961"/>
          </a:xfrm>
          <a:prstGeom prst="wedgeRoundRectCallout">
            <a:avLst>
              <a:gd name="adj1" fmla="val -34839"/>
              <a:gd name="adj2" fmla="val -56816"/>
              <a:gd name="adj3" fmla="val 0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張曮:</a:t>
            </a:r>
            <a:r>
              <a:rPr lang="zh-TW" sz="20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希望以後共融式遊戲場</a:t>
            </a:r>
            <a:r>
              <a:rPr lang="zh-TW" sz="2000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</a:t>
            </a:r>
            <a:r>
              <a:rPr lang="zh-TW" sz="20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普及，讓小朋友一起設計自己想玩的，也可以讓特教班同學一起玩。  </a:t>
            </a:r>
            <a:endParaRPr sz="2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36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3.陪伴特教班同學</a:t>
            </a:r>
            <a:endParaRPr sz="3600"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7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陪腦性麻痺同學散步，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發現她要行動就很困難，更何況要在校園自由玩耍更是困難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02087" y="-13900"/>
            <a:ext cx="1927225" cy="25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/>
          <p:nvPr/>
        </p:nvSpPr>
        <p:spPr>
          <a:xfrm>
            <a:off x="5266325" y="866600"/>
            <a:ext cx="793800" cy="77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2337" y="1978737"/>
            <a:ext cx="2419151" cy="27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/>
          <p:nvPr/>
        </p:nvSpPr>
        <p:spPr>
          <a:xfrm>
            <a:off x="3610075" y="3067975"/>
            <a:ext cx="730200" cy="97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3344644" y="2425400"/>
            <a:ext cx="4152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陪伴身障同學復健活動，發現他們的肌耐力不佳，希望學校有適合的遊樂地方讓他們訓練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5266325" y="3359299"/>
            <a:ext cx="3629400" cy="1609940"/>
          </a:xfrm>
          <a:prstGeom prst="wedgeRoundRectCallout">
            <a:avLst>
              <a:gd name="adj1" fmla="val -69528"/>
              <a:gd name="adj2" fmla="val -45583"/>
              <a:gd name="adj3" fmla="val 0"/>
            </a:avLst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 sz="1800" b="1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蔡潔姈 :</a:t>
            </a:r>
            <a:r>
              <a:rPr lang="zh-TW" sz="1800" b="0" i="0" u="none" strike="noStrike" cap="none">
                <a:solidFill>
                  <a:srgbClr val="4161B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i="0" u="none" strike="noStrike" cap="non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原來對我們是輕而易舉的事情，對身心障礙的同學來說是多麼辛苦。設計這個遊戲場希望讓他們知道，他們的需要沒有被忽略。</a:t>
            </a:r>
            <a:endParaRPr sz="1800" b="1" i="0" u="none" strike="noStrike" cap="non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 sz="36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4.訪問老松國小</a:t>
            </a:r>
            <a:endParaRPr sz="3600"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8"/>
          <p:cNvSpPr txBox="1">
            <a:spLocks noGrp="1"/>
          </p:cNvSpPr>
          <p:nvPr>
            <p:ph type="body" idx="1"/>
          </p:nvPr>
        </p:nvSpPr>
        <p:spPr>
          <a:xfrm>
            <a:off x="311700" y="1204941"/>
            <a:ext cx="523507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Char char="●"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訪問對象是老松國小的周主任。據了解，老松國小之所以會改建，是因為老松國小以前是採用罐頭式的遊具，而且不合法規，身心障礙的小朋友也不能玩，所以學校想要改成共融式的遊具，蓋一座共融式遊戲場，讓更多的學生可以玩得開心。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85750" lvl="0" indent="-28580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97435"/>
              <a:buChar char="●"/>
            </a:pPr>
            <a:r>
              <a:rPr lang="zh-TW" sz="2108" b="1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老松國小有跟學生討論共融式遊戲場的內容，並用學習單票選，討論了非常多次，希望找到全校同學喜愛的遊戲場樣貌。我們認為他們很尊重學生的想法，從工程與實務面找到平衡點。</a:t>
            </a:r>
            <a:endParaRPr sz="2108" b="1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43" name="Google Shape;24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542" y="1280117"/>
            <a:ext cx="3284823" cy="197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zh-TW" sz="3600" b="1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5.青年公園共融式遊戲場  勘查與記錄</a:t>
            </a:r>
            <a:endParaRPr sz="3600" b="1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50" name="Google Shape;250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407" y="1509798"/>
            <a:ext cx="2306401" cy="210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045" y="1297714"/>
            <a:ext cx="1809550" cy="219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97" y="1310678"/>
            <a:ext cx="2080401" cy="21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5843" y="1509798"/>
            <a:ext cx="1809562" cy="217717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 txBox="1"/>
          <p:nvPr/>
        </p:nvSpPr>
        <p:spPr>
          <a:xfrm>
            <a:off x="0" y="3686970"/>
            <a:ext cx="659567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主題相當明確，場地很寬敞，每樣遊具都有考量孩子遊戲的功能及發展，也兼顧無障礙設施，攀爬及彈跳床很好玩!!</a:t>
            </a:r>
            <a:endParaRPr sz="2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rgbClr val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1847</Words>
  <Application>Microsoft Office PowerPoint</Application>
  <PresentationFormat>如螢幕大小 (16:9)</PresentationFormat>
  <Paragraphs>181</Paragraphs>
  <Slides>43</Slides>
  <Notes>43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Century Gothic</vt:lpstr>
      <vt:lpstr>Lato</vt:lpstr>
      <vt:lpstr>Roboto</vt:lpstr>
      <vt:lpstr>Microsoft JhengHei</vt:lpstr>
      <vt:lpstr>Arial</vt:lpstr>
      <vt:lpstr>Noto Sans Symbols</vt:lpstr>
      <vt:lpstr>Geometric</vt:lpstr>
      <vt:lpstr>兒童遊樂 16X9</vt:lpstr>
      <vt:lpstr>我們一起玩 ! 打造無礙的夢想遊戲場</vt:lpstr>
      <vt:lpstr>感受~我們發現的問題</vt:lpstr>
      <vt:lpstr>PowerPoint 簡報</vt:lpstr>
      <vt:lpstr>一、共融式遊戲場     行動與調查</vt:lpstr>
      <vt:lpstr>1.暑假參與線上研習</vt:lpstr>
      <vt:lpstr>2.訪問總務主任:劉主任與場勘後花園</vt:lpstr>
      <vt:lpstr>3.陪伴特教班同學</vt:lpstr>
      <vt:lpstr>4.訪問老松國小</vt:lpstr>
      <vt:lpstr>5.青年公園共融式遊戲場  勘查與記錄</vt:lpstr>
      <vt:lpstr>二、共融式遊戲場          設計與體驗</vt:lpstr>
      <vt:lpstr>1.繪製的整體設計圖 </vt:lpstr>
      <vt:lpstr>2.分區設計圖</vt:lpstr>
      <vt:lpstr>4.邀請特公盟舉辦共創遊戲場工作坊—成為校園遊戲場典範</vt:lpstr>
      <vt:lpstr>三、全校性問卷調查</vt:lpstr>
      <vt:lpstr>問卷結果</vt:lpstr>
      <vt:lpstr>問卷結果</vt:lpstr>
      <vt:lpstr>我們最喜歡並且有符合同學需要(問卷結果)</vt:lpstr>
      <vt:lpstr> 四、共創工作坊 </vt:lpstr>
      <vt:lpstr>與設計師討論過程</vt:lpstr>
      <vt:lpstr>PowerPoint 簡報</vt:lpstr>
      <vt:lpstr>工作坊第一天1/4(一) | 青年公園遊戲體驗與分享</vt:lpstr>
      <vt:lpstr>與特公盟工作坊</vt:lpstr>
      <vt:lpstr>PowerPoint 簡報</vt:lpstr>
      <vt:lpstr>PowerPoint 簡報</vt:lpstr>
      <vt:lpstr>PowerPoint 簡報</vt:lpstr>
      <vt:lpstr>工作坊第二天1/18(二) | 遊戲場設計與聚焦</vt:lpstr>
      <vt:lpstr>五、學校提供的設計圖 改善建議</vt:lpstr>
      <vt:lpstr>PowerPoint 簡報</vt:lpstr>
      <vt:lpstr>PowerPoint 簡報</vt:lpstr>
      <vt:lpstr>PowerPoint 簡報</vt:lpstr>
      <vt:lpstr>第四版設計圖</vt:lpstr>
      <vt:lpstr>改善與建議</vt:lpstr>
      <vt:lpstr>改善與建議</vt:lpstr>
      <vt:lpstr>改善與建議</vt:lpstr>
      <vt:lpstr>改善與建議</vt:lpstr>
      <vt:lpstr>改善與建議</vt:lpstr>
      <vt:lpstr>改善與建議</vt:lpstr>
      <vt:lpstr>PowerPoint 簡報</vt:lpstr>
      <vt:lpstr>六、研究結果與討論</vt:lpstr>
      <vt:lpstr>訪問設計師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我們一起玩 ! 打造無礙的夢想遊戲場</dc:title>
  <dc:creator>Teacher</dc:creator>
  <cp:lastModifiedBy>Teacher</cp:lastModifiedBy>
  <cp:revision>5</cp:revision>
  <dcterms:modified xsi:type="dcterms:W3CDTF">2022-08-23T07:56:08Z</dcterms:modified>
</cp:coreProperties>
</file>