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348" r:id="rId19"/>
    <p:sldId id="349" r:id="rId20"/>
    <p:sldId id="273" r:id="rId21"/>
    <p:sldId id="351" r:id="rId22"/>
    <p:sldId id="350" r:id="rId23"/>
    <p:sldId id="274" r:id="rId24"/>
    <p:sldId id="275" r:id="rId25"/>
    <p:sldId id="276" r:id="rId26"/>
    <p:sldId id="277" r:id="rId27"/>
    <p:sldId id="278" r:id="rId28"/>
    <p:sldId id="279" r:id="rId29"/>
    <p:sldId id="280" r:id="rId30"/>
    <p:sldId id="281" r:id="rId31"/>
    <p:sldId id="282" r:id="rId32"/>
    <p:sldId id="283" r:id="rId33"/>
    <p:sldId id="284" r:id="rId34"/>
    <p:sldId id="296" r:id="rId35"/>
    <p:sldId id="285" r:id="rId36"/>
    <p:sldId id="286" r:id="rId37"/>
    <p:sldId id="287" r:id="rId38"/>
    <p:sldId id="288" r:id="rId39"/>
    <p:sldId id="289" r:id="rId40"/>
    <p:sldId id="290" r:id="rId41"/>
    <p:sldId id="291" r:id="rId42"/>
    <p:sldId id="292" r:id="rId43"/>
    <p:sldId id="293" r:id="rId44"/>
    <p:sldId id="294" r:id="rId45"/>
    <p:sldId id="297" r:id="rId46"/>
    <p:sldId id="301" r:id="rId47"/>
    <p:sldId id="298" r:id="rId48"/>
    <p:sldId id="299" r:id="rId49"/>
    <p:sldId id="300" r:id="rId50"/>
    <p:sldId id="302" r:id="rId51"/>
    <p:sldId id="295"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8" r:id="rId66"/>
    <p:sldId id="317" r:id="rId67"/>
    <p:sldId id="316" r:id="rId68"/>
    <p:sldId id="321" r:id="rId69"/>
    <p:sldId id="320" r:id="rId70"/>
    <p:sldId id="319"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46" r:id="rId89"/>
    <p:sldId id="339" r:id="rId90"/>
    <p:sldId id="340" r:id="rId91"/>
    <p:sldId id="341" r:id="rId92"/>
    <p:sldId id="342" r:id="rId93"/>
    <p:sldId id="343" r:id="rId94"/>
    <p:sldId id="347" r:id="rId95"/>
    <p:sldId id="344" r:id="rId96"/>
    <p:sldId id="345" r:id="rId97"/>
    <p:sldId id="352" r:id="rId9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2" autoAdjust="0"/>
    <p:restoredTop sz="94698" autoAdjust="0"/>
  </p:normalViewPr>
  <p:slideViewPr>
    <p:cSldViewPr>
      <p:cViewPr varScale="1">
        <p:scale>
          <a:sx n="68" d="100"/>
          <a:sy n="68" d="100"/>
        </p:scale>
        <p:origin x="-14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AD1B24-3B1A-4E88-A1CB-85B38369B695}" type="datetimeFigureOut">
              <a:rPr lang="zh-TW" altLang="en-US" smtClean="0"/>
              <a:pPr/>
              <a:t>2020/1/20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870D46-8640-44F9-867D-0086162F11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6870D46-8640-44F9-867D-0086162F11DC}" type="slidenum">
              <a:rPr lang="zh-TW" altLang="en-US" smtClean="0"/>
              <a:pPr/>
              <a:t>72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2020/1/20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2020/1/20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2020/1/20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2020/1/20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2020/1/20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2020/1/20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2020/1/20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2020/1/20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2020/1/20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2020/1/20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2020/1/20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2020/1/20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28596" y="642919"/>
            <a:ext cx="8029604" cy="2571768"/>
          </a:xfrm>
        </p:spPr>
        <p:txBody>
          <a:bodyPr>
            <a:noAutofit/>
          </a:bodyPr>
          <a:lstStyle/>
          <a:p>
            <a:r>
              <a:rPr lang="zh-TW" altLang="en-US" sz="4800" b="1" dirty="0" smtClean="0">
                <a:solidFill>
                  <a:srgbClr val="C00000"/>
                </a:solidFill>
                <a:latin typeface="標楷體" pitchFamily="65" charset="-120"/>
                <a:ea typeface="標楷體" pitchFamily="65" charset="-120"/>
              </a:rPr>
              <a:t>「一張發票、一塊零錢」</a:t>
            </a:r>
            <a:r>
              <a:rPr lang="en-US" altLang="zh-TW" sz="4800" b="1" dirty="0" smtClean="0">
                <a:solidFill>
                  <a:srgbClr val="C00000"/>
                </a:solidFill>
                <a:latin typeface="標楷體" pitchFamily="65" charset="-120"/>
                <a:ea typeface="標楷體" pitchFamily="65" charset="-120"/>
              </a:rPr>
              <a:t/>
            </a:r>
            <a:br>
              <a:rPr lang="en-US" altLang="zh-TW" sz="4800"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激起的漣漪效應</a:t>
            </a:r>
            <a:r>
              <a:rPr lang="en-US" altLang="zh-TW" b="1" dirty="0" smtClean="0">
                <a:solidFill>
                  <a:srgbClr val="C00000"/>
                </a:solidFill>
                <a:latin typeface="標楷體" pitchFamily="65" charset="-120"/>
                <a:ea typeface="標楷體" pitchFamily="65" charset="-120"/>
              </a:rPr>
              <a:t>……</a:t>
            </a:r>
            <a:endParaRPr lang="zh-TW" altLang="en-US" b="1" dirty="0">
              <a:solidFill>
                <a:srgbClr val="C00000"/>
              </a:solidFill>
              <a:latin typeface="標楷體" pitchFamily="65" charset="-120"/>
              <a:ea typeface="標楷體" pitchFamily="65" charset="-120"/>
            </a:endParaRPr>
          </a:p>
        </p:txBody>
      </p:sp>
      <p:sp>
        <p:nvSpPr>
          <p:cNvPr id="3" name="副標題 2"/>
          <p:cNvSpPr>
            <a:spLocks noGrp="1"/>
          </p:cNvSpPr>
          <p:nvPr>
            <p:ph type="subTitle" idx="1"/>
          </p:nvPr>
        </p:nvSpPr>
        <p:spPr>
          <a:xfrm>
            <a:off x="1371600" y="3071810"/>
            <a:ext cx="6629424" cy="3000396"/>
          </a:xfrm>
        </p:spPr>
        <p:txBody>
          <a:bodyPr>
            <a:noAutofit/>
          </a:bodyPr>
          <a:lstStyle/>
          <a:p>
            <a:r>
              <a:rPr lang="en-US" altLang="zh-TW" sz="3600" dirty="0" smtClean="0">
                <a:solidFill>
                  <a:schemeClr val="tx1"/>
                </a:solidFill>
                <a:latin typeface="標楷體" pitchFamily="65" charset="-120"/>
                <a:ea typeface="標楷體" pitchFamily="65" charset="-120"/>
              </a:rPr>
              <a:t>2020</a:t>
            </a:r>
            <a:r>
              <a:rPr lang="zh-TW" altLang="en-US" sz="3600" dirty="0" smtClean="0">
                <a:solidFill>
                  <a:schemeClr val="tx1"/>
                </a:solidFill>
                <a:latin typeface="標楷體" pitchFamily="65" charset="-120"/>
                <a:ea typeface="標楷體" pitchFamily="65" charset="-120"/>
              </a:rPr>
              <a:t>小學生公益行動</a:t>
            </a:r>
            <a:endParaRPr lang="en-US" altLang="zh-TW" sz="3600" dirty="0" smtClean="0">
              <a:solidFill>
                <a:schemeClr val="tx1"/>
              </a:solidFill>
              <a:latin typeface="標楷體" pitchFamily="65" charset="-120"/>
              <a:ea typeface="標楷體" pitchFamily="65" charset="-120"/>
            </a:endParaRPr>
          </a:p>
          <a:p>
            <a:r>
              <a:rPr lang="zh-TW" altLang="en-US" sz="4000" dirty="0" smtClean="0">
                <a:solidFill>
                  <a:schemeClr val="tx1"/>
                </a:solidFill>
                <a:latin typeface="標楷體" pitchFamily="65" charset="-120"/>
                <a:ea typeface="標楷體" pitchFamily="65" charset="-120"/>
              </a:rPr>
              <a:t>「關懷列車到你家」第</a:t>
            </a:r>
            <a:r>
              <a:rPr lang="en-US" altLang="zh-TW" sz="4000" b="1" dirty="0" smtClean="0">
                <a:solidFill>
                  <a:srgbClr val="C00000"/>
                </a:solidFill>
                <a:latin typeface="標楷體" pitchFamily="65" charset="-120"/>
                <a:ea typeface="標楷體" pitchFamily="65" charset="-120"/>
              </a:rPr>
              <a:t>3</a:t>
            </a:r>
            <a:r>
              <a:rPr lang="zh-TW" altLang="en-US" sz="4000" dirty="0" smtClean="0">
                <a:solidFill>
                  <a:schemeClr val="tx1"/>
                </a:solidFill>
                <a:latin typeface="標楷體" pitchFamily="65" charset="-120"/>
                <a:ea typeface="標楷體" pitchFamily="65" charset="-120"/>
              </a:rPr>
              <a:t>列</a:t>
            </a:r>
            <a:endParaRPr lang="en-US" altLang="zh-TW" sz="4000" dirty="0" smtClean="0">
              <a:solidFill>
                <a:schemeClr val="tx1"/>
              </a:solidFill>
              <a:latin typeface="標楷體" pitchFamily="65" charset="-120"/>
              <a:ea typeface="標楷體" pitchFamily="65" charset="-120"/>
            </a:endParaRPr>
          </a:p>
          <a:p>
            <a:r>
              <a:rPr lang="zh-TW" altLang="en-US" sz="3600" dirty="0" smtClean="0">
                <a:solidFill>
                  <a:schemeClr val="tx1"/>
                </a:solidFill>
                <a:latin typeface="標楷體" pitchFamily="65" charset="-120"/>
                <a:ea typeface="標楷體" pitchFamily="65" charset="-120"/>
              </a:rPr>
              <a:t>新北市後埔國小五年</a:t>
            </a:r>
            <a:r>
              <a:rPr lang="en-US" altLang="zh-TW" sz="3600" dirty="0" smtClean="0">
                <a:solidFill>
                  <a:schemeClr val="tx1"/>
                </a:solidFill>
                <a:latin typeface="標楷體" pitchFamily="65" charset="-120"/>
                <a:ea typeface="標楷體" pitchFamily="65" charset="-120"/>
              </a:rPr>
              <a:t>13</a:t>
            </a:r>
            <a:r>
              <a:rPr lang="zh-TW" altLang="en-US" sz="3600" dirty="0" smtClean="0">
                <a:solidFill>
                  <a:schemeClr val="tx1"/>
                </a:solidFill>
                <a:latin typeface="標楷體" pitchFamily="65" charset="-120"/>
                <a:ea typeface="標楷體" pitchFamily="65" charset="-120"/>
              </a:rPr>
              <a:t>班</a:t>
            </a:r>
            <a:endParaRPr lang="en-US" altLang="zh-TW" sz="3600" dirty="0" smtClean="0">
              <a:solidFill>
                <a:schemeClr val="tx1"/>
              </a:solidFill>
              <a:latin typeface="標楷體" pitchFamily="65" charset="-120"/>
              <a:ea typeface="標楷體" pitchFamily="65" charset="-120"/>
            </a:endParaRPr>
          </a:p>
          <a:p>
            <a:r>
              <a:rPr lang="zh-TW" altLang="en-US" sz="3600" dirty="0" smtClean="0">
                <a:solidFill>
                  <a:schemeClr val="tx1"/>
                </a:solidFill>
                <a:latin typeface="標楷體" pitchFamily="65" charset="-120"/>
                <a:ea typeface="標楷體" pitchFamily="65" charset="-120"/>
              </a:rPr>
              <a:t>老師、學生、學生家長</a:t>
            </a:r>
            <a:endParaRPr lang="zh-TW" altLang="en-US" sz="3600"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標楷體" pitchFamily="65" charset="-120"/>
                <a:ea typeface="標楷體" pitchFamily="65" charset="-120"/>
              </a:rPr>
              <a:t>改進行動方案提議</a:t>
            </a:r>
            <a:endParaRPr lang="zh-TW" altLang="en-US" b="1" dirty="0">
              <a:solidFill>
                <a:srgbClr val="C00000"/>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t>「還可以做些什麼事？可以為子豪有更多幫助？」</a:t>
            </a:r>
            <a:endParaRPr lang="en-US" altLang="zh-TW" dirty="0" smtClean="0"/>
          </a:p>
          <a:p>
            <a:r>
              <a:rPr lang="zh-TW" altLang="en-US" u="sng" dirty="0" smtClean="0"/>
              <a:t>詠漢</a:t>
            </a:r>
            <a:r>
              <a:rPr lang="zh-TW" altLang="en-US" dirty="0" smtClean="0"/>
              <a:t>覺得幫助的力道太小，像水龍頭滴出的水般，如杯水車薪。</a:t>
            </a:r>
            <a:endParaRPr lang="en-US" altLang="zh-TW" dirty="0" smtClean="0"/>
          </a:p>
          <a:p>
            <a:r>
              <a:rPr lang="zh-TW" altLang="en-US" dirty="0" smtClean="0"/>
              <a:t>全班決議：可以擴大幫助範圍？幫助的項目？參與的人？</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標楷體" pitchFamily="65" charset="-120"/>
                <a:ea typeface="標楷體" pitchFamily="65" charset="-120"/>
              </a:rPr>
              <a:t>行動方案實行</a:t>
            </a:r>
            <a:endParaRPr lang="zh-TW" altLang="en-US" dirty="0"/>
          </a:p>
        </p:txBody>
      </p:sp>
      <p:sp>
        <p:nvSpPr>
          <p:cNvPr id="3" name="內容版面配置區 2"/>
          <p:cNvSpPr>
            <a:spLocks noGrp="1"/>
          </p:cNvSpPr>
          <p:nvPr>
            <p:ph idx="1"/>
          </p:nvPr>
        </p:nvSpPr>
        <p:spPr/>
        <p:txBody>
          <a:bodyPr/>
          <a:lstStyle/>
          <a:p>
            <a:r>
              <a:rPr lang="zh-TW" altLang="en-US" dirty="0" smtClean="0"/>
              <a:t>「我可以先捐舊衣給子豪禦寒！」</a:t>
            </a:r>
            <a:r>
              <a:rPr lang="zh-TW" altLang="en-US" u="sng" dirty="0" smtClean="0"/>
              <a:t>詠漢</a:t>
            </a:r>
            <a:r>
              <a:rPr lang="zh-TW" altLang="en-US" dirty="0" smtClean="0"/>
              <a:t>說。</a:t>
            </a:r>
            <a:endParaRPr lang="en-US" altLang="zh-TW" dirty="0" smtClean="0"/>
          </a:p>
          <a:p>
            <a:r>
              <a:rPr lang="zh-TW" altLang="en-US" dirty="0" smtClean="0"/>
              <a:t>「我可以捐媽媽的外套給</a:t>
            </a:r>
            <a:r>
              <a:rPr lang="zh-TW" altLang="en-US" u="sng" dirty="0" smtClean="0"/>
              <a:t>子豪</a:t>
            </a:r>
            <a:r>
              <a:rPr lang="zh-TW" altLang="en-US" dirty="0" smtClean="0"/>
              <a:t>阿嬤！」</a:t>
            </a:r>
            <a:r>
              <a:rPr lang="zh-TW" altLang="en-US" u="sng" dirty="0" smtClean="0"/>
              <a:t>芷瑩</a:t>
            </a:r>
            <a:r>
              <a:rPr lang="zh-TW" altLang="en-US" dirty="0" smtClean="0"/>
              <a:t>說。</a:t>
            </a:r>
            <a:endParaRPr lang="en-US" altLang="zh-TW" dirty="0" smtClean="0"/>
          </a:p>
          <a:p>
            <a:r>
              <a:rPr lang="zh-TW" altLang="en-US" dirty="0" smtClean="0"/>
              <a:t>「我可以捐玩具分享給他玩！」秉學說。</a:t>
            </a:r>
            <a:endParaRPr lang="en-US" altLang="zh-TW" dirty="0" smtClean="0"/>
          </a:p>
          <a:p>
            <a:r>
              <a:rPr lang="zh-TW" altLang="en-US" dirty="0" smtClean="0"/>
              <a:t>「大家捐飲料、餅乾、零食，讓他嘴饞時吃。」可歆說。</a:t>
            </a:r>
            <a:endParaRPr lang="en-US" altLang="zh-TW" dirty="0" smtClean="0"/>
          </a:p>
          <a:p>
            <a:r>
              <a:rPr lang="zh-TW" altLang="en-US" dirty="0" smtClean="0"/>
              <a:t>「我們可以捐書！」品潔、柏齊、宇彤、以諾、聖吉、晏瑾說。</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b="1" dirty="0" smtClean="0">
                <a:solidFill>
                  <a:srgbClr val="C00000"/>
                </a:solidFill>
                <a:latin typeface="標楷體" pitchFamily="65" charset="-120"/>
                <a:ea typeface="標楷體" pitchFamily="65" charset="-120"/>
              </a:rPr>
              <a:t>行動方案實行</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3600" b="1" dirty="0" smtClean="0">
                <a:solidFill>
                  <a:srgbClr val="C00000"/>
                </a:solidFill>
                <a:latin typeface="標楷體" pitchFamily="65" charset="-120"/>
                <a:ea typeface="標楷體" pitchFamily="65" charset="-120"/>
              </a:rPr>
              <a:t>詠漢捐大衣給子豪穿</a:t>
            </a:r>
            <a:endParaRPr lang="zh-TW" altLang="en-US" sz="3600" dirty="0"/>
          </a:p>
        </p:txBody>
      </p:sp>
      <p:pic>
        <p:nvPicPr>
          <p:cNvPr id="6146" name="Picture 2" descr="D:\陳老師的資料--D\小學生公益行動\2020全國小學生公益行動\513一張發票的漣漪效應\DSC05613.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54098"/>
          </a:xfrm>
        </p:spPr>
        <p:txBody>
          <a:bodyPr>
            <a:normAutofit fontScale="90000"/>
          </a:bodyPr>
          <a:lstStyle/>
          <a:p>
            <a:r>
              <a:rPr lang="zh-TW" altLang="en-US" sz="4900" b="1" dirty="0" smtClean="0">
                <a:solidFill>
                  <a:srgbClr val="C00000"/>
                </a:solidFill>
                <a:latin typeface="標楷體" pitchFamily="65" charset="-120"/>
                <a:ea typeface="標楷體" pitchFamily="65" charset="-120"/>
              </a:rPr>
              <a:t>行動方案實行</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芷瑩捐大衣給子豪阿嬤穿</a:t>
            </a:r>
            <a:endParaRPr lang="zh-TW" altLang="en-US" sz="4000" dirty="0"/>
          </a:p>
        </p:txBody>
      </p:sp>
      <p:pic>
        <p:nvPicPr>
          <p:cNvPr id="7170" name="Picture 2" descr="D:\陳老師的資料--D\小學生公益行動\2020全國小學生公益行動\513一張發票的漣漪效應\DSC05621.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900" b="1" dirty="0" smtClean="0">
                <a:solidFill>
                  <a:srgbClr val="C00000"/>
                </a:solidFill>
                <a:latin typeface="標楷體" pitchFamily="65" charset="-120"/>
                <a:ea typeface="標楷體" pitchFamily="65" charset="-120"/>
              </a:rPr>
              <a:t>行動方案實行</a:t>
            </a:r>
            <a:r>
              <a:rPr lang="en-US" altLang="zh-TW" sz="4900" b="1" dirty="0" smtClean="0">
                <a:solidFill>
                  <a:srgbClr val="C00000"/>
                </a:solidFill>
                <a:latin typeface="標楷體" pitchFamily="65" charset="-120"/>
                <a:ea typeface="標楷體" pitchFamily="65" charset="-120"/>
              </a:rPr>
              <a:t/>
            </a:r>
            <a:br>
              <a:rPr lang="en-US" altLang="zh-TW" sz="4900"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同學們捐零食給子豪吃</a:t>
            </a:r>
            <a:endParaRPr lang="zh-TW" altLang="en-US" sz="4000" dirty="0"/>
          </a:p>
        </p:txBody>
      </p:sp>
      <p:pic>
        <p:nvPicPr>
          <p:cNvPr id="8194" name="Picture 2" descr="D:\陳老師的資料--D\小學生公益行動\2020全國小學生公益行動\513一張發票的漣漪效應\DSC05925.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行動方案實行</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同學們捐玩具給子豪玩</a:t>
            </a:r>
            <a:endParaRPr lang="zh-TW" altLang="en-US" dirty="0"/>
          </a:p>
        </p:txBody>
      </p:sp>
      <p:pic>
        <p:nvPicPr>
          <p:cNvPr id="9218" name="Picture 2" descr="D:\陳老師的資料--D\小學生公益行動\2020全國小學生公益行動\513一張發票的漣漪效應\DSC05922.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900" b="1" dirty="0" smtClean="0">
                <a:solidFill>
                  <a:srgbClr val="C00000"/>
                </a:solidFill>
                <a:latin typeface="標楷體" pitchFamily="65" charset="-120"/>
                <a:ea typeface="標楷體" pitchFamily="65" charset="-120"/>
              </a:rPr>
              <a:t>行動方案實行</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老師捐電池給子豪回收賣錢</a:t>
            </a:r>
            <a:endParaRPr lang="zh-TW" altLang="en-US" sz="4000" dirty="0"/>
          </a:p>
        </p:txBody>
      </p:sp>
      <p:pic>
        <p:nvPicPr>
          <p:cNvPr id="10242" name="Picture 2" descr="D:\陳老師的資料--D\小學生公益行動\2020全國小學生公益行動\513一張發票的漣漪效應\DSC05361.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900" b="1" dirty="0" smtClean="0">
                <a:solidFill>
                  <a:srgbClr val="C00000"/>
                </a:solidFill>
                <a:latin typeface="標楷體" pitchFamily="65" charset="-120"/>
                <a:ea typeface="標楷體" pitchFamily="65" charset="-120"/>
              </a:rPr>
              <a:t>行動方案實行</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同學們捐舊書給子豪回收賣錢</a:t>
            </a:r>
            <a:endParaRPr lang="zh-TW" altLang="en-US" sz="4000" dirty="0"/>
          </a:p>
        </p:txBody>
      </p:sp>
      <p:pic>
        <p:nvPicPr>
          <p:cNvPr id="11266" name="Picture 2" descr="D:\陳老師的資料--D\小學生公益行動\2020全國小學生公益行動\513一張發票的漣漪效應\DSC05955.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smtClean="0">
                <a:solidFill>
                  <a:srgbClr val="C00000"/>
                </a:solidFill>
                <a:latin typeface="標楷體" pitchFamily="65" charset="-120"/>
                <a:ea typeface="標楷體" pitchFamily="65" charset="-120"/>
              </a:rPr>
              <a:t>行動方案實行</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同學們飲料書給子豪</a:t>
            </a:r>
            <a:endParaRPr lang="zh-TW" altLang="en-US" dirty="0"/>
          </a:p>
        </p:txBody>
      </p:sp>
      <p:pic>
        <p:nvPicPr>
          <p:cNvPr id="24578" name="Picture 2" descr="D:\陳老師的資料--D\小學生公益行動\2020全國小學生公益行動\513一張發票的漣漪效應\DSC05375.JPG"/>
          <p:cNvPicPr>
            <a:picLocks noGrp="1" noChangeAspect="1" noChangeArrowheads="1"/>
          </p:cNvPicPr>
          <p:nvPr>
            <p:ph idx="1"/>
          </p:nvPr>
        </p:nvPicPr>
        <p:blipFill>
          <a:blip r:embed="rId2" cstate="screen"/>
          <a:srcRect/>
          <a:stretch>
            <a:fillRect/>
          </a:stretch>
        </p:blipFill>
        <p:spPr bwMode="auto">
          <a:xfrm>
            <a:off x="1500166" y="164305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296974"/>
          </a:xfrm>
        </p:spPr>
        <p:txBody>
          <a:bodyPr>
            <a:normAutofit fontScale="90000"/>
          </a:bodyPr>
          <a:lstStyle/>
          <a:p>
            <a:r>
              <a:rPr lang="zh-TW" altLang="en-US" sz="6600" b="1" dirty="0" smtClean="0">
                <a:solidFill>
                  <a:srgbClr val="C00000"/>
                </a:solidFill>
                <a:latin typeface="標楷體" pitchFamily="65" charset="-120"/>
                <a:ea typeface="標楷體" pitchFamily="65" charset="-120"/>
              </a:rPr>
              <a:t>行動方案實行</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老師、同學們每天幫子豪冰便當</a:t>
            </a:r>
            <a:endParaRPr lang="zh-TW" altLang="en-US" dirty="0"/>
          </a:p>
        </p:txBody>
      </p:sp>
      <p:pic>
        <p:nvPicPr>
          <p:cNvPr id="25602" name="Picture 2" descr="D:\陳老師的資料--D\小學生公益行動\2020全國小學生公益行動\513一張發票的漣漪效應\DSC05397.JPG"/>
          <p:cNvPicPr>
            <a:picLocks noGrp="1" noChangeAspect="1" noChangeArrowheads="1"/>
          </p:cNvPicPr>
          <p:nvPr>
            <p:ph idx="1"/>
          </p:nvPr>
        </p:nvPicPr>
        <p:blipFill>
          <a:blip r:embed="rId2" cstate="screen"/>
          <a:srcRect/>
          <a:stretch>
            <a:fillRect/>
          </a:stretch>
        </p:blipFill>
        <p:spPr bwMode="auto">
          <a:xfrm>
            <a:off x="1571604" y="1928802"/>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714356"/>
            <a:ext cx="8229600" cy="1500198"/>
          </a:xfrm>
        </p:spPr>
        <p:txBody>
          <a:bodyPr>
            <a:normAutofit fontScale="90000"/>
          </a:bodyPr>
          <a:lstStyle/>
          <a:p>
            <a:r>
              <a:rPr lang="zh-TW" altLang="en-US" b="1" dirty="0" smtClean="0">
                <a:solidFill>
                  <a:srgbClr val="C00000"/>
                </a:solidFill>
                <a:latin typeface="標楷體" pitchFamily="65" charset="-120"/>
                <a:ea typeface="標楷體" pitchFamily="65" charset="-120"/>
              </a:rPr>
              <a:t>「一張發票、一塊錢」捐獻活動</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dirty="0" smtClean="0">
                <a:latin typeface="標楷體" pitchFamily="65" charset="-120"/>
                <a:ea typeface="標楷體" pitchFamily="65" charset="-120"/>
              </a:rPr>
              <a:t>「關懷列車到你家」第</a:t>
            </a:r>
            <a:r>
              <a:rPr lang="en-US" altLang="zh-TW" sz="4000" dirty="0" smtClean="0">
                <a:latin typeface="標楷體" pitchFamily="65" charset="-120"/>
                <a:ea typeface="標楷體" pitchFamily="65" charset="-120"/>
              </a:rPr>
              <a:t>3</a:t>
            </a:r>
            <a:r>
              <a:rPr lang="zh-TW" altLang="en-US" sz="4000" dirty="0" smtClean="0">
                <a:latin typeface="標楷體" pitchFamily="65" charset="-120"/>
                <a:ea typeface="標楷體" pitchFamily="65" charset="-120"/>
              </a:rPr>
              <a:t>列開動</a:t>
            </a:r>
            <a:r>
              <a:rPr lang="en-US" altLang="zh-TW" sz="4000" dirty="0" smtClean="0">
                <a:latin typeface="標楷體" pitchFamily="65" charset="-120"/>
                <a:ea typeface="標楷體" pitchFamily="65" charset="-120"/>
              </a:rPr>
              <a:t>……</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endParaRPr lang="zh-TW" altLang="en-US" b="1" dirty="0">
              <a:solidFill>
                <a:srgbClr val="C00000"/>
              </a:solidFill>
              <a:latin typeface="標楷體" pitchFamily="65" charset="-120"/>
              <a:ea typeface="標楷體" pitchFamily="65" charset="-120"/>
            </a:endParaRPr>
          </a:p>
        </p:txBody>
      </p:sp>
      <p:pic>
        <p:nvPicPr>
          <p:cNvPr id="1026" name="Picture 2" descr="D:\陳老師的資料--D\小學生公益行動\2020全國小學生公益行動\513一張發票的漣漪效應\小學生公益行動2020「一張發票、一塊零錢」激起的漣漪效應\1.「一張發票、一塊錢」捐獻活動.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smtClean="0">
                <a:solidFill>
                  <a:srgbClr val="C00000"/>
                </a:solidFill>
                <a:latin typeface="標楷體" pitchFamily="65" charset="-120"/>
                <a:ea typeface="標楷體" pitchFamily="65" charset="-120"/>
              </a:rPr>
              <a:t>行動方案實行</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同學們每天盛便當給子豪、阿嬤當晚餐</a:t>
            </a:r>
            <a:endParaRPr lang="zh-TW" altLang="en-US" sz="4000" dirty="0"/>
          </a:p>
        </p:txBody>
      </p:sp>
      <p:pic>
        <p:nvPicPr>
          <p:cNvPr id="1026" name="Picture 2" descr="D:\陳老師的資料--D\小學生公益行動\2020全國小學生公益行動\513一張發票的漣漪效應\幫子豪盛飯菜\DSC05623.JPG"/>
          <p:cNvPicPr>
            <a:picLocks noGrp="1" noChangeAspect="1" noChangeArrowheads="1"/>
          </p:cNvPicPr>
          <p:nvPr>
            <p:ph idx="1"/>
          </p:nvPr>
        </p:nvPicPr>
        <p:blipFill>
          <a:blip r:embed="rId2" cstate="screen"/>
          <a:srcRect/>
          <a:stretch>
            <a:fillRect/>
          </a:stretch>
        </p:blipFill>
        <p:spPr bwMode="auto">
          <a:xfrm>
            <a:off x="1554691" y="1785926"/>
            <a:ext cx="6034618" cy="4340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654164"/>
          </a:xfrm>
        </p:spPr>
        <p:txBody>
          <a:bodyPr>
            <a:normAutofit/>
          </a:bodyPr>
          <a:lstStyle/>
          <a:p>
            <a:r>
              <a:rPr lang="zh-TW" altLang="en-US" b="1" dirty="0" smtClean="0">
                <a:solidFill>
                  <a:srgbClr val="C00000"/>
                </a:solidFill>
                <a:latin typeface="標楷體" pitchFamily="65" charset="-120"/>
                <a:ea typeface="標楷體" pitchFamily="65" charset="-120"/>
              </a:rPr>
              <a:t>行動方案實行</a:t>
            </a:r>
            <a:r>
              <a:rPr lang="en-US" altLang="zh-TW" dirty="0" smtClean="0"/>
              <a:t/>
            </a:r>
            <a:br>
              <a:rPr lang="en-US" altLang="zh-TW" dirty="0" smtClean="0"/>
            </a:br>
            <a:r>
              <a:rPr lang="zh-TW" altLang="en-US" sz="3600" b="1" dirty="0" smtClean="0">
                <a:solidFill>
                  <a:srgbClr val="FF0000"/>
                </a:solidFill>
                <a:latin typeface="標楷體" pitchFamily="65" charset="-120"/>
                <a:ea typeface="標楷體" pitchFamily="65" charset="-120"/>
              </a:rPr>
              <a:t>老師給子豪的口琴學樂器</a:t>
            </a:r>
            <a:endParaRPr lang="zh-TW" altLang="en-US" sz="3600" b="1" dirty="0">
              <a:solidFill>
                <a:srgbClr val="FF0000"/>
              </a:solidFill>
              <a:latin typeface="標楷體" pitchFamily="65" charset="-120"/>
              <a:ea typeface="標楷體" pitchFamily="65" charset="-120"/>
            </a:endParaRPr>
          </a:p>
        </p:txBody>
      </p:sp>
      <p:pic>
        <p:nvPicPr>
          <p:cNvPr id="27650" name="Picture 2" descr="D:\陳老師的資料--D\小學生公益行動\2020全國小學生公益行動\513一張發票的漣漪效應\DSC05962.JPG"/>
          <p:cNvPicPr>
            <a:picLocks noGrp="1" noChangeAspect="1" noChangeArrowheads="1"/>
          </p:cNvPicPr>
          <p:nvPr>
            <p:ph idx="1"/>
          </p:nvPr>
        </p:nvPicPr>
        <p:blipFill>
          <a:blip r:embed="rId2" cstate="screen"/>
          <a:srcRect/>
          <a:stretch>
            <a:fillRect/>
          </a:stretch>
        </p:blipFill>
        <p:spPr bwMode="auto">
          <a:xfrm>
            <a:off x="1571604" y="2071678"/>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511288"/>
          </a:xfrm>
        </p:spPr>
        <p:txBody>
          <a:bodyPr>
            <a:normAutofit/>
          </a:bodyPr>
          <a:lstStyle/>
          <a:p>
            <a:r>
              <a:rPr lang="zh-TW" altLang="en-US" b="1" dirty="0" smtClean="0">
                <a:solidFill>
                  <a:srgbClr val="C00000"/>
                </a:solidFill>
                <a:latin typeface="標楷體" pitchFamily="65" charset="-120"/>
                <a:ea typeface="標楷體" pitchFamily="65" charset="-120"/>
              </a:rPr>
              <a:t>行動方案實行</a:t>
            </a:r>
            <a:r>
              <a:rPr lang="en-US" altLang="zh-TW" dirty="0" smtClean="0"/>
              <a:t/>
            </a:r>
            <a:br>
              <a:rPr lang="en-US" altLang="zh-TW" dirty="0" smtClean="0"/>
            </a:br>
            <a:r>
              <a:rPr lang="zh-TW" altLang="en-US" sz="3600" b="1" dirty="0" smtClean="0">
                <a:solidFill>
                  <a:srgbClr val="FF0000"/>
                </a:solidFill>
                <a:latin typeface="標楷體" pitchFamily="65" charset="-120"/>
                <a:ea typeface="標楷體" pitchFamily="65" charset="-120"/>
              </a:rPr>
              <a:t>學生家長給子豪過年的紅包</a:t>
            </a:r>
            <a:endParaRPr lang="zh-TW" altLang="en-US" sz="3600" b="1" dirty="0">
              <a:solidFill>
                <a:srgbClr val="FF0000"/>
              </a:solidFill>
              <a:latin typeface="標楷體" pitchFamily="65" charset="-120"/>
              <a:ea typeface="標楷體" pitchFamily="65" charset="-120"/>
            </a:endParaRPr>
          </a:p>
        </p:txBody>
      </p:sp>
      <p:pic>
        <p:nvPicPr>
          <p:cNvPr id="26626" name="Picture 2" descr="D:\陳老師的資料--D\小學生公益行動\2020全國小學生公益行動\513一張發票的漣漪效應\DSC05961.JPG"/>
          <p:cNvPicPr>
            <a:picLocks noGrp="1" noChangeAspect="1" noChangeArrowheads="1"/>
          </p:cNvPicPr>
          <p:nvPr>
            <p:ph idx="1"/>
          </p:nvPr>
        </p:nvPicPr>
        <p:blipFill>
          <a:blip r:embed="rId2" cstate="screen"/>
          <a:srcRect/>
          <a:stretch>
            <a:fillRect/>
          </a:stretch>
        </p:blipFill>
        <p:spPr bwMode="auto">
          <a:xfrm>
            <a:off x="1500166" y="2071678"/>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latin typeface="標楷體" pitchFamily="65" charset="-120"/>
                <a:ea typeface="標楷體" pitchFamily="65" charset="-120"/>
              </a:rPr>
              <a:t>檢討</a:t>
            </a:r>
            <a:r>
              <a:rPr lang="zh-TW" altLang="en-US" b="1" dirty="0" smtClean="0">
                <a:solidFill>
                  <a:srgbClr val="FF0000"/>
                </a:solidFill>
                <a:latin typeface="標楷體" pitchFamily="65" charset="-120"/>
                <a:ea typeface="標楷體" pitchFamily="65" charset="-120"/>
              </a:rPr>
              <a:t>改進～善</a:t>
            </a:r>
            <a:r>
              <a:rPr lang="zh-TW" altLang="en-US" b="1" dirty="0" smtClean="0">
                <a:solidFill>
                  <a:srgbClr val="FF0000"/>
                </a:solidFill>
                <a:latin typeface="標楷體" pitchFamily="65" charset="-120"/>
                <a:ea typeface="標楷體" pitchFamily="65" charset="-120"/>
              </a:rPr>
              <a:t>行</a:t>
            </a:r>
            <a:r>
              <a:rPr lang="zh-TW" altLang="en-US" b="1" dirty="0" smtClean="0">
                <a:solidFill>
                  <a:srgbClr val="FF0000"/>
                </a:solidFill>
                <a:latin typeface="標楷體" pitchFamily="65" charset="-120"/>
                <a:ea typeface="標楷體" pitchFamily="65" charset="-120"/>
              </a:rPr>
              <a:t>漣漪</a:t>
            </a:r>
            <a:r>
              <a:rPr lang="en-US" altLang="zh-TW" b="1" dirty="0" smtClean="0">
                <a:solidFill>
                  <a:srgbClr val="FF0000"/>
                </a:solidFill>
                <a:latin typeface="標楷體" pitchFamily="65" charset="-120"/>
                <a:ea typeface="標楷體" pitchFamily="65" charset="-120"/>
              </a:rPr>
              <a:t>……</a:t>
            </a:r>
            <a:endParaRPr lang="zh-TW" altLang="en-US"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t>「我到家樂福的</a:t>
            </a:r>
            <a:r>
              <a:rPr lang="en-US" altLang="zh-TW" dirty="0" smtClean="0"/>
              <a:t>『</a:t>
            </a:r>
            <a:r>
              <a:rPr lang="zh-TW" altLang="en-US" dirty="0" smtClean="0"/>
              <a:t>創世基金會</a:t>
            </a:r>
            <a:r>
              <a:rPr lang="en-US" altLang="zh-TW" dirty="0" smtClean="0"/>
              <a:t>』</a:t>
            </a:r>
            <a:r>
              <a:rPr lang="zh-TW" altLang="en-US" dirty="0" smtClean="0"/>
              <a:t>捐款箱，捐出發票，原因是因為我曾經去過創世基金會，有許多的植物人，我看那些植物人都好可憐，他們都不能正常吃飯，還有不能正常大小便，都要依靠罐食器、穿尿布，已經都無法自行處理，真是無法想像他們要怎麼過日我子。」家齊說。</a:t>
            </a:r>
            <a:endParaRPr lang="en-US" altLang="zh-TW" dirty="0" smtClean="0"/>
          </a:p>
          <a:p>
            <a:r>
              <a:rPr lang="zh-TW" altLang="en-US" dirty="0" smtClean="0"/>
              <a:t>決議：全班各自發揮行善力量</a:t>
            </a:r>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900" b="1" dirty="0" smtClean="0">
                <a:solidFill>
                  <a:srgbClr val="C00000"/>
                </a:solidFill>
                <a:latin typeface="標楷體" pitchFamily="65" charset="-120"/>
                <a:ea typeface="標楷體" pitchFamily="65" charset="-120"/>
              </a:rPr>
              <a:t>漣漪</a:t>
            </a:r>
            <a:r>
              <a:rPr lang="zh-TW" altLang="en-US" sz="4900" b="1" dirty="0" smtClean="0">
                <a:solidFill>
                  <a:srgbClr val="C00000"/>
                </a:solidFill>
                <a:latin typeface="標楷體" pitchFamily="65" charset="-120"/>
                <a:ea typeface="標楷體" pitchFamily="65" charset="-120"/>
              </a:rPr>
              <a:t>效應</a:t>
            </a:r>
            <a:r>
              <a:rPr lang="en-US" altLang="zh-TW" sz="3600" b="1" dirty="0" smtClean="0">
                <a:solidFill>
                  <a:srgbClr val="C00000"/>
                </a:solidFill>
                <a:latin typeface="標楷體" pitchFamily="65" charset="-120"/>
                <a:ea typeface="標楷體" pitchFamily="65" charset="-120"/>
              </a:rPr>
              <a:t>1</a:t>
            </a:r>
            <a:r>
              <a:rPr lang="zh-TW" altLang="en-US" sz="4900" b="1" dirty="0" smtClean="0">
                <a:solidFill>
                  <a:srgbClr val="C00000"/>
                </a:solidFill>
                <a:latin typeface="標楷體" pitchFamily="65" charset="-120"/>
                <a:ea typeface="標楷體" pitchFamily="65" charset="-120"/>
              </a:rPr>
              <a:t>捐</a:t>
            </a:r>
            <a:r>
              <a:rPr lang="zh-TW" altLang="en-US" sz="4900" b="1" dirty="0" smtClean="0">
                <a:solidFill>
                  <a:srgbClr val="C00000"/>
                </a:solidFill>
                <a:latin typeface="標楷體" pitchFamily="65" charset="-120"/>
                <a:ea typeface="標楷體" pitchFamily="65" charset="-120"/>
              </a:rPr>
              <a:t>發票</a:t>
            </a:r>
            <a:r>
              <a:rPr lang="en-US" altLang="zh-TW" dirty="0" smtClean="0"/>
              <a:t/>
            </a:r>
            <a:br>
              <a:rPr lang="en-US" altLang="zh-TW" dirty="0" smtClean="0"/>
            </a:br>
            <a:r>
              <a:rPr lang="zh-TW" altLang="en-US" sz="4000" b="1" dirty="0" smtClean="0">
                <a:solidFill>
                  <a:srgbClr val="FF0000"/>
                </a:solidFill>
                <a:latin typeface="標楷體" pitchFamily="65" charset="-120"/>
                <a:ea typeface="標楷體" pitchFamily="65" charset="-120"/>
              </a:rPr>
              <a:t>家齊：發票捐到住家附近商店捐款箱</a:t>
            </a:r>
            <a:endParaRPr lang="zh-TW" altLang="en-US" sz="4000" b="1" dirty="0">
              <a:solidFill>
                <a:srgbClr val="FF0000"/>
              </a:solidFill>
              <a:latin typeface="標楷體" pitchFamily="65" charset="-120"/>
              <a:ea typeface="標楷體" pitchFamily="65" charset="-120"/>
            </a:endParaRPr>
          </a:p>
        </p:txBody>
      </p:sp>
      <p:pic>
        <p:nvPicPr>
          <p:cNvPr id="2050" name="Picture 2" descr="D:\陳老師的資料--D\小學生公益行動\2020全國小學生公益行動\513一張發票的漣漪效應\513小善人全\51302\51302曹家齊 我要做的善事是捐發票\51302曹家齊 我要做的善事是捐發票  .jpg"/>
          <p:cNvPicPr>
            <a:picLocks noGrp="1" noChangeAspect="1" noChangeArrowheads="1"/>
          </p:cNvPicPr>
          <p:nvPr>
            <p:ph idx="1"/>
          </p:nvPr>
        </p:nvPicPr>
        <p:blipFill>
          <a:blip r:embed="rId2" cstate="screen"/>
          <a:srcRect/>
          <a:stretch>
            <a:fillRect/>
          </a:stretch>
        </p:blipFill>
        <p:spPr bwMode="auto">
          <a:xfrm>
            <a:off x="3298575" y="1600200"/>
            <a:ext cx="2546849" cy="45259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900" b="1" dirty="0" smtClean="0">
                <a:solidFill>
                  <a:srgbClr val="C00000"/>
                </a:solidFill>
                <a:latin typeface="標楷體" pitchFamily="65" charset="-120"/>
                <a:ea typeface="標楷體" pitchFamily="65" charset="-120"/>
              </a:rPr>
              <a:t>漣漪</a:t>
            </a:r>
            <a:r>
              <a:rPr lang="zh-TW" altLang="en-US" sz="4900" b="1" dirty="0" smtClean="0">
                <a:solidFill>
                  <a:srgbClr val="C00000"/>
                </a:solidFill>
                <a:latin typeface="標楷體" pitchFamily="65" charset="-120"/>
                <a:ea typeface="標楷體" pitchFamily="65" charset="-120"/>
              </a:rPr>
              <a:t>效應</a:t>
            </a:r>
            <a:r>
              <a:rPr lang="en-US" altLang="zh-TW" sz="3600" b="1" dirty="0" smtClean="0">
                <a:solidFill>
                  <a:srgbClr val="C00000"/>
                </a:solidFill>
                <a:latin typeface="標楷體" pitchFamily="65" charset="-120"/>
                <a:ea typeface="標楷體" pitchFamily="65" charset="-120"/>
              </a:rPr>
              <a:t>1</a:t>
            </a:r>
            <a:r>
              <a:rPr lang="zh-TW" altLang="en-US" sz="3600" b="1" dirty="0" smtClean="0">
                <a:solidFill>
                  <a:srgbClr val="C00000"/>
                </a:solidFill>
                <a:latin typeface="標楷體" pitchFamily="65" charset="-120"/>
                <a:ea typeface="標楷體" pitchFamily="65" charset="-120"/>
              </a:rPr>
              <a:t>：</a:t>
            </a:r>
            <a:r>
              <a:rPr lang="zh-TW" altLang="en-US" sz="4900" b="1" dirty="0" smtClean="0">
                <a:solidFill>
                  <a:srgbClr val="C00000"/>
                </a:solidFill>
                <a:latin typeface="標楷體" pitchFamily="65" charset="-120"/>
                <a:ea typeface="標楷體" pitchFamily="65" charset="-120"/>
              </a:rPr>
              <a:t>捐</a:t>
            </a:r>
            <a:r>
              <a:rPr lang="zh-TW" altLang="en-US" sz="4900" b="1" dirty="0" smtClean="0">
                <a:solidFill>
                  <a:srgbClr val="C00000"/>
                </a:solidFill>
                <a:latin typeface="標楷體" pitchFamily="65" charset="-120"/>
                <a:ea typeface="標楷體" pitchFamily="65" charset="-120"/>
              </a:rPr>
              <a:t>發票</a:t>
            </a:r>
            <a:r>
              <a:rPr lang="en-US" altLang="zh-TW" sz="3600" dirty="0" smtClean="0"/>
              <a:t/>
            </a:r>
            <a:br>
              <a:rPr lang="en-US" altLang="zh-TW" sz="3600" dirty="0" smtClean="0"/>
            </a:br>
            <a:r>
              <a:rPr lang="zh-TW" altLang="en-US" sz="4000" b="1" dirty="0" smtClean="0">
                <a:solidFill>
                  <a:srgbClr val="C00000"/>
                </a:solidFill>
                <a:latin typeface="標楷體" pitchFamily="65" charset="-120"/>
                <a:ea typeface="標楷體" pitchFamily="65" charset="-120"/>
              </a:rPr>
              <a:t>禹霆</a:t>
            </a:r>
            <a:r>
              <a:rPr lang="zh-TW" altLang="en-US" sz="4000" b="1" u="sng" dirty="0" smtClean="0">
                <a:solidFill>
                  <a:srgbClr val="C00000"/>
                </a:solidFill>
                <a:latin typeface="標楷體" pitchFamily="65" charset="-120"/>
                <a:ea typeface="標楷體" pitchFamily="65" charset="-120"/>
              </a:rPr>
              <a:t>門諾基金會</a:t>
            </a:r>
            <a:r>
              <a:rPr lang="zh-TW" altLang="en-US" sz="4000" b="1" dirty="0" smtClean="0">
                <a:solidFill>
                  <a:srgbClr val="C00000"/>
                </a:solidFill>
                <a:latin typeface="標楷體" pitchFamily="65" charset="-120"/>
                <a:ea typeface="標楷體" pitchFamily="65" charset="-120"/>
              </a:rPr>
              <a:t>「好好吃飯」捐零錢</a:t>
            </a:r>
            <a:endParaRPr lang="zh-TW" altLang="en-US" sz="4000" b="1" dirty="0">
              <a:solidFill>
                <a:srgbClr val="C00000"/>
              </a:solidFill>
              <a:latin typeface="標楷體" pitchFamily="65" charset="-120"/>
              <a:ea typeface="標楷體" pitchFamily="65" charset="-120"/>
            </a:endParaRPr>
          </a:p>
        </p:txBody>
      </p:sp>
      <p:pic>
        <p:nvPicPr>
          <p:cNvPr id="3074" name="Picture 2" descr="D:\陳老師的資料--D\小學生公益行動\2020全國小學生公益行動\513一張發票的漣漪效應\513小善人全\51303\51303吳禹霆 做善事\51303吳禹霆小善人.jpg"/>
          <p:cNvPicPr>
            <a:picLocks noGrp="1" noChangeAspect="1" noChangeArrowheads="1"/>
          </p:cNvPicPr>
          <p:nvPr>
            <p:ph idx="1"/>
          </p:nvPr>
        </p:nvPicPr>
        <p:blipFill>
          <a:blip r:embed="rId2" cstate="screen"/>
          <a:srcRect/>
          <a:stretch>
            <a:fillRect/>
          </a:stretch>
        </p:blipFill>
        <p:spPr bwMode="auto">
          <a:xfrm>
            <a:off x="2874326" y="1600200"/>
            <a:ext cx="3395347"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296974"/>
          </a:xfrm>
        </p:spPr>
        <p:txBody>
          <a:bodyPr>
            <a:normAutofit fontScale="90000"/>
          </a:bodyPr>
          <a:lstStyle/>
          <a:p>
            <a:r>
              <a:rPr lang="zh-TW" altLang="en-US" sz="4900" b="1" dirty="0" smtClean="0">
                <a:solidFill>
                  <a:srgbClr val="C00000"/>
                </a:solidFill>
                <a:latin typeface="標楷體" pitchFamily="65" charset="-120"/>
                <a:ea typeface="標楷體" pitchFamily="65" charset="-120"/>
              </a:rPr>
              <a:t>漣漪</a:t>
            </a:r>
            <a:r>
              <a:rPr lang="zh-TW" altLang="en-US" sz="4900" b="1" dirty="0" smtClean="0">
                <a:solidFill>
                  <a:srgbClr val="C00000"/>
                </a:solidFill>
                <a:latin typeface="標楷體" pitchFamily="65" charset="-120"/>
                <a:ea typeface="標楷體" pitchFamily="65" charset="-120"/>
              </a:rPr>
              <a:t>效應</a:t>
            </a:r>
            <a:r>
              <a:rPr lang="en-US" altLang="zh-TW" sz="3600" b="1" dirty="0" smtClean="0">
                <a:solidFill>
                  <a:srgbClr val="C00000"/>
                </a:solidFill>
                <a:latin typeface="標楷體" pitchFamily="65" charset="-120"/>
                <a:ea typeface="標楷體" pitchFamily="65" charset="-120"/>
              </a:rPr>
              <a:t>1</a:t>
            </a:r>
            <a:r>
              <a:rPr lang="zh-TW" altLang="en-US" sz="3600" b="1" dirty="0" smtClean="0">
                <a:solidFill>
                  <a:srgbClr val="C00000"/>
                </a:solidFill>
                <a:latin typeface="標楷體" pitchFamily="65" charset="-120"/>
                <a:ea typeface="標楷體" pitchFamily="65" charset="-120"/>
              </a:rPr>
              <a:t>：</a:t>
            </a:r>
            <a:r>
              <a:rPr lang="zh-TW" altLang="en-US" sz="4900" b="1" dirty="0" smtClean="0">
                <a:solidFill>
                  <a:srgbClr val="C00000"/>
                </a:solidFill>
                <a:latin typeface="標楷體" pitchFamily="65" charset="-120"/>
                <a:ea typeface="標楷體" pitchFamily="65" charset="-120"/>
              </a:rPr>
              <a:t>捐</a:t>
            </a:r>
            <a:r>
              <a:rPr lang="zh-TW" altLang="en-US" sz="4900" b="1" dirty="0" smtClean="0">
                <a:solidFill>
                  <a:srgbClr val="C00000"/>
                </a:solidFill>
                <a:latin typeface="標楷體" pitchFamily="65" charset="-120"/>
                <a:ea typeface="標楷體" pitchFamily="65" charset="-120"/>
              </a:rPr>
              <a:t>發票</a:t>
            </a:r>
            <a:r>
              <a:rPr lang="en-US" altLang="zh-TW" dirty="0" smtClean="0"/>
              <a:t/>
            </a:r>
            <a:br>
              <a:rPr lang="en-US" altLang="zh-TW" dirty="0" smtClean="0"/>
            </a:br>
            <a:r>
              <a:rPr lang="zh-TW" altLang="en-US" sz="4000" b="1" dirty="0" smtClean="0">
                <a:solidFill>
                  <a:srgbClr val="C00000"/>
                </a:solidFill>
                <a:latin typeface="標楷體" pitchFamily="65" charset="-120"/>
                <a:ea typeface="標楷體" pitchFamily="65" charset="-120"/>
              </a:rPr>
              <a:t>以諾：</a:t>
            </a:r>
            <a:r>
              <a:rPr lang="zh-TW" altLang="en-US" sz="4000" b="1" u="sng" dirty="0" smtClean="0">
                <a:solidFill>
                  <a:srgbClr val="C00000"/>
                </a:solidFill>
                <a:latin typeface="標楷體" pitchFamily="65" charset="-120"/>
                <a:ea typeface="標楷體" pitchFamily="65" charset="-120"/>
              </a:rPr>
              <a:t>伊甸基金會</a:t>
            </a:r>
            <a:endParaRPr lang="zh-TW" altLang="en-US" sz="4000" b="1" u="sng" dirty="0">
              <a:solidFill>
                <a:srgbClr val="C00000"/>
              </a:solidFill>
              <a:latin typeface="標楷體" pitchFamily="65" charset="-120"/>
              <a:ea typeface="標楷體" pitchFamily="65" charset="-120"/>
            </a:endParaRPr>
          </a:p>
        </p:txBody>
      </p:sp>
      <p:pic>
        <p:nvPicPr>
          <p:cNvPr id="4098" name="Picture 2" descr="D:\陳老師的資料--D\小學生公益行動\2020全國小學生公益行動\513一張發票的漣漪效應\513小善人全\51306○\51306 鍾以諾小善人.jpg"/>
          <p:cNvPicPr>
            <a:picLocks noGrp="1" noChangeAspect="1" noChangeArrowheads="1"/>
          </p:cNvPicPr>
          <p:nvPr>
            <p:ph idx="1"/>
          </p:nvPr>
        </p:nvPicPr>
        <p:blipFill>
          <a:blip r:embed="rId2" cstate="screen"/>
          <a:srcRect/>
          <a:stretch>
            <a:fillRect/>
          </a:stretch>
        </p:blipFill>
        <p:spPr bwMode="auto">
          <a:xfrm>
            <a:off x="3440509" y="1600200"/>
            <a:ext cx="2262982"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85728"/>
            <a:ext cx="8229600" cy="1143000"/>
          </a:xfrm>
        </p:spPr>
        <p:txBody>
          <a:bodyPr>
            <a:noAutofit/>
          </a:bodyPr>
          <a:lstStyle/>
          <a:p>
            <a:r>
              <a:rPr lang="zh-TW" altLang="en-US" b="1" dirty="0" smtClean="0">
                <a:solidFill>
                  <a:srgbClr val="C00000"/>
                </a:solidFill>
                <a:latin typeface="標楷體" pitchFamily="65" charset="-120"/>
                <a:ea typeface="標楷體" pitchFamily="65" charset="-120"/>
              </a:rPr>
              <a:t>漣漪</a:t>
            </a:r>
            <a:r>
              <a:rPr lang="zh-TW" altLang="en-US" b="1" dirty="0" smtClean="0">
                <a:solidFill>
                  <a:srgbClr val="C00000"/>
                </a:solidFill>
                <a:latin typeface="標楷體" pitchFamily="65" charset="-120"/>
                <a:ea typeface="標楷體" pitchFamily="65" charset="-120"/>
              </a:rPr>
              <a:t>效應</a:t>
            </a:r>
            <a:r>
              <a:rPr lang="en-US" altLang="zh-TW" sz="2800" b="1" dirty="0" smtClean="0">
                <a:solidFill>
                  <a:srgbClr val="C00000"/>
                </a:solidFill>
                <a:latin typeface="標楷體" pitchFamily="65" charset="-120"/>
                <a:ea typeface="標楷體" pitchFamily="65" charset="-120"/>
              </a:rPr>
              <a:t>1</a:t>
            </a:r>
            <a:r>
              <a:rPr lang="zh-TW" altLang="en-US" sz="2800" b="1" dirty="0" smtClean="0">
                <a:solidFill>
                  <a:srgbClr val="C00000"/>
                </a:solidFill>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捐</a:t>
            </a:r>
            <a:r>
              <a:rPr lang="zh-TW" altLang="en-US" b="1" dirty="0" smtClean="0">
                <a:solidFill>
                  <a:srgbClr val="C00000"/>
                </a:solidFill>
                <a:latin typeface="標楷體" pitchFamily="65" charset="-120"/>
                <a:ea typeface="標楷體" pitchFamily="65" charset="-120"/>
              </a:rPr>
              <a:t>發票</a:t>
            </a:r>
            <a:r>
              <a:rPr lang="en-US" altLang="zh-TW" sz="3600" b="1" dirty="0" smtClean="0">
                <a:solidFill>
                  <a:srgbClr val="C00000"/>
                </a:solidFill>
                <a:latin typeface="標楷體" pitchFamily="65" charset="-120"/>
                <a:ea typeface="標楷體" pitchFamily="65" charset="-120"/>
              </a:rPr>
              <a:t/>
            </a:r>
            <a:br>
              <a:rPr lang="en-US" altLang="zh-TW" sz="3600" b="1" dirty="0" smtClean="0">
                <a:solidFill>
                  <a:srgbClr val="C00000"/>
                </a:solidFill>
                <a:latin typeface="標楷體" pitchFamily="65" charset="-120"/>
                <a:ea typeface="標楷體" pitchFamily="65" charset="-120"/>
              </a:rPr>
            </a:br>
            <a:r>
              <a:rPr lang="zh-TW" altLang="en-US" sz="3600" b="1" dirty="0" smtClean="0">
                <a:solidFill>
                  <a:srgbClr val="C00000"/>
                </a:solidFill>
                <a:latin typeface="標楷體" pitchFamily="65" charset="-120"/>
                <a:ea typeface="標楷體" pitchFamily="65" charset="-120"/>
              </a:rPr>
              <a:t>泓均：</a:t>
            </a:r>
            <a:r>
              <a:rPr lang="zh-TW" altLang="en-US" sz="3600" b="1" u="sng" dirty="0" smtClean="0">
                <a:solidFill>
                  <a:srgbClr val="C00000"/>
                </a:solidFill>
                <a:latin typeface="標楷體" pitchFamily="65" charset="-120"/>
                <a:ea typeface="標楷體" pitchFamily="65" charset="-120"/>
              </a:rPr>
              <a:t>莊福文教基金會</a:t>
            </a:r>
            <a:r>
              <a:rPr lang="en-US" altLang="zh-TW" sz="3600" b="1" dirty="0" smtClean="0">
                <a:solidFill>
                  <a:srgbClr val="C00000"/>
                </a:solidFill>
                <a:latin typeface="標楷體" pitchFamily="65" charset="-120"/>
                <a:ea typeface="標楷體" pitchFamily="65" charset="-120"/>
              </a:rPr>
              <a:t>『</a:t>
            </a:r>
            <a:r>
              <a:rPr lang="zh-TW" altLang="en-US" sz="3600" b="1" dirty="0" smtClean="0">
                <a:solidFill>
                  <a:srgbClr val="C00000"/>
                </a:solidFill>
                <a:latin typeface="標楷體" pitchFamily="65" charset="-120"/>
                <a:ea typeface="標楷體" pitchFamily="65" charset="-120"/>
              </a:rPr>
              <a:t>拯救瀕危野生動物</a:t>
            </a:r>
            <a:r>
              <a:rPr lang="en-US" altLang="zh-TW" sz="3600" b="1" dirty="0" smtClean="0">
                <a:solidFill>
                  <a:srgbClr val="C00000"/>
                </a:solidFill>
                <a:latin typeface="標楷體" pitchFamily="65" charset="-120"/>
                <a:ea typeface="標楷體" pitchFamily="65" charset="-120"/>
              </a:rPr>
              <a:t>』</a:t>
            </a:r>
            <a:endParaRPr lang="zh-TW" altLang="en-US" sz="3600" b="1" dirty="0">
              <a:solidFill>
                <a:srgbClr val="C00000"/>
              </a:solidFill>
              <a:latin typeface="標楷體" pitchFamily="65" charset="-120"/>
              <a:ea typeface="標楷體" pitchFamily="65" charset="-120"/>
            </a:endParaRPr>
          </a:p>
        </p:txBody>
      </p:sp>
      <p:pic>
        <p:nvPicPr>
          <p:cNvPr id="29698" name="Picture 2" descr="D:\陳老師的資料--D\小學生公益行動\2020全國小學生公益行動\513一張發票的漣漪效應\IMG_2670.JPG"/>
          <p:cNvPicPr>
            <a:picLocks noGrp="1" noChangeAspect="1" noChangeArrowheads="1"/>
          </p:cNvPicPr>
          <p:nvPr>
            <p:ph idx="1"/>
          </p:nvPr>
        </p:nvPicPr>
        <p:blipFill>
          <a:blip r:embed="rId2" cstate="screen"/>
          <a:srcRect/>
          <a:stretch>
            <a:fillRect/>
          </a:stretch>
        </p:blipFill>
        <p:spPr bwMode="auto">
          <a:xfrm rot="5400000">
            <a:off x="2039938" y="2550120"/>
            <a:ext cx="4398962" cy="3299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285728"/>
            <a:ext cx="8229600" cy="1368412"/>
          </a:xfrm>
        </p:spPr>
        <p:txBody>
          <a:bodyPr>
            <a:normAutofit fontScale="90000"/>
          </a:bodyPr>
          <a:lstStyle/>
          <a:p>
            <a:r>
              <a:rPr lang="zh-TW" altLang="en-US" sz="4900" b="1" dirty="0" smtClean="0">
                <a:solidFill>
                  <a:srgbClr val="C00000"/>
                </a:solidFill>
                <a:latin typeface="標楷體" pitchFamily="65" charset="-120"/>
                <a:ea typeface="標楷體" pitchFamily="65" charset="-120"/>
              </a:rPr>
              <a:t>漣漪</a:t>
            </a:r>
            <a:r>
              <a:rPr lang="zh-TW" altLang="en-US" sz="4900" b="1" dirty="0" smtClean="0">
                <a:solidFill>
                  <a:srgbClr val="C00000"/>
                </a:solidFill>
                <a:latin typeface="標楷體" pitchFamily="65" charset="-120"/>
                <a:ea typeface="標楷體" pitchFamily="65" charset="-120"/>
              </a:rPr>
              <a:t>效應</a:t>
            </a:r>
            <a:r>
              <a:rPr lang="en-US" altLang="zh-TW" sz="3600" b="1" dirty="0" smtClean="0">
                <a:solidFill>
                  <a:srgbClr val="C00000"/>
                </a:solidFill>
                <a:latin typeface="標楷體" pitchFamily="65" charset="-120"/>
                <a:ea typeface="標楷體" pitchFamily="65" charset="-120"/>
              </a:rPr>
              <a:t>1</a:t>
            </a:r>
            <a:r>
              <a:rPr lang="zh-TW" altLang="en-US" sz="3600" b="1" dirty="0" smtClean="0">
                <a:solidFill>
                  <a:srgbClr val="C00000"/>
                </a:solidFill>
                <a:latin typeface="標楷體" pitchFamily="65" charset="-120"/>
                <a:ea typeface="標楷體" pitchFamily="65" charset="-120"/>
              </a:rPr>
              <a:t>：</a:t>
            </a:r>
            <a:r>
              <a:rPr lang="zh-TW" altLang="en-US" sz="4900" b="1" dirty="0" smtClean="0">
                <a:solidFill>
                  <a:srgbClr val="C00000"/>
                </a:solidFill>
                <a:latin typeface="標楷體" pitchFamily="65" charset="-120"/>
                <a:ea typeface="標楷體" pitchFamily="65" charset="-120"/>
              </a:rPr>
              <a:t>捐</a:t>
            </a:r>
            <a:r>
              <a:rPr lang="zh-TW" altLang="en-US" sz="4900" b="1" dirty="0" smtClean="0">
                <a:solidFill>
                  <a:srgbClr val="C00000"/>
                </a:solidFill>
                <a:latin typeface="標楷體" pitchFamily="65" charset="-120"/>
                <a:ea typeface="標楷體" pitchFamily="65" charset="-120"/>
              </a:rPr>
              <a:t>發票</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禹澤：響應節電行動家</a:t>
            </a:r>
            <a:endParaRPr lang="zh-TW" altLang="en-US" sz="4000" b="1" dirty="0">
              <a:solidFill>
                <a:srgbClr val="C00000"/>
              </a:solidFill>
              <a:latin typeface="標楷體" pitchFamily="65" charset="-120"/>
              <a:ea typeface="標楷體" pitchFamily="65" charset="-120"/>
            </a:endParaRPr>
          </a:p>
        </p:txBody>
      </p:sp>
      <p:pic>
        <p:nvPicPr>
          <p:cNvPr id="6146" name="Picture 2" descr="D:\陳老師的資料--D\小學生公益行動\2020全國小學生公益行動\513一張發票的漣漪效應\513小善人全\51314\51314紀禹澤小善人-4.jpg"/>
          <p:cNvPicPr>
            <a:picLocks noGrp="1" noChangeAspect="1" noChangeArrowheads="1"/>
          </p:cNvPicPr>
          <p:nvPr>
            <p:ph idx="1"/>
          </p:nvPr>
        </p:nvPicPr>
        <p:blipFill>
          <a:blip r:embed="rId2" cstate="screen"/>
          <a:srcRect/>
          <a:stretch>
            <a:fillRect/>
          </a:stretch>
        </p:blipFill>
        <p:spPr bwMode="auto">
          <a:xfrm>
            <a:off x="3143062" y="2214554"/>
            <a:ext cx="3286326" cy="4383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439850"/>
          </a:xfrm>
        </p:spPr>
        <p:txBody>
          <a:bodyPr>
            <a:normAutofit/>
          </a:bodyPr>
          <a:lstStyle/>
          <a:p>
            <a:r>
              <a:rPr lang="zh-TW" altLang="en-US" b="1" dirty="0" smtClean="0">
                <a:solidFill>
                  <a:srgbClr val="C00000"/>
                </a:solidFill>
                <a:latin typeface="標楷體" pitchFamily="65" charset="-120"/>
                <a:ea typeface="標楷體" pitchFamily="65" charset="-120"/>
              </a:rPr>
              <a:t>漣漪效應</a:t>
            </a:r>
            <a:r>
              <a:rPr lang="en-US" altLang="zh-TW" sz="3200" b="1" dirty="0" smtClean="0">
                <a:solidFill>
                  <a:srgbClr val="C00000"/>
                </a:solidFill>
                <a:latin typeface="標楷體" pitchFamily="65" charset="-120"/>
                <a:ea typeface="標楷體" pitchFamily="65" charset="-120"/>
              </a:rPr>
              <a:t>1</a:t>
            </a:r>
            <a:r>
              <a:rPr lang="zh-TW" altLang="en-US" sz="3200" b="1" dirty="0" smtClean="0">
                <a:solidFill>
                  <a:srgbClr val="C00000"/>
                </a:solidFill>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捐發票</a:t>
            </a:r>
            <a:r>
              <a:rPr lang="en-US" altLang="zh-TW" b="1" dirty="0" smtClean="0">
                <a:solidFill>
                  <a:srgbClr val="C00000"/>
                </a:solidFill>
              </a:rPr>
              <a:t/>
            </a:r>
            <a:br>
              <a:rPr lang="en-US" altLang="zh-TW" b="1" dirty="0" smtClean="0">
                <a:solidFill>
                  <a:srgbClr val="C00000"/>
                </a:solidFill>
              </a:rPr>
            </a:br>
            <a:r>
              <a:rPr lang="zh-TW" altLang="en-US" sz="3600" b="1" dirty="0" smtClean="0">
                <a:solidFill>
                  <a:srgbClr val="C00000"/>
                </a:solidFill>
                <a:latin typeface="標楷體" pitchFamily="65" charset="-120"/>
                <a:ea typeface="標楷體" pitchFamily="65" charset="-120"/>
              </a:rPr>
              <a:t>品潔：</a:t>
            </a:r>
            <a:r>
              <a:rPr lang="zh-TW" altLang="en-US" sz="3600" b="1" u="sng" dirty="0" smtClean="0">
                <a:solidFill>
                  <a:srgbClr val="C00000"/>
                </a:solidFill>
                <a:latin typeface="標楷體" pitchFamily="65" charset="-120"/>
                <a:ea typeface="標楷體" pitchFamily="65" charset="-120"/>
              </a:rPr>
              <a:t>婦女救援社會福利基金會</a:t>
            </a:r>
            <a:endParaRPr lang="zh-TW" altLang="en-US" sz="3600" b="1" u="sng" dirty="0">
              <a:solidFill>
                <a:srgbClr val="C00000"/>
              </a:solidFill>
              <a:latin typeface="標楷體" pitchFamily="65" charset="-120"/>
              <a:ea typeface="標楷體" pitchFamily="65" charset="-120"/>
            </a:endParaRPr>
          </a:p>
        </p:txBody>
      </p:sp>
      <p:pic>
        <p:nvPicPr>
          <p:cNvPr id="7170" name="Picture 2" descr="D:\陳老師的資料--D\小學生公益行動\2020全國小學生公益行動\513一張發票的漣漪效應\513小善人全\51315\51315曾品潔 我做的善事\我做的善事          51315曾品潔.jpg"/>
          <p:cNvPicPr>
            <a:picLocks noGrp="1" noChangeAspect="1" noChangeArrowheads="1"/>
          </p:cNvPicPr>
          <p:nvPr>
            <p:ph idx="1"/>
          </p:nvPr>
        </p:nvPicPr>
        <p:blipFill>
          <a:blip r:embed="rId2" cstate="screen"/>
          <a:srcRect/>
          <a:stretch>
            <a:fillRect/>
          </a:stretch>
        </p:blipFill>
        <p:spPr bwMode="auto">
          <a:xfrm>
            <a:off x="2874264" y="1600200"/>
            <a:ext cx="3395471"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標楷體" pitchFamily="65" charset="-120"/>
                <a:ea typeface="標楷體" pitchFamily="65" charset="-120"/>
              </a:rPr>
              <a:t>我撿到一張發票、我撿到一塊錢</a:t>
            </a:r>
            <a:r>
              <a:rPr lang="zh-TW" altLang="en-US" dirty="0" smtClean="0"/>
              <a:t>」</a:t>
            </a:r>
            <a:endParaRPr lang="zh-TW" altLang="en-US" dirty="0"/>
          </a:p>
        </p:txBody>
      </p:sp>
      <p:pic>
        <p:nvPicPr>
          <p:cNvPr id="2050" name="Picture 2" descr="D:\陳老師的資料--D\小學生公益行動\2020全國小學生公益行動\513一張發票的漣漪效應\DSC05953.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68412"/>
          </a:xfrm>
        </p:spPr>
        <p:txBody>
          <a:bodyPr>
            <a:normAutofit fontScale="90000"/>
          </a:bodyPr>
          <a:lstStyle/>
          <a:p>
            <a:r>
              <a:rPr lang="zh-TW" altLang="en-US" sz="5400" b="1" dirty="0" smtClean="0">
                <a:solidFill>
                  <a:srgbClr val="C00000"/>
                </a:solidFill>
                <a:latin typeface="標楷體" pitchFamily="65" charset="-120"/>
                <a:ea typeface="標楷體" pitchFamily="65" charset="-120"/>
              </a:rPr>
              <a:t>漣漪效應</a:t>
            </a:r>
            <a:r>
              <a:rPr lang="en-US" altLang="zh-TW" sz="4000" b="1" dirty="0" smtClean="0">
                <a:solidFill>
                  <a:srgbClr val="C00000"/>
                </a:solidFill>
                <a:latin typeface="標楷體" pitchFamily="65" charset="-120"/>
                <a:ea typeface="標楷體" pitchFamily="65" charset="-120"/>
              </a:rPr>
              <a:t>1 </a:t>
            </a:r>
            <a:r>
              <a:rPr lang="zh-TW" altLang="en-US" sz="4900" b="1" dirty="0" smtClean="0">
                <a:solidFill>
                  <a:srgbClr val="C00000"/>
                </a:solidFill>
                <a:latin typeface="標楷體" pitchFamily="65" charset="-120"/>
                <a:ea typeface="標楷體" pitchFamily="65" charset="-120"/>
              </a:rPr>
              <a:t>：捐發票</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宇彤：</a:t>
            </a:r>
            <a:r>
              <a:rPr lang="zh-TW" altLang="en-US" sz="4000" b="1" u="sng" dirty="0" smtClean="0">
                <a:solidFill>
                  <a:srgbClr val="C00000"/>
                </a:solidFill>
                <a:latin typeface="標楷體" pitchFamily="65" charset="-120"/>
                <a:ea typeface="標楷體" pitchFamily="65" charset="-120"/>
              </a:rPr>
              <a:t>逆風少年</a:t>
            </a:r>
            <a:endParaRPr lang="zh-TW" altLang="en-US" sz="4000" b="1" u="sng" dirty="0">
              <a:solidFill>
                <a:srgbClr val="C00000"/>
              </a:solidFill>
              <a:latin typeface="標楷體" pitchFamily="65" charset="-120"/>
              <a:ea typeface="標楷體" pitchFamily="65" charset="-120"/>
            </a:endParaRPr>
          </a:p>
        </p:txBody>
      </p:sp>
      <p:pic>
        <p:nvPicPr>
          <p:cNvPr id="8194" name="Picture 2" descr="D:\陳老師的資料--D\小學生公益行動\2020全國小學生公益行動\513一張發票的漣漪效應\513小善人全\51320\51320謝宇彤小善人 -3(2).jpg"/>
          <p:cNvPicPr>
            <a:picLocks noGrp="1" noChangeAspect="1" noChangeArrowheads="1"/>
          </p:cNvPicPr>
          <p:nvPr>
            <p:ph idx="1"/>
          </p:nvPr>
        </p:nvPicPr>
        <p:blipFill>
          <a:blip r:embed="rId2" cstate="screen"/>
          <a:srcRect/>
          <a:stretch>
            <a:fillRect/>
          </a:stretch>
        </p:blipFill>
        <p:spPr bwMode="auto">
          <a:xfrm>
            <a:off x="2874381" y="1600200"/>
            <a:ext cx="339523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smtClean="0">
                <a:solidFill>
                  <a:srgbClr val="C00000"/>
                </a:solidFill>
                <a:latin typeface="標楷體" pitchFamily="65" charset="-120"/>
                <a:ea typeface="標楷體" pitchFamily="65" charset="-120"/>
              </a:rPr>
              <a:t>漣漪</a:t>
            </a:r>
            <a:r>
              <a:rPr lang="zh-TW" altLang="en-US" sz="6000" b="1" dirty="0" smtClean="0">
                <a:solidFill>
                  <a:srgbClr val="C00000"/>
                </a:solidFill>
                <a:latin typeface="標楷體" pitchFamily="65" charset="-120"/>
                <a:ea typeface="標楷體" pitchFamily="65" charset="-120"/>
              </a:rPr>
              <a:t>效應：捐</a:t>
            </a:r>
            <a:r>
              <a:rPr lang="zh-TW" altLang="en-US" sz="6000" b="1" dirty="0" smtClean="0">
                <a:solidFill>
                  <a:srgbClr val="C00000"/>
                </a:solidFill>
                <a:latin typeface="標楷體" pitchFamily="65" charset="-120"/>
                <a:ea typeface="標楷體" pitchFamily="65" charset="-120"/>
              </a:rPr>
              <a:t>發票</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雅筑：青少年純潔協會</a:t>
            </a:r>
            <a:endParaRPr lang="zh-TW" altLang="en-US" dirty="0"/>
          </a:p>
        </p:txBody>
      </p:sp>
      <p:pic>
        <p:nvPicPr>
          <p:cNvPr id="9219" name="Picture 3" descr="D:\陳老師的資料--D\小學生公益行動\2020全國小學生公益行動\513一張發票的漣漪效應\513小善人全\51323\51323莊雅筑小善人 .jpg"/>
          <p:cNvPicPr>
            <a:picLocks noGrp="1" noChangeAspect="1" noChangeArrowheads="1"/>
          </p:cNvPicPr>
          <p:nvPr>
            <p:ph idx="1"/>
          </p:nvPr>
        </p:nvPicPr>
        <p:blipFill>
          <a:blip r:embed="rId2" cstate="screen"/>
          <a:srcRect/>
          <a:stretch>
            <a:fillRect/>
          </a:stretch>
        </p:blipFill>
        <p:spPr bwMode="auto">
          <a:xfrm>
            <a:off x="2874381" y="1600200"/>
            <a:ext cx="339523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zh-TW" altLang="en-US" sz="6000" b="1" dirty="0" smtClean="0">
                <a:solidFill>
                  <a:srgbClr val="C00000"/>
                </a:solidFill>
                <a:latin typeface="標楷體" pitchFamily="65" charset="-120"/>
                <a:ea typeface="標楷體" pitchFamily="65" charset="-120"/>
              </a:rPr>
              <a:t>漣漪效應</a:t>
            </a:r>
            <a:r>
              <a:rPr lang="en-US" altLang="zh-TW" sz="4000" b="1" dirty="0" smtClean="0">
                <a:solidFill>
                  <a:srgbClr val="C00000"/>
                </a:solidFill>
                <a:latin typeface="標楷體" pitchFamily="65" charset="-120"/>
                <a:ea typeface="標楷體" pitchFamily="65" charset="-120"/>
              </a:rPr>
              <a:t>1</a:t>
            </a:r>
            <a:r>
              <a:rPr lang="zh-TW" altLang="en-US" sz="4000" b="1" dirty="0" smtClean="0">
                <a:solidFill>
                  <a:srgbClr val="C00000"/>
                </a:solidFill>
                <a:latin typeface="標楷體" pitchFamily="65" charset="-120"/>
                <a:ea typeface="標楷體" pitchFamily="65" charset="-120"/>
              </a:rPr>
              <a:t>：</a:t>
            </a:r>
            <a:r>
              <a:rPr lang="zh-TW" altLang="en-US" sz="6000" b="1" dirty="0" smtClean="0">
                <a:solidFill>
                  <a:srgbClr val="C00000"/>
                </a:solidFill>
                <a:latin typeface="標楷體" pitchFamily="65" charset="-120"/>
                <a:ea typeface="標楷體" pitchFamily="65" charset="-120"/>
              </a:rPr>
              <a:t>捐發票</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子豪：全家零錢捐款箱</a:t>
            </a:r>
            <a:endParaRPr lang="zh-TW" altLang="en-US" dirty="0"/>
          </a:p>
        </p:txBody>
      </p:sp>
      <p:pic>
        <p:nvPicPr>
          <p:cNvPr id="10242" name="Picture 2" descr="D:\陳老師的資料--D\小學生公益行動\2020全國小學生公益行動\513一張發票的漣漪效應\513小善人全\51307\51307黃子豪小善人.jpg"/>
          <p:cNvPicPr>
            <a:picLocks noGrp="1" noChangeAspect="1" noChangeArrowheads="1"/>
          </p:cNvPicPr>
          <p:nvPr>
            <p:ph idx="1"/>
          </p:nvPr>
        </p:nvPicPr>
        <p:blipFill>
          <a:blip r:embed="rId2" cstate="screen"/>
          <a:srcRect/>
          <a:stretch>
            <a:fillRect/>
          </a:stretch>
        </p:blipFill>
        <p:spPr bwMode="auto">
          <a:xfrm>
            <a:off x="2928926" y="2214554"/>
            <a:ext cx="3394472" cy="3983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900" b="1" dirty="0" smtClean="0">
                <a:solidFill>
                  <a:srgbClr val="C00000"/>
                </a:solidFill>
                <a:latin typeface="標楷體" pitchFamily="65" charset="-120"/>
                <a:ea typeface="標楷體" pitchFamily="65" charset="-120"/>
              </a:rPr>
              <a:t>漣漪</a:t>
            </a:r>
            <a:r>
              <a:rPr lang="zh-TW" altLang="en-US" sz="4900" b="1" dirty="0" smtClean="0">
                <a:solidFill>
                  <a:srgbClr val="C00000"/>
                </a:solidFill>
                <a:latin typeface="標楷體" pitchFamily="65" charset="-120"/>
                <a:ea typeface="標楷體" pitchFamily="65" charset="-120"/>
              </a:rPr>
              <a:t>效應：捐</a:t>
            </a:r>
            <a:r>
              <a:rPr lang="zh-TW" altLang="en-US" sz="4900" b="1" dirty="0" smtClean="0">
                <a:solidFill>
                  <a:srgbClr val="C00000"/>
                </a:solidFill>
                <a:latin typeface="標楷體" pitchFamily="65" charset="-120"/>
                <a:ea typeface="標楷體" pitchFamily="65" charset="-120"/>
              </a:rPr>
              <a:t>發票</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婉瑜：</a:t>
            </a:r>
            <a:r>
              <a:rPr lang="zh-TW" altLang="en-US" b="1" u="sng" dirty="0" smtClean="0">
                <a:solidFill>
                  <a:srgbClr val="C00000"/>
                </a:solidFill>
                <a:latin typeface="標楷體" pitchFamily="65" charset="-120"/>
                <a:ea typeface="標楷體" pitchFamily="65" charset="-120"/>
              </a:rPr>
              <a:t>創世基金會</a:t>
            </a:r>
            <a:endParaRPr lang="zh-TW" altLang="en-US" u="sng" dirty="0"/>
          </a:p>
        </p:txBody>
      </p:sp>
      <p:pic>
        <p:nvPicPr>
          <p:cNvPr id="11266" name="Picture 2" descr="D:\陳老師的資料--D\小學生公益行動\2020全國小學生公益行動\513一張發票的漣漪效應\513小善人全\51317\51317謝婉瑜做善事.jpg"/>
          <p:cNvPicPr>
            <a:picLocks noGrp="1" noChangeAspect="1" noChangeArrowheads="1"/>
          </p:cNvPicPr>
          <p:nvPr>
            <p:ph idx="1"/>
          </p:nvPr>
        </p:nvPicPr>
        <p:blipFill>
          <a:blip r:embed="rId2" cstate="screen"/>
          <a:srcRect/>
          <a:stretch>
            <a:fillRect/>
          </a:stretch>
        </p:blipFill>
        <p:spPr bwMode="auto">
          <a:xfrm>
            <a:off x="3299073" y="1600200"/>
            <a:ext cx="2545854"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標楷體" pitchFamily="65" charset="-120"/>
                <a:ea typeface="標楷體" pitchFamily="65" charset="-120"/>
              </a:rPr>
              <a:t>還可以再多做什麼善事呢？</a:t>
            </a:r>
            <a:endParaRPr lang="zh-TW" altLang="en-US" b="1" dirty="0">
              <a:solidFill>
                <a:srgbClr val="C0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lnSpcReduction="10000"/>
          </a:bodyPr>
          <a:lstStyle/>
          <a:p>
            <a:r>
              <a:rPr lang="zh-TW" altLang="en-US" dirty="0" smtClean="0"/>
              <a:t>「我們機有沒有可以拿去回收的衣服。」然後爸爸就拿給我一些舊衣服，讓我拿去我們社區地下室的舊衣回收箱。」禹廷問爸爸。爸爸告訴我，舊衣回收箱主要的功能是讓許多人將家中穿不下了的舊衣服放進回收箱裡，希望能提供給弱勢族群一些溫暖。</a:t>
            </a:r>
            <a:endParaRPr lang="en-US" altLang="zh-TW" dirty="0" smtClean="0"/>
          </a:p>
          <a:p>
            <a:r>
              <a:rPr lang="zh-TW" altLang="en-US" b="1" dirty="0" smtClean="0">
                <a:solidFill>
                  <a:srgbClr val="C00000"/>
                </a:solidFill>
                <a:latin typeface="標楷體" pitchFamily="65" charset="-120"/>
                <a:ea typeface="標楷體" pitchFamily="65" charset="-120"/>
              </a:rPr>
              <a:t>全班共同決議：「我們不要浪費舊衣物，做資源回收再利用吧！」</a:t>
            </a:r>
            <a:endParaRPr lang="en-US" altLang="zh-TW" b="1" dirty="0" smtClean="0">
              <a:solidFill>
                <a:srgbClr val="C00000"/>
              </a:solidFill>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68412"/>
          </a:xfrm>
        </p:spPr>
        <p:txBody>
          <a:bodyPr>
            <a:normAutofit fontScale="90000"/>
          </a:bodyPr>
          <a:lstStyle/>
          <a:p>
            <a:r>
              <a:rPr lang="zh-TW" altLang="en-US" sz="4900" b="1" dirty="0" smtClean="0">
                <a:solidFill>
                  <a:srgbClr val="C00000"/>
                </a:solidFill>
                <a:latin typeface="標楷體" pitchFamily="65" charset="-120"/>
                <a:ea typeface="標楷體" pitchFamily="65" charset="-120"/>
              </a:rPr>
              <a:t>漣漪效應</a:t>
            </a:r>
            <a:r>
              <a:rPr lang="en-US" altLang="zh-TW" sz="3600" b="1" dirty="0" smtClean="0">
                <a:solidFill>
                  <a:srgbClr val="C00000"/>
                </a:solidFill>
                <a:latin typeface="標楷體" pitchFamily="65" charset="-120"/>
                <a:ea typeface="標楷體" pitchFamily="65" charset="-120"/>
              </a:rPr>
              <a:t>1</a:t>
            </a:r>
            <a:r>
              <a:rPr lang="en-US" altLang="zh-TW" sz="4900" b="1" dirty="0" smtClean="0">
                <a:solidFill>
                  <a:srgbClr val="C00000"/>
                </a:solidFill>
                <a:latin typeface="標楷體" pitchFamily="65" charset="-120"/>
                <a:ea typeface="標楷體" pitchFamily="65" charset="-120"/>
              </a:rPr>
              <a:t>--</a:t>
            </a:r>
            <a:r>
              <a:rPr lang="zh-TW" altLang="en-US" sz="4900" b="1" dirty="0" smtClean="0">
                <a:solidFill>
                  <a:srgbClr val="C00000"/>
                </a:solidFill>
                <a:latin typeface="標楷體" pitchFamily="65" charset="-120"/>
                <a:ea typeface="標楷體" pitchFamily="65" charset="-120"/>
              </a:rPr>
              <a:t>舊衣回收箱</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禹廷：捐舊衣給非洲小孩穿</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endParaRPr lang="zh-TW" altLang="en-US" b="1" dirty="0" smtClean="0">
              <a:solidFill>
                <a:srgbClr val="C00000"/>
              </a:solidFill>
              <a:latin typeface="標楷體" pitchFamily="65" charset="-120"/>
              <a:ea typeface="標楷體" pitchFamily="65" charset="-120"/>
            </a:endParaRPr>
          </a:p>
        </p:txBody>
      </p:sp>
      <p:pic>
        <p:nvPicPr>
          <p:cNvPr id="12290" name="Picture 2" descr="D:\陳老師的資料--D\小學生公益行動\2020全國小學生公益行動\513一張發票的漣漪效應\513小善人全\51303\51303吳禹霆 做善事.-2jpg.jpg"/>
          <p:cNvPicPr>
            <a:picLocks noGrp="1" noChangeAspect="1" noChangeArrowheads="1"/>
          </p:cNvPicPr>
          <p:nvPr>
            <p:ph idx="1"/>
          </p:nvPr>
        </p:nvPicPr>
        <p:blipFill>
          <a:blip r:embed="rId2" cstate="screen"/>
          <a:srcRect/>
          <a:stretch>
            <a:fillRect/>
          </a:stretch>
        </p:blipFill>
        <p:spPr bwMode="auto">
          <a:xfrm>
            <a:off x="2874381" y="1600200"/>
            <a:ext cx="339523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900" b="1" dirty="0" smtClean="0">
                <a:solidFill>
                  <a:srgbClr val="C00000"/>
                </a:solidFill>
                <a:latin typeface="標楷體" pitchFamily="65" charset="-120"/>
                <a:ea typeface="標楷體" pitchFamily="65" charset="-120"/>
              </a:rPr>
              <a:t>漣漪效應</a:t>
            </a:r>
            <a:r>
              <a:rPr lang="en-US" altLang="zh-TW" sz="3600" b="1" dirty="0" smtClean="0">
                <a:solidFill>
                  <a:srgbClr val="C00000"/>
                </a:solidFill>
                <a:latin typeface="標楷體" pitchFamily="65" charset="-120"/>
                <a:ea typeface="標楷體" pitchFamily="65" charset="-120"/>
              </a:rPr>
              <a:t>2</a:t>
            </a:r>
            <a:r>
              <a:rPr lang="zh-TW" altLang="en-US" sz="3600" b="1" dirty="0" smtClean="0">
                <a:solidFill>
                  <a:srgbClr val="C00000"/>
                </a:solidFill>
                <a:latin typeface="標楷體" pitchFamily="65" charset="-120"/>
                <a:ea typeface="標楷體" pitchFamily="65" charset="-120"/>
              </a:rPr>
              <a:t>：</a:t>
            </a:r>
            <a:r>
              <a:rPr lang="zh-TW" altLang="en-US" sz="4900" b="1" dirty="0" smtClean="0">
                <a:solidFill>
                  <a:srgbClr val="C00000"/>
                </a:solidFill>
                <a:latin typeface="標楷體" pitchFamily="65" charset="-120"/>
                <a:ea typeface="標楷體" pitchFamily="65" charset="-120"/>
              </a:rPr>
              <a:t>舊衣回收箱</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元玨：捐舊衣給貧窮人家穿</a:t>
            </a:r>
            <a:endParaRPr lang="zh-TW" altLang="en-US" dirty="0"/>
          </a:p>
        </p:txBody>
      </p:sp>
      <p:pic>
        <p:nvPicPr>
          <p:cNvPr id="13314" name="Picture 2" descr="D:\陳老師的資料--D\小學生公益行動\2020全國小學生公益行動\513一張發票的漣漪效應\513小善人全\51304○\51304許元玨 小善人    -2.jpg"/>
          <p:cNvPicPr>
            <a:picLocks noGrp="1" noChangeAspect="1" noChangeArrowheads="1"/>
          </p:cNvPicPr>
          <p:nvPr>
            <p:ph idx="1"/>
          </p:nvPr>
        </p:nvPicPr>
        <p:blipFill>
          <a:blip r:embed="rId2" cstate="screen"/>
          <a:srcRect/>
          <a:stretch>
            <a:fillRect/>
          </a:stretch>
        </p:blipFill>
        <p:spPr bwMode="auto">
          <a:xfrm>
            <a:off x="3299073" y="1600200"/>
            <a:ext cx="2545854"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900" b="1" dirty="0" smtClean="0">
                <a:solidFill>
                  <a:srgbClr val="C00000"/>
                </a:solidFill>
                <a:latin typeface="標楷體" pitchFamily="65" charset="-120"/>
                <a:ea typeface="標楷體" pitchFamily="65" charset="-120"/>
              </a:rPr>
              <a:t>漣漪效應</a:t>
            </a:r>
            <a:r>
              <a:rPr lang="en-US" altLang="zh-TW" sz="3600" b="1" dirty="0" smtClean="0">
                <a:solidFill>
                  <a:srgbClr val="C00000"/>
                </a:solidFill>
                <a:latin typeface="標楷體" pitchFamily="65" charset="-120"/>
                <a:ea typeface="標楷體" pitchFamily="65" charset="-120"/>
              </a:rPr>
              <a:t>2</a:t>
            </a:r>
            <a:r>
              <a:rPr lang="en-US" altLang="zh-TW" sz="4900" b="1" dirty="0" smtClean="0">
                <a:solidFill>
                  <a:srgbClr val="C00000"/>
                </a:solidFill>
                <a:latin typeface="標楷體" pitchFamily="65" charset="-120"/>
                <a:ea typeface="標楷體" pitchFamily="65" charset="-120"/>
              </a:rPr>
              <a:t>- -</a:t>
            </a:r>
            <a:r>
              <a:rPr lang="zh-TW" altLang="en-US" sz="4900" b="1" dirty="0" smtClean="0">
                <a:solidFill>
                  <a:srgbClr val="C00000"/>
                </a:solidFill>
                <a:latin typeface="標楷體" pitchFamily="65" charset="-120"/>
                <a:ea typeface="標楷體" pitchFamily="65" charset="-120"/>
              </a:rPr>
              <a:t>舊衣回收箱</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承德：捐舊衣給需要的人穿</a:t>
            </a:r>
            <a:endParaRPr lang="zh-TW" altLang="en-US" dirty="0"/>
          </a:p>
        </p:txBody>
      </p:sp>
      <p:pic>
        <p:nvPicPr>
          <p:cNvPr id="14338" name="Picture 2" descr="D:\陳老師的資料--D\小學生公益行動\2020全國小學生公益行動\513一張發票的漣漪效應\513小善人全\51309\51309曾承德小善人-2.jpg"/>
          <p:cNvPicPr>
            <a:picLocks noGrp="1" noChangeAspect="1" noChangeArrowheads="1"/>
          </p:cNvPicPr>
          <p:nvPr>
            <p:ph idx="1"/>
          </p:nvPr>
        </p:nvPicPr>
        <p:blipFill>
          <a:blip r:embed="rId2" cstate="screen"/>
          <a:srcRect/>
          <a:stretch>
            <a:fillRect/>
          </a:stretch>
        </p:blipFill>
        <p:spPr bwMode="auto">
          <a:xfrm>
            <a:off x="3071802" y="1862918"/>
            <a:ext cx="3357586" cy="4476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5400" b="1" dirty="0" smtClean="0">
                <a:solidFill>
                  <a:srgbClr val="C00000"/>
                </a:solidFill>
                <a:latin typeface="標楷體" pitchFamily="65" charset="-120"/>
                <a:ea typeface="標楷體" pitchFamily="65" charset="-120"/>
              </a:rPr>
              <a:t>漣漪效應</a:t>
            </a:r>
            <a:r>
              <a:rPr lang="en-US" altLang="zh-TW" sz="4000" b="1" dirty="0" smtClean="0">
                <a:solidFill>
                  <a:srgbClr val="C00000"/>
                </a:solidFill>
                <a:latin typeface="標楷體" pitchFamily="65" charset="-120"/>
                <a:ea typeface="標楷體" pitchFamily="65" charset="-120"/>
              </a:rPr>
              <a:t>2</a:t>
            </a:r>
            <a:r>
              <a:rPr lang="zh-TW" altLang="en-US" sz="4000" b="1" dirty="0" smtClean="0">
                <a:solidFill>
                  <a:srgbClr val="C00000"/>
                </a:solidFill>
                <a:latin typeface="標楷體" pitchFamily="65" charset="-120"/>
                <a:ea typeface="標楷體" pitchFamily="65" charset="-120"/>
              </a:rPr>
              <a:t>：</a:t>
            </a:r>
            <a:r>
              <a:rPr lang="zh-TW" altLang="en-US" sz="4900" b="1" dirty="0" smtClean="0">
                <a:solidFill>
                  <a:srgbClr val="C00000"/>
                </a:solidFill>
                <a:latin typeface="標楷體" pitchFamily="65" charset="-120"/>
                <a:ea typeface="標楷體" pitchFamily="65" charset="-120"/>
              </a:rPr>
              <a:t>舊衣回收箱</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品潔：捐出舊衣幫助人</a:t>
            </a:r>
            <a:endParaRPr lang="zh-TW" altLang="en-US" dirty="0"/>
          </a:p>
        </p:txBody>
      </p:sp>
      <p:pic>
        <p:nvPicPr>
          <p:cNvPr id="15362" name="Picture 2" descr="D:\陳老師的資料--D\小學生公益行動\2020全國小學生公益行動\513一張發票的漣漪效應\513小善人全\51315\51315曾品潔小善人-2 .jpg"/>
          <p:cNvPicPr>
            <a:picLocks noGrp="1" noChangeAspect="1" noChangeArrowheads="1"/>
          </p:cNvPicPr>
          <p:nvPr>
            <p:ph idx="1"/>
          </p:nvPr>
        </p:nvPicPr>
        <p:blipFill>
          <a:blip r:embed="rId2"/>
          <a:srcRect/>
          <a:stretch>
            <a:fillRect/>
          </a:stretch>
        </p:blipFill>
        <p:spPr bwMode="auto">
          <a:xfrm>
            <a:off x="1785918" y="1773620"/>
            <a:ext cx="5715040" cy="4286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68412"/>
          </a:xfrm>
        </p:spPr>
        <p:txBody>
          <a:bodyPr>
            <a:normAutofit fontScale="90000"/>
          </a:bodyPr>
          <a:lstStyle/>
          <a:p>
            <a:r>
              <a:rPr lang="zh-TW" altLang="en-US" sz="4900" b="1" dirty="0" smtClean="0">
                <a:solidFill>
                  <a:srgbClr val="C00000"/>
                </a:solidFill>
                <a:latin typeface="標楷體" pitchFamily="65" charset="-120"/>
                <a:ea typeface="標楷體" pitchFamily="65" charset="-120"/>
              </a:rPr>
              <a:t>漣漪效應</a:t>
            </a:r>
            <a:r>
              <a:rPr lang="en-US" altLang="zh-TW" sz="3600" b="1" dirty="0" smtClean="0">
                <a:solidFill>
                  <a:srgbClr val="C00000"/>
                </a:solidFill>
                <a:latin typeface="標楷體" pitchFamily="65" charset="-120"/>
                <a:ea typeface="標楷體" pitchFamily="65" charset="-120"/>
              </a:rPr>
              <a:t>2</a:t>
            </a:r>
            <a:r>
              <a:rPr lang="zh-TW" altLang="en-US" sz="3600" b="1" dirty="0" smtClean="0">
                <a:solidFill>
                  <a:srgbClr val="C00000"/>
                </a:solidFill>
                <a:latin typeface="標楷體" pitchFamily="65" charset="-120"/>
                <a:ea typeface="標楷體" pitchFamily="65" charset="-120"/>
              </a:rPr>
              <a:t>：</a:t>
            </a:r>
            <a:r>
              <a:rPr lang="zh-TW" altLang="en-US" sz="4900" b="1" dirty="0" smtClean="0">
                <a:solidFill>
                  <a:srgbClr val="C00000"/>
                </a:solidFill>
                <a:latin typeface="標楷體" pitchFamily="65" charset="-120"/>
                <a:ea typeface="標楷體" pitchFamily="65" charset="-120"/>
              </a:rPr>
              <a:t>舊衣回收箱</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涵宇</a:t>
            </a:r>
            <a:r>
              <a:rPr lang="zh-TW" altLang="en-US" sz="4000" b="1" dirty="0" smtClean="0">
                <a:solidFill>
                  <a:srgbClr val="C00000"/>
                </a:solidFill>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送到慈善社福機構</a:t>
            </a:r>
          </a:p>
        </p:txBody>
      </p:sp>
      <p:pic>
        <p:nvPicPr>
          <p:cNvPr id="16386" name="Picture 2" descr="D:\陳老師的資料--D\小學生公益行動\2020全國小學生公益行動\513一張發票的漣漪效應\513小善人全\51318\51318 曹涵宇小善人-2.jpg"/>
          <p:cNvPicPr>
            <a:picLocks noGrp="1" noChangeAspect="1" noChangeArrowheads="1"/>
          </p:cNvPicPr>
          <p:nvPr>
            <p:ph idx="1"/>
          </p:nvPr>
        </p:nvPicPr>
        <p:blipFill>
          <a:blip r:embed="rId2" cstate="screen"/>
          <a:srcRect/>
          <a:stretch>
            <a:fillRect/>
          </a:stretch>
        </p:blipFill>
        <p:spPr bwMode="auto">
          <a:xfrm>
            <a:off x="3643306" y="1857364"/>
            <a:ext cx="2069877" cy="4251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標楷體" pitchFamily="65" charset="-120"/>
                <a:ea typeface="標楷體" pitchFamily="65" charset="-120"/>
              </a:rPr>
              <a:t>起源</a:t>
            </a:r>
            <a:endParaRPr lang="zh-TW" altLang="en-US" b="1" dirty="0">
              <a:solidFill>
                <a:srgbClr val="C00000"/>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t>「我撿到一張發票」家齊說。</a:t>
            </a:r>
            <a:endParaRPr lang="en-US" altLang="zh-TW" dirty="0" smtClean="0"/>
          </a:p>
          <a:p>
            <a:r>
              <a:rPr lang="zh-TW" altLang="en-US" dirty="0" smtClean="0"/>
              <a:t>「我撿到一塊錢」元玨說。</a:t>
            </a:r>
            <a:endParaRPr lang="en-US" altLang="zh-TW" dirty="0" smtClean="0"/>
          </a:p>
          <a:p>
            <a:r>
              <a:rPr lang="zh-TW" altLang="en-US" dirty="0" smtClean="0"/>
              <a:t>下課時，家齊、元玨請示老師怎麼辦？</a:t>
            </a:r>
            <a:endParaRPr lang="en-US" altLang="zh-TW" dirty="0" smtClean="0"/>
          </a:p>
          <a:p>
            <a:r>
              <a:rPr lang="zh-TW" altLang="en-US" dirty="0" smtClean="0"/>
              <a:t>老師遲疑了一下說：「</a:t>
            </a:r>
            <a:r>
              <a:rPr lang="zh-TW" altLang="en-US" b="1" dirty="0" smtClean="0"/>
              <a:t>勿以善小而不為</a:t>
            </a:r>
          </a:p>
          <a:p>
            <a:pPr>
              <a:buNone/>
            </a:pPr>
            <a:r>
              <a:rPr lang="zh-TW" altLang="en-US" dirty="0" smtClean="0"/>
              <a:t>！」何不？積少成多，做一個有效的安排吧！</a:t>
            </a:r>
            <a:endParaRPr lang="en-US" altLang="zh-TW" dirty="0" smtClean="0"/>
          </a:p>
          <a:p>
            <a:pPr>
              <a:buNone/>
            </a:pPr>
            <a:r>
              <a:rPr lang="zh-TW" altLang="en-US" dirty="0" smtClean="0"/>
              <a:t>「全班討論看看吧！」。</a:t>
            </a:r>
            <a:endParaRPr lang="zh-TW"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5400" b="1" dirty="0" smtClean="0">
                <a:solidFill>
                  <a:srgbClr val="C00000"/>
                </a:solidFill>
                <a:latin typeface="標楷體" pitchFamily="65" charset="-120"/>
                <a:ea typeface="標楷體" pitchFamily="65" charset="-120"/>
              </a:rPr>
              <a:t>漣漪效應</a:t>
            </a:r>
            <a:r>
              <a:rPr lang="en-US" altLang="zh-TW" sz="4000" b="1" dirty="0" smtClean="0">
                <a:solidFill>
                  <a:srgbClr val="C00000"/>
                </a:solidFill>
                <a:latin typeface="標楷體" pitchFamily="65" charset="-120"/>
                <a:ea typeface="標楷體" pitchFamily="65" charset="-120"/>
              </a:rPr>
              <a:t>2 </a:t>
            </a:r>
            <a:r>
              <a:rPr lang="zh-TW" altLang="en-US" sz="4000" b="1" dirty="0" smtClean="0">
                <a:solidFill>
                  <a:srgbClr val="C00000"/>
                </a:solidFill>
                <a:latin typeface="標楷體" pitchFamily="65" charset="-120"/>
                <a:ea typeface="標楷體" pitchFamily="65" charset="-120"/>
              </a:rPr>
              <a:t>：</a:t>
            </a:r>
            <a:r>
              <a:rPr lang="zh-TW" altLang="en-US" sz="4900" b="1" dirty="0" smtClean="0">
                <a:solidFill>
                  <a:srgbClr val="C00000"/>
                </a:solidFill>
                <a:latin typeface="標楷體" pitchFamily="65" charset="-120"/>
                <a:ea typeface="標楷體" pitchFamily="65" charset="-120"/>
              </a:rPr>
              <a:t>舊衣回收箱</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可歆：世界各地的角落</a:t>
            </a:r>
          </a:p>
        </p:txBody>
      </p:sp>
      <p:pic>
        <p:nvPicPr>
          <p:cNvPr id="17410" name="Picture 2" descr="D:\陳老師的資料--D\小學生公益行動\2020全國小學生公益行動\513一張發票的漣漪效應\513小善人全\51321\51321林可欣小善人 -2.jpg"/>
          <p:cNvPicPr>
            <a:picLocks noGrp="1" noChangeAspect="1" noChangeArrowheads="1"/>
          </p:cNvPicPr>
          <p:nvPr>
            <p:ph idx="1"/>
          </p:nvPr>
        </p:nvPicPr>
        <p:blipFill>
          <a:blip r:embed="rId2" cstate="screen"/>
          <a:srcRect/>
          <a:stretch>
            <a:fillRect/>
          </a:stretch>
        </p:blipFill>
        <p:spPr bwMode="auto">
          <a:xfrm>
            <a:off x="2875102" y="1600200"/>
            <a:ext cx="3393795"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smtClean="0">
                <a:solidFill>
                  <a:srgbClr val="C00000"/>
                </a:solidFill>
                <a:latin typeface="標楷體" pitchFamily="65" charset="-120"/>
                <a:ea typeface="標楷體" pitchFamily="65" charset="-120"/>
              </a:rPr>
              <a:t>漣漪效應</a:t>
            </a:r>
            <a:r>
              <a:rPr lang="en-US" altLang="zh-TW" sz="5400" b="1" dirty="0" smtClean="0">
                <a:solidFill>
                  <a:srgbClr val="C00000"/>
                </a:solidFill>
                <a:latin typeface="標楷體" pitchFamily="65" charset="-120"/>
                <a:ea typeface="標楷體" pitchFamily="65" charset="-120"/>
              </a:rPr>
              <a:t>2 </a:t>
            </a:r>
            <a:r>
              <a:rPr lang="zh-TW" altLang="en-US" sz="5400" b="1" dirty="0" smtClean="0">
                <a:solidFill>
                  <a:srgbClr val="C00000"/>
                </a:solidFill>
                <a:latin typeface="標楷體" pitchFamily="65" charset="-120"/>
                <a:ea typeface="標楷體" pitchFamily="65" charset="-120"/>
              </a:rPr>
              <a:t>：</a:t>
            </a:r>
            <a:r>
              <a:rPr lang="zh-TW" altLang="en-US" sz="6000" b="1" dirty="0" smtClean="0">
                <a:solidFill>
                  <a:srgbClr val="C00000"/>
                </a:solidFill>
                <a:latin typeface="標楷體" pitchFamily="65" charset="-120"/>
                <a:ea typeface="標楷體" pitchFamily="65" charset="-120"/>
              </a:rPr>
              <a:t>舊衣回收箱</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晏瑾：跟同學一起資源回收</a:t>
            </a:r>
            <a:endParaRPr lang="zh-TW" altLang="en-US" dirty="0"/>
          </a:p>
        </p:txBody>
      </p:sp>
      <p:pic>
        <p:nvPicPr>
          <p:cNvPr id="18434" name="Picture 2" descr="D:\陳老師的資料--D\小學生公益行動\2020全國小學生公益行動\513一張發票的漣漪效應\513小善人全\51322\51322劉晏瑾小善人-2.jpg"/>
          <p:cNvPicPr>
            <a:picLocks noGrp="1" noChangeAspect="1" noChangeArrowheads="1"/>
          </p:cNvPicPr>
          <p:nvPr>
            <p:ph idx="1"/>
          </p:nvPr>
        </p:nvPicPr>
        <p:blipFill>
          <a:blip r:embed="rId2" cstate="screen"/>
          <a:srcRect/>
          <a:stretch>
            <a:fillRect/>
          </a:stretch>
        </p:blipFill>
        <p:spPr bwMode="auto">
          <a:xfrm>
            <a:off x="2668670" y="1600200"/>
            <a:ext cx="3806659"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smtClean="0">
                <a:solidFill>
                  <a:srgbClr val="C00000"/>
                </a:solidFill>
                <a:latin typeface="標楷體" pitchFamily="65" charset="-120"/>
                <a:ea typeface="標楷體" pitchFamily="65" charset="-120"/>
              </a:rPr>
              <a:t>漣漪效應</a:t>
            </a:r>
            <a:r>
              <a:rPr lang="en-US" altLang="zh-TW" sz="4000" b="1" dirty="0" smtClean="0">
                <a:solidFill>
                  <a:srgbClr val="C00000"/>
                </a:solidFill>
                <a:latin typeface="標楷體" pitchFamily="65" charset="-120"/>
                <a:ea typeface="標楷體" pitchFamily="65" charset="-120"/>
              </a:rPr>
              <a:t>2</a:t>
            </a:r>
            <a:r>
              <a:rPr lang="en-US" altLang="zh-TW" sz="6000" b="1" dirty="0" smtClean="0">
                <a:solidFill>
                  <a:srgbClr val="C00000"/>
                </a:solidFill>
                <a:latin typeface="標楷體" pitchFamily="65" charset="-120"/>
                <a:ea typeface="標楷體" pitchFamily="65" charset="-120"/>
              </a:rPr>
              <a:t>- -</a:t>
            </a:r>
            <a:r>
              <a:rPr lang="zh-TW" altLang="en-US" sz="6000" b="1" dirty="0" smtClean="0">
                <a:solidFill>
                  <a:srgbClr val="C00000"/>
                </a:solidFill>
                <a:latin typeface="標楷體" pitchFamily="65" charset="-120"/>
                <a:ea typeface="標楷體" pitchFamily="65" charset="-120"/>
              </a:rPr>
              <a:t>舊衣回收箱</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芯瑀：我不需要，別人需要</a:t>
            </a:r>
            <a:endParaRPr lang="zh-TW" altLang="en-US" dirty="0"/>
          </a:p>
        </p:txBody>
      </p:sp>
      <p:pic>
        <p:nvPicPr>
          <p:cNvPr id="19458" name="Picture 2" descr="D:\陳老師的資料--D\小學生公益行動\2020全國小學生公益行動\513一張發票的漣漪效應\513小善人全\51324\51324范芯瑀小善人 -3.jpg"/>
          <p:cNvPicPr>
            <a:picLocks noGrp="1" noChangeAspect="1" noChangeArrowheads="1"/>
          </p:cNvPicPr>
          <p:nvPr>
            <p:ph idx="1"/>
          </p:nvPr>
        </p:nvPicPr>
        <p:blipFill>
          <a:blip r:embed="rId2" cstate="screen"/>
          <a:srcRect/>
          <a:stretch>
            <a:fillRect/>
          </a:stretch>
        </p:blipFill>
        <p:spPr bwMode="auto">
          <a:xfrm>
            <a:off x="2874764" y="1600200"/>
            <a:ext cx="3394472"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smtClean="0">
                <a:solidFill>
                  <a:srgbClr val="C00000"/>
                </a:solidFill>
                <a:latin typeface="標楷體" pitchFamily="65" charset="-120"/>
                <a:ea typeface="標楷體" pitchFamily="65" charset="-120"/>
              </a:rPr>
              <a:t>漣漪效應</a:t>
            </a:r>
            <a:r>
              <a:rPr lang="en-US" altLang="zh-TW" sz="5400" b="1" dirty="0" smtClean="0">
                <a:solidFill>
                  <a:srgbClr val="C00000"/>
                </a:solidFill>
                <a:latin typeface="標楷體" pitchFamily="65" charset="-120"/>
                <a:ea typeface="標楷體" pitchFamily="65" charset="-120"/>
              </a:rPr>
              <a:t>2 </a:t>
            </a:r>
            <a:r>
              <a:rPr lang="zh-TW" altLang="en-US" sz="5400" b="1" dirty="0" smtClean="0">
                <a:solidFill>
                  <a:srgbClr val="C00000"/>
                </a:solidFill>
                <a:latin typeface="標楷體" pitchFamily="65" charset="-120"/>
                <a:ea typeface="標楷體" pitchFamily="65" charset="-120"/>
              </a:rPr>
              <a:t>：</a:t>
            </a:r>
            <a:r>
              <a:rPr lang="zh-TW" altLang="en-US" sz="6000" b="1" dirty="0" smtClean="0">
                <a:solidFill>
                  <a:srgbClr val="C00000"/>
                </a:solidFill>
                <a:latin typeface="標楷體" pitchFamily="65" charset="-120"/>
                <a:ea typeface="標楷體" pitchFamily="65" charset="-120"/>
              </a:rPr>
              <a:t>舊衣回收箱</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函庭：助人最快樂</a:t>
            </a:r>
            <a:endParaRPr lang="zh-TW" altLang="en-US" dirty="0"/>
          </a:p>
        </p:txBody>
      </p:sp>
      <p:pic>
        <p:nvPicPr>
          <p:cNvPr id="20482" name="Picture 2" descr="D:\陳老師的資料--D\小學生公益行動\2020全國小學生公益行動\513一張發票的漣漪效應\513小善人全\51325\51325 李函庭小善人-4.jpg"/>
          <p:cNvPicPr>
            <a:picLocks noGrp="1" noChangeAspect="1" noChangeArrowheads="1"/>
          </p:cNvPicPr>
          <p:nvPr>
            <p:ph idx="1"/>
          </p:nvPr>
        </p:nvPicPr>
        <p:blipFill>
          <a:blip r:embed="rId2"/>
          <a:srcRect/>
          <a:stretch>
            <a:fillRect/>
          </a:stretch>
        </p:blipFill>
        <p:spPr bwMode="auto">
          <a:xfrm>
            <a:off x="2799506" y="1643050"/>
            <a:ext cx="3772758" cy="4725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800" b="1" dirty="0" smtClean="0">
                <a:solidFill>
                  <a:srgbClr val="C00000"/>
                </a:solidFill>
                <a:latin typeface="標楷體" pitchFamily="65" charset="-120"/>
                <a:ea typeface="標楷體" pitchFamily="65" charset="-120"/>
              </a:rPr>
              <a:t>漣漪效應</a:t>
            </a:r>
            <a:r>
              <a:rPr lang="en-US" altLang="zh-TW" sz="3600" b="1" dirty="0" smtClean="0">
                <a:solidFill>
                  <a:srgbClr val="C00000"/>
                </a:solidFill>
                <a:latin typeface="標楷體" pitchFamily="65" charset="-120"/>
                <a:ea typeface="標楷體" pitchFamily="65" charset="-120"/>
              </a:rPr>
              <a:t>2</a:t>
            </a:r>
            <a:r>
              <a:rPr lang="zh-TW" altLang="en-US" sz="3600" b="1" dirty="0" smtClean="0">
                <a:solidFill>
                  <a:srgbClr val="C00000"/>
                </a:solidFill>
                <a:latin typeface="標楷體" pitchFamily="65" charset="-120"/>
                <a:ea typeface="標楷體" pitchFamily="65" charset="-120"/>
              </a:rPr>
              <a:t>：</a:t>
            </a:r>
            <a:r>
              <a:rPr lang="zh-TW" altLang="en-US" sz="4900" b="1" dirty="0" smtClean="0">
                <a:solidFill>
                  <a:srgbClr val="C00000"/>
                </a:solidFill>
                <a:latin typeface="標楷體" pitchFamily="65" charset="-120"/>
                <a:ea typeface="標楷體" pitchFamily="65" charset="-120"/>
              </a:rPr>
              <a:t>舊衣回收箱</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秉學：衣服能給需要的小孩穿</a:t>
            </a:r>
            <a:endParaRPr lang="zh-TW" altLang="en-US" sz="4000" dirty="0"/>
          </a:p>
        </p:txBody>
      </p:sp>
      <p:pic>
        <p:nvPicPr>
          <p:cNvPr id="21506" name="Picture 2" descr="D:\陳老師的資料--D\小學生公益行動\2020全國小學生公益行動\513一張發票的漣漪效應\513小善人全\51308\51308詹秉學小善人-4.JPG"/>
          <p:cNvPicPr>
            <a:picLocks noGrp="1" noChangeAspect="1" noChangeArrowheads="1"/>
          </p:cNvPicPr>
          <p:nvPr>
            <p:ph idx="1"/>
          </p:nvPr>
        </p:nvPicPr>
        <p:blipFill>
          <a:blip r:embed="rId2" cstate="screen"/>
          <a:srcRect/>
          <a:stretch>
            <a:fillRect/>
          </a:stretch>
        </p:blipFill>
        <p:spPr bwMode="auto">
          <a:xfrm>
            <a:off x="3174794" y="2000240"/>
            <a:ext cx="3094442" cy="4125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標楷體" pitchFamily="65" charset="-120"/>
                <a:ea typeface="標楷體" pitchFamily="65" charset="-120"/>
              </a:rPr>
              <a:t>由一張宣導節約用水海報講起</a:t>
            </a:r>
            <a:endParaRPr lang="zh-TW" altLang="en-US" b="1" dirty="0">
              <a:solidFill>
                <a:srgbClr val="C00000"/>
              </a:solidFill>
              <a:latin typeface="標楷體" pitchFamily="65" charset="-120"/>
              <a:ea typeface="標楷體" pitchFamily="65" charset="-120"/>
            </a:endParaRPr>
          </a:p>
        </p:txBody>
      </p:sp>
      <p:pic>
        <p:nvPicPr>
          <p:cNvPr id="23554" name="Picture 2" descr="D:\陳老師的資料--D\小學生公益行動\2020全國小學生公益行動\513一張發票的漣漪效應\舊鞋救命\DSC05732.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C00000"/>
                </a:solidFill>
                <a:latin typeface="標楷體" pitchFamily="65" charset="-120"/>
                <a:ea typeface="標楷體" pitchFamily="65" charset="-120"/>
              </a:rPr>
              <a:t>了解非洲肯亞小孩的需求</a:t>
            </a:r>
            <a:r>
              <a:rPr lang="en-US" altLang="zh-TW" b="1" dirty="0" smtClean="0">
                <a:solidFill>
                  <a:srgbClr val="C00000"/>
                </a:solidFill>
                <a:latin typeface="標楷體" pitchFamily="65" charset="-120"/>
                <a:ea typeface="標楷體" pitchFamily="65" charset="-120"/>
              </a:rPr>
              <a:t>—</a:t>
            </a:r>
            <a:r>
              <a:rPr lang="zh-TW" altLang="en-US" b="1" dirty="0" smtClean="0">
                <a:solidFill>
                  <a:srgbClr val="C00000"/>
                </a:solidFill>
                <a:latin typeface="標楷體" pitchFamily="65" charset="-120"/>
                <a:ea typeface="標楷體" pitchFamily="65" charset="-120"/>
              </a:rPr>
              <a:t>穿鞋</a:t>
            </a:r>
            <a:endParaRPr lang="zh-TW" altLang="en-US" b="1" dirty="0">
              <a:solidFill>
                <a:srgbClr val="C00000"/>
              </a:solidFill>
              <a:latin typeface="標楷體" pitchFamily="65" charset="-120"/>
              <a:ea typeface="標楷體" pitchFamily="65" charset="-120"/>
            </a:endParaRPr>
          </a:p>
        </p:txBody>
      </p:sp>
      <p:pic>
        <p:nvPicPr>
          <p:cNvPr id="26626" name="Picture 2" descr="D:\陳老師的資料--D\小學生公益行動\2020全國小學生公益行動\513一張發票的漣漪效應\舊鞋救命\DSC05729.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標楷體" pitchFamily="65" charset="-120"/>
                <a:ea typeface="標楷體" pitchFamily="65" charset="-120"/>
              </a:rPr>
              <a:t>到圖書館參觀水資源宣導</a:t>
            </a:r>
            <a:endParaRPr lang="zh-TW" altLang="en-US" b="1" dirty="0">
              <a:solidFill>
                <a:srgbClr val="C00000"/>
              </a:solidFill>
              <a:latin typeface="標楷體" pitchFamily="65" charset="-120"/>
              <a:ea typeface="標楷體" pitchFamily="65" charset="-120"/>
            </a:endParaRPr>
          </a:p>
        </p:txBody>
      </p:sp>
      <p:pic>
        <p:nvPicPr>
          <p:cNvPr id="24578" name="Picture 2" descr="D:\陳老師的資料--D\小學生公益行動\2020全國小學生公益行動\513一張發票的漣漪效應\珍惜水資源\DSC05561.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C00000"/>
                </a:solidFill>
                <a:latin typeface="標楷體" pitchFamily="65" charset="-120"/>
                <a:ea typeface="標楷體" pitchFamily="65" charset="-120"/>
              </a:rPr>
              <a:t>赤腳走路體會非洲小孩提水辛苦</a:t>
            </a:r>
            <a:endParaRPr lang="zh-TW" altLang="en-US" b="1" dirty="0">
              <a:solidFill>
                <a:srgbClr val="C00000"/>
              </a:solidFill>
              <a:latin typeface="標楷體" pitchFamily="65" charset="-120"/>
              <a:ea typeface="標楷體" pitchFamily="65" charset="-120"/>
            </a:endParaRPr>
          </a:p>
        </p:txBody>
      </p:sp>
      <p:pic>
        <p:nvPicPr>
          <p:cNvPr id="25602" name="Picture 2" descr="D:\陳老師的資料--D\小學生公益行動\2020全國小學生公益行動\513一張發票的漣漪效應\珍惜水資源\DSC05590.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C00000"/>
                </a:solidFill>
                <a:latin typeface="標楷體" pitchFamily="65" charset="-120"/>
                <a:ea typeface="標楷體" pitchFamily="65" charset="-120"/>
              </a:rPr>
              <a:t>繪製海報響應「捐鞋救命」活動</a:t>
            </a:r>
            <a:endParaRPr lang="zh-TW" altLang="en-US" b="1" dirty="0">
              <a:solidFill>
                <a:srgbClr val="C00000"/>
              </a:solidFill>
              <a:latin typeface="標楷體" pitchFamily="65" charset="-120"/>
              <a:ea typeface="標楷體" pitchFamily="65" charset="-120"/>
            </a:endParaRPr>
          </a:p>
        </p:txBody>
      </p:sp>
      <p:pic>
        <p:nvPicPr>
          <p:cNvPr id="27650" name="Picture 2" descr="D:\陳老師的資料--D\小學生公益行動\2020全國小學生公益行動\513一張發票的漣漪效應\舊鞋救命\DSC05459.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900" b="1" dirty="0" smtClean="0">
                <a:solidFill>
                  <a:srgbClr val="C00000"/>
                </a:solidFill>
                <a:latin typeface="標楷體" pitchFamily="65" charset="-120"/>
                <a:ea typeface="標楷體" pitchFamily="65" charset="-120"/>
              </a:rPr>
              <a:t>計畫</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班會集思廣益</a:t>
            </a:r>
            <a:endParaRPr lang="zh-TW" altLang="en-US" sz="4000" b="1" dirty="0">
              <a:solidFill>
                <a:srgbClr val="C00000"/>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t>全班綜合課時開始討論：</a:t>
            </a:r>
            <a:endParaRPr lang="en-US" altLang="zh-TW" dirty="0" smtClean="0"/>
          </a:p>
          <a:p>
            <a:r>
              <a:rPr lang="zh-TW" altLang="en-US" dirty="0" smtClean="0"/>
              <a:t>「拿發票對獎來當班費！」承德說。</a:t>
            </a:r>
            <a:endParaRPr lang="en-US" altLang="zh-TW" dirty="0" smtClean="0"/>
          </a:p>
          <a:p>
            <a:r>
              <a:rPr lang="zh-TW" altLang="en-US" dirty="0" smtClean="0"/>
              <a:t>「撿到的零錢買零食開同樂會！」偉漢說。</a:t>
            </a:r>
            <a:endParaRPr lang="en-US" altLang="zh-TW" dirty="0" smtClean="0"/>
          </a:p>
          <a:p>
            <a:r>
              <a:rPr lang="zh-TW" altLang="en-US" dirty="0" smtClean="0"/>
              <a:t>「開同樂會把錢花掉，又不是做善事！」雅筑搖搖手說。</a:t>
            </a:r>
            <a:endParaRPr lang="en-US" altLang="zh-TW" dirty="0" smtClean="0"/>
          </a:p>
          <a:p>
            <a:r>
              <a:rPr lang="zh-TW" altLang="en-US" dirty="0" smtClean="0"/>
              <a:t>班長綜合大家提議說：「那大家各自做個零錢桶，收集零錢、發票，期末對完獎後，跟零錢一起幫助人吧！」</a:t>
            </a:r>
            <a:endParaRPr lang="en-US" altLang="zh-TW" dirty="0" smtClean="0"/>
          </a:p>
          <a:p>
            <a:endParaRPr lang="en-US" altLang="zh-TW" dirty="0" smtClean="0"/>
          </a:p>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C00000"/>
                </a:solidFill>
                <a:latin typeface="標楷體" pitchFamily="65" charset="-120"/>
                <a:ea typeface="標楷體" pitchFamily="65" charset="-120"/>
              </a:rPr>
              <a:t>巡迴各班宣導珍惜水資源</a:t>
            </a:r>
            <a:endParaRPr lang="zh-TW" altLang="en-US" b="1" dirty="0">
              <a:solidFill>
                <a:srgbClr val="C00000"/>
              </a:solidFill>
              <a:latin typeface="標楷體" pitchFamily="65" charset="-120"/>
              <a:ea typeface="標楷體" pitchFamily="65" charset="-120"/>
            </a:endParaRPr>
          </a:p>
        </p:txBody>
      </p:sp>
      <p:pic>
        <p:nvPicPr>
          <p:cNvPr id="28674" name="Picture 2" descr="D:\陳老師的資料--D\小學生公益行動\2020全國小學生公益行動\513一張發票的漣漪效應\珍惜水資源\DSC05404.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標楷體" pitchFamily="65" charset="-120"/>
                <a:ea typeface="標楷體" pitchFamily="65" charset="-120"/>
              </a:rPr>
              <a:t>由一張「募集二手鞋」開始</a:t>
            </a:r>
            <a:endParaRPr lang="zh-TW" altLang="en-US" b="1" dirty="0">
              <a:solidFill>
                <a:srgbClr val="C00000"/>
              </a:solidFill>
              <a:latin typeface="標楷體" pitchFamily="65" charset="-120"/>
              <a:ea typeface="標楷體" pitchFamily="65" charset="-120"/>
            </a:endParaRPr>
          </a:p>
        </p:txBody>
      </p:sp>
      <p:pic>
        <p:nvPicPr>
          <p:cNvPr id="22531" name="Picture 3" descr="D:\陳老師的資料--D\小學生公益行動\2020全國小學生公益行動\513一張發票的漣漪效應\舊鞋救命\DSC05717.JPG"/>
          <p:cNvPicPr>
            <a:picLocks noGrp="1" noChangeAspect="1" noChangeArrowheads="1"/>
          </p:cNvPicPr>
          <p:nvPr>
            <p:ph idx="1"/>
          </p:nvPr>
        </p:nvPicPr>
        <p:blipFill>
          <a:blip r:embed="rId2" cstate="screen"/>
          <a:srcRect/>
          <a:stretch>
            <a:fillRect/>
          </a:stretch>
        </p:blipFill>
        <p:spPr bwMode="auto">
          <a:xfrm rot="16200000">
            <a:off x="1526745" y="2187976"/>
            <a:ext cx="4567279" cy="333455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3 </a:t>
            </a:r>
            <a:r>
              <a:rPr lang="zh-TW" altLang="en-US" b="1" dirty="0" smtClean="0">
                <a:solidFill>
                  <a:srgbClr val="C00000"/>
                </a:solidFill>
                <a:latin typeface="標楷體" pitchFamily="65" charset="-120"/>
                <a:ea typeface="標楷體" pitchFamily="65" charset="-120"/>
              </a:rPr>
              <a:t>：募集二手鞋救一命</a:t>
            </a:r>
            <a:r>
              <a:rPr lang="en-US" altLang="zh-TW" dirty="0" smtClean="0">
                <a:solidFill>
                  <a:srgbClr val="C00000"/>
                </a:solidFill>
                <a:latin typeface="標楷體" pitchFamily="65" charset="-120"/>
                <a:ea typeface="標楷體" pitchFamily="65" charset="-120"/>
              </a:rPr>
              <a:t/>
            </a:r>
            <a:br>
              <a:rPr lang="en-US" altLang="zh-TW" dirty="0" smtClean="0">
                <a:solidFill>
                  <a:srgbClr val="C00000"/>
                </a:solidFill>
                <a:latin typeface="標楷體" pitchFamily="65" charset="-120"/>
                <a:ea typeface="標楷體" pitchFamily="65" charset="-120"/>
              </a:rPr>
            </a:br>
            <a:endParaRPr lang="zh-TW" altLang="en-US" dirty="0">
              <a:solidFill>
                <a:srgbClr val="C0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lnSpcReduction="10000"/>
          </a:bodyPr>
          <a:lstStyle/>
          <a:p>
            <a:r>
              <a:rPr lang="zh-TW" altLang="en-US" dirty="0" smtClean="0"/>
              <a:t>「我和媽媽一起整理鞋子，為了把鞋子捐給非洲的人們，讓他們有鞋子穿，因為他們如果沒有鞋子，走路時就會踩到路上的石頭，讓腳流血受傷。」以諾希望藉著捐鞋子，讓非洲的人的日子可以好過一些，希望大家都可以為非洲的人做一些小小的善事。</a:t>
            </a:r>
            <a:endParaRPr lang="en-US" altLang="zh-TW" dirty="0" smtClean="0"/>
          </a:p>
          <a:p>
            <a:r>
              <a:rPr lang="zh-TW" altLang="en-US" dirty="0" smtClean="0"/>
              <a:t>全班決議全班決議：「有多的鞋子，就拿去捐！ 」</a:t>
            </a:r>
          </a:p>
          <a:p>
            <a:endParaRPr lang="zh-TW"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68412"/>
          </a:xfrm>
        </p:spPr>
        <p:txBody>
          <a:bodyPr>
            <a:noAutofit/>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3</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：募集二手鞋救一命</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以諾：我和媽媽一起整理鞋子</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endParaRPr lang="zh-TW" altLang="en-US" b="1" dirty="0" smtClean="0">
              <a:solidFill>
                <a:srgbClr val="C00000"/>
              </a:solidFill>
              <a:latin typeface="標楷體" pitchFamily="65" charset="-120"/>
              <a:ea typeface="標楷體" pitchFamily="65" charset="-120"/>
            </a:endParaRPr>
          </a:p>
        </p:txBody>
      </p:sp>
      <p:pic>
        <p:nvPicPr>
          <p:cNvPr id="29698" name="Picture 2" descr="D:\陳老師的資料--D\小學生公益行動\2020全國小學生公益行動\513一張發票的漣漪效應\513小善人全\51306○\51306 鍾以諾小善人-4.jpg"/>
          <p:cNvPicPr>
            <a:picLocks noGrp="1" noChangeAspect="1" noChangeArrowheads="1"/>
          </p:cNvPicPr>
          <p:nvPr>
            <p:ph idx="1"/>
          </p:nvPr>
        </p:nvPicPr>
        <p:blipFill>
          <a:blip r:embed="rId2" cstate="screen"/>
          <a:srcRect/>
          <a:stretch>
            <a:fillRect/>
          </a:stretch>
        </p:blipFill>
        <p:spPr bwMode="auto">
          <a:xfrm>
            <a:off x="2874381" y="1600200"/>
            <a:ext cx="339523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082792"/>
          </a:xfrm>
        </p:spPr>
        <p:txBody>
          <a:bodyPr>
            <a:normAutofit fontScale="90000"/>
          </a:bodyPr>
          <a:lstStyle/>
          <a:p>
            <a:r>
              <a:rPr lang="zh-TW" altLang="en-US" sz="4800" b="1" dirty="0" smtClean="0">
                <a:solidFill>
                  <a:srgbClr val="C00000"/>
                </a:solidFill>
                <a:latin typeface="標楷體" pitchFamily="65" charset="-120"/>
                <a:ea typeface="標楷體" pitchFamily="65" charset="-120"/>
              </a:rPr>
              <a:t>漣漪效應</a:t>
            </a:r>
            <a:r>
              <a:rPr lang="en-US" altLang="zh-TW" sz="3600" b="1" dirty="0" smtClean="0">
                <a:solidFill>
                  <a:srgbClr val="C00000"/>
                </a:solidFill>
                <a:latin typeface="標楷體" pitchFamily="65" charset="-120"/>
                <a:ea typeface="標楷體" pitchFamily="65" charset="-120"/>
              </a:rPr>
              <a:t>3</a:t>
            </a:r>
            <a:r>
              <a:rPr lang="en-US" altLang="zh-TW" sz="4800" b="1" dirty="0" smtClean="0">
                <a:solidFill>
                  <a:srgbClr val="C00000"/>
                </a:solidFill>
                <a:latin typeface="標楷體" pitchFamily="65" charset="-120"/>
                <a:ea typeface="標楷體" pitchFamily="65" charset="-120"/>
              </a:rPr>
              <a:t> </a:t>
            </a:r>
            <a:r>
              <a:rPr lang="zh-TW" altLang="en-US" sz="4900" b="1" dirty="0" smtClean="0">
                <a:solidFill>
                  <a:srgbClr val="C00000"/>
                </a:solidFill>
                <a:latin typeface="標楷體" pitchFamily="65" charset="-120"/>
                <a:ea typeface="標楷體" pitchFamily="65" charset="-120"/>
              </a:rPr>
              <a:t>：募集二手鞋救一命</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子豪：我和阿嬤舊鞋給</a:t>
            </a:r>
            <a:r>
              <a:rPr lang="zh-TW" altLang="en-US" b="1" u="sng" dirty="0" smtClean="0">
                <a:solidFill>
                  <a:srgbClr val="C00000"/>
                </a:solidFill>
                <a:latin typeface="標楷體" pitchFamily="65" charset="-120"/>
                <a:ea typeface="標楷體" pitchFamily="65" charset="-120"/>
              </a:rPr>
              <a:t>國際基督關懷協會</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endParaRPr lang="zh-TW" altLang="en-US" dirty="0"/>
          </a:p>
        </p:txBody>
      </p:sp>
      <p:pic>
        <p:nvPicPr>
          <p:cNvPr id="30722" name="Picture 2" descr="D:\陳老師的資料--D\小學生公益行動\2020全國小學生公益行動\513一張發票的漣漪效應\513小善人全\51307\51307黃子豪小善人-4.jpg"/>
          <p:cNvPicPr>
            <a:picLocks noGrp="1" noChangeAspect="1" noChangeArrowheads="1"/>
          </p:cNvPicPr>
          <p:nvPr>
            <p:ph idx="1"/>
          </p:nvPr>
        </p:nvPicPr>
        <p:blipFill>
          <a:blip r:embed="rId2" cstate="screen"/>
          <a:srcRect/>
          <a:stretch>
            <a:fillRect/>
          </a:stretch>
        </p:blipFill>
        <p:spPr bwMode="auto">
          <a:xfrm>
            <a:off x="2357422" y="2214554"/>
            <a:ext cx="5637204" cy="4229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800" b="1" dirty="0" smtClean="0">
                <a:solidFill>
                  <a:srgbClr val="C00000"/>
                </a:solidFill>
                <a:latin typeface="標楷體" pitchFamily="65" charset="-120"/>
                <a:ea typeface="標楷體" pitchFamily="65" charset="-120"/>
              </a:rPr>
              <a:t>漣漪效應</a:t>
            </a:r>
            <a:r>
              <a:rPr lang="en-US" altLang="zh-TW" sz="3600" b="1" dirty="0" smtClean="0">
                <a:solidFill>
                  <a:srgbClr val="C00000"/>
                </a:solidFill>
                <a:latin typeface="標楷體" pitchFamily="65" charset="-120"/>
                <a:ea typeface="標楷體" pitchFamily="65" charset="-120"/>
              </a:rPr>
              <a:t>3</a:t>
            </a:r>
            <a:r>
              <a:rPr lang="en-US" altLang="zh-TW" sz="4800" b="1" dirty="0" smtClean="0">
                <a:solidFill>
                  <a:srgbClr val="C00000"/>
                </a:solidFill>
                <a:latin typeface="標楷體" pitchFamily="65" charset="-120"/>
                <a:ea typeface="標楷體" pitchFamily="65" charset="-120"/>
              </a:rPr>
              <a:t> </a:t>
            </a:r>
            <a:r>
              <a:rPr lang="zh-TW" altLang="en-US" sz="4900" b="1" dirty="0" smtClean="0">
                <a:solidFill>
                  <a:srgbClr val="C00000"/>
                </a:solidFill>
                <a:latin typeface="標楷體" pitchFamily="65" charset="-120"/>
                <a:ea typeface="標楷體" pitchFamily="65" charset="-120"/>
              </a:rPr>
              <a:t>：募集二手鞋救一命</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婉瑜：我和爸爸整理鞋櫃舊鞋</a:t>
            </a:r>
            <a:endParaRPr lang="zh-TW" altLang="en-US" dirty="0"/>
          </a:p>
        </p:txBody>
      </p:sp>
      <p:pic>
        <p:nvPicPr>
          <p:cNvPr id="31746" name="Picture 2" descr="D:\陳老師的資料--D\小學生公益行動\2020全國小學生公益行動\513一張發票的漣漪效應\513小善人全\51317\小善人.jpg"/>
          <p:cNvPicPr>
            <a:picLocks noGrp="1" noChangeAspect="1" noChangeArrowheads="1"/>
          </p:cNvPicPr>
          <p:nvPr>
            <p:ph idx="1"/>
          </p:nvPr>
        </p:nvPicPr>
        <p:blipFill>
          <a:blip r:embed="rId2" cstate="screen"/>
          <a:srcRect/>
          <a:stretch>
            <a:fillRect/>
          </a:stretch>
        </p:blipFill>
        <p:spPr bwMode="auto">
          <a:xfrm>
            <a:off x="2874764" y="1600200"/>
            <a:ext cx="3394472"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800" b="1" dirty="0" smtClean="0">
                <a:solidFill>
                  <a:srgbClr val="C00000"/>
                </a:solidFill>
                <a:latin typeface="標楷體" pitchFamily="65" charset="-120"/>
                <a:ea typeface="標楷體" pitchFamily="65" charset="-120"/>
              </a:rPr>
              <a:t>漣漪效應</a:t>
            </a:r>
            <a:r>
              <a:rPr lang="en-US" altLang="zh-TW" sz="3600" b="1" dirty="0" smtClean="0">
                <a:solidFill>
                  <a:srgbClr val="C00000"/>
                </a:solidFill>
                <a:latin typeface="標楷體" pitchFamily="65" charset="-120"/>
                <a:ea typeface="標楷體" pitchFamily="65" charset="-120"/>
              </a:rPr>
              <a:t>3</a:t>
            </a:r>
            <a:r>
              <a:rPr lang="en-US" altLang="zh-TW" sz="4800" b="1" dirty="0" smtClean="0">
                <a:solidFill>
                  <a:srgbClr val="C00000"/>
                </a:solidFill>
                <a:latin typeface="標楷體" pitchFamily="65" charset="-120"/>
                <a:ea typeface="標楷體" pitchFamily="65" charset="-120"/>
              </a:rPr>
              <a:t> </a:t>
            </a:r>
            <a:r>
              <a:rPr lang="zh-TW" altLang="en-US" sz="4900" b="1" dirty="0" smtClean="0">
                <a:solidFill>
                  <a:srgbClr val="C00000"/>
                </a:solidFill>
                <a:latin typeface="標楷體" pitchFamily="65" charset="-120"/>
                <a:ea typeface="標楷體" pitchFamily="65" charset="-120"/>
              </a:rPr>
              <a:t>：募集二手鞋救一命</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涵宇：我整理鞋櫃舊鞋</a:t>
            </a:r>
            <a:endParaRPr lang="zh-TW" altLang="en-US" dirty="0"/>
          </a:p>
        </p:txBody>
      </p:sp>
      <p:pic>
        <p:nvPicPr>
          <p:cNvPr id="32770" name="Picture 2" descr="D:\陳老師的資料--D\小學生公益行動\2020全國小學生公益行動\513一張發票的漣漪效應\513小善人全\51318\51318 曹涵宇小善人-7.jpg"/>
          <p:cNvPicPr>
            <a:picLocks noGrp="1" noChangeAspect="1" noChangeArrowheads="1"/>
          </p:cNvPicPr>
          <p:nvPr>
            <p:ph idx="1"/>
          </p:nvPr>
        </p:nvPicPr>
        <p:blipFill>
          <a:blip r:embed="rId2"/>
          <a:srcRect/>
          <a:stretch>
            <a:fillRect/>
          </a:stretch>
        </p:blipFill>
        <p:spPr bwMode="auto">
          <a:xfrm>
            <a:off x="2786050" y="1643050"/>
            <a:ext cx="3559423" cy="4743717"/>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3</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：募集二手鞋救一命</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芊涵：我跟媽媽挑了兩雙鞋子</a:t>
            </a:r>
          </a:p>
        </p:txBody>
      </p:sp>
      <p:pic>
        <p:nvPicPr>
          <p:cNvPr id="33794" name="Picture 2" descr="D:\陳老師的資料--D\小學生公益行動\2020全國小學生公益行動\513一張發票的漣漪效應\513小善人全\51319\51319邱芊涵小善人捐鞋-6.jpg"/>
          <p:cNvPicPr>
            <a:picLocks noGrp="1" noChangeAspect="1" noChangeArrowheads="1"/>
          </p:cNvPicPr>
          <p:nvPr>
            <p:ph idx="1"/>
          </p:nvPr>
        </p:nvPicPr>
        <p:blipFill>
          <a:blip r:embed="rId2" cstate="screen"/>
          <a:srcRect/>
          <a:stretch>
            <a:fillRect/>
          </a:stretch>
        </p:blipFill>
        <p:spPr bwMode="auto">
          <a:xfrm>
            <a:off x="2874285" y="1600200"/>
            <a:ext cx="3395430"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439850"/>
          </a:xfrm>
        </p:spPr>
        <p:txBody>
          <a:bodyPr>
            <a:normAutofit/>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3</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：募集二手鞋救一命</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宇彤：球鞋尺寸對我來說已經太小</a:t>
            </a:r>
          </a:p>
        </p:txBody>
      </p:sp>
      <p:pic>
        <p:nvPicPr>
          <p:cNvPr id="34818" name="Picture 2" descr="D:\陳老師的資料--D\小學生公益行動\2020全國小學生公益行動\513一張發票的漣漪效應\513小善人全\51320\51320謝宇彤小善人-5.jpg"/>
          <p:cNvPicPr>
            <a:picLocks noGrp="1" noChangeAspect="1" noChangeArrowheads="1"/>
          </p:cNvPicPr>
          <p:nvPr>
            <p:ph idx="1"/>
          </p:nvPr>
        </p:nvPicPr>
        <p:blipFill>
          <a:blip r:embed="rId2" cstate="screen"/>
          <a:srcRect/>
          <a:stretch>
            <a:fillRect/>
          </a:stretch>
        </p:blipFill>
        <p:spPr bwMode="auto">
          <a:xfrm>
            <a:off x="2857488" y="2000240"/>
            <a:ext cx="339523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582726"/>
          </a:xfrm>
        </p:spPr>
        <p:txBody>
          <a:bodyPr>
            <a:normAutofit/>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3</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：募集二手鞋救一命</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3600" b="1" dirty="0" smtClean="0">
                <a:solidFill>
                  <a:srgbClr val="C00000"/>
                </a:solidFill>
                <a:latin typeface="標楷體" pitchFamily="65" charset="-120"/>
                <a:ea typeface="標楷體" pitchFamily="65" charset="-120"/>
              </a:rPr>
              <a:t>晏瑾：布鞋、皮鞋各一雙鞋</a:t>
            </a:r>
            <a:endParaRPr lang="zh-TW" altLang="en-US" sz="3600" dirty="0"/>
          </a:p>
        </p:txBody>
      </p:sp>
      <p:pic>
        <p:nvPicPr>
          <p:cNvPr id="35842" name="Picture 2" descr="D:\陳老師的資料--D\小學生公益行動\2020全國小學生公益行動\513一張發票的漣漪效應\513小善人全\51322\51322劉晏瑾小善人-4.jpg"/>
          <p:cNvPicPr>
            <a:picLocks noGrp="1" noChangeAspect="1" noChangeArrowheads="1"/>
          </p:cNvPicPr>
          <p:nvPr>
            <p:ph idx="1"/>
          </p:nvPr>
        </p:nvPicPr>
        <p:blipFill>
          <a:blip r:embed="rId2" cstate="screen"/>
          <a:srcRect/>
          <a:stretch>
            <a:fillRect/>
          </a:stretch>
        </p:blipFill>
        <p:spPr bwMode="auto">
          <a:xfrm>
            <a:off x="3214678" y="1711352"/>
            <a:ext cx="3000396" cy="5044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計畫</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關懷「子豪」</a:t>
            </a:r>
            <a:endParaRPr lang="zh-TW" altLang="en-US" sz="4000" b="1" dirty="0">
              <a:solidFill>
                <a:srgbClr val="C00000"/>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t>「我看見課輔班的學生和老師都會常常給子豪零食補充營養，」鄰座品箴提議說：「善款就通通給子豪和阿嬤吧！」</a:t>
            </a:r>
            <a:endParaRPr lang="en-US" altLang="zh-TW" dirty="0" smtClean="0"/>
          </a:p>
          <a:p>
            <a:r>
              <a:rPr lang="zh-TW" altLang="en-US" dirty="0" smtClean="0"/>
              <a:t>老師也趁機說明</a:t>
            </a:r>
            <a:r>
              <a:rPr lang="zh-TW" altLang="en-US" u="sng" dirty="0" smtClean="0"/>
              <a:t>子豪</a:t>
            </a:r>
            <a:r>
              <a:rPr lang="zh-TW" altLang="en-US" dirty="0" smtClean="0"/>
              <a:t>和年邁靠資源回收和打零工賺取生活費的阿嬤，兩人相依為命的情景。</a:t>
            </a:r>
            <a:endParaRPr lang="en-US" altLang="zh-TW" dirty="0" smtClean="0"/>
          </a:p>
          <a:p>
            <a:r>
              <a:rPr lang="zh-TW" altLang="en-US" dirty="0" smtClean="0"/>
              <a:t>「何不我們自己發揮力量去幫助他們吧！」全班一致同意。</a:t>
            </a:r>
            <a:endParaRPr lang="zh-TW"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439850"/>
          </a:xfrm>
        </p:spPr>
        <p:txBody>
          <a:bodyPr>
            <a:normAutofit/>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3</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：募集二手鞋救一命</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3600" b="1" dirty="0" smtClean="0">
                <a:solidFill>
                  <a:srgbClr val="C00000"/>
                </a:solidFill>
                <a:latin typeface="標楷體" pitchFamily="65" charset="-120"/>
                <a:ea typeface="標楷體" pitchFamily="65" charset="-120"/>
              </a:rPr>
              <a:t>雅筑：現在太小、太舊的鞋子</a:t>
            </a:r>
            <a:endParaRPr lang="zh-TW" altLang="en-US" sz="3600" b="1" dirty="0">
              <a:solidFill>
                <a:srgbClr val="C00000"/>
              </a:solidFill>
              <a:latin typeface="標楷體" pitchFamily="65" charset="-120"/>
              <a:ea typeface="標楷體" pitchFamily="65" charset="-120"/>
            </a:endParaRPr>
          </a:p>
        </p:txBody>
      </p:sp>
      <p:pic>
        <p:nvPicPr>
          <p:cNvPr id="36866" name="Picture 2" descr="D:\陳老師的資料--D\小學生公益行動\2020全國小學生公益行動\513一張發票的漣漪效應\513小善人全\51323\51323莊雅筑小善人-4.jpg"/>
          <p:cNvPicPr>
            <a:picLocks noGrp="1" noChangeAspect="1" noChangeArrowheads="1"/>
          </p:cNvPicPr>
          <p:nvPr>
            <p:ph idx="1"/>
          </p:nvPr>
        </p:nvPicPr>
        <p:blipFill>
          <a:blip r:embed="rId2" cstate="screen"/>
          <a:srcRect/>
          <a:stretch>
            <a:fillRect/>
          </a:stretch>
        </p:blipFill>
        <p:spPr bwMode="auto">
          <a:xfrm>
            <a:off x="2041737" y="1600200"/>
            <a:ext cx="5060526"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582726"/>
          </a:xfrm>
        </p:spPr>
        <p:txBody>
          <a:bodyPr>
            <a:normAutofit/>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3</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：募集二手鞋救一命</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3600" b="1" dirty="0" smtClean="0">
                <a:solidFill>
                  <a:srgbClr val="C00000"/>
                </a:solidFill>
                <a:latin typeface="標楷體" pitchFamily="65" charset="-120"/>
                <a:ea typeface="標楷體" pitchFamily="65" charset="-120"/>
              </a:rPr>
              <a:t>芯瑀：和媽媽整理我和妹妹穿不下的鞋</a:t>
            </a:r>
            <a:endParaRPr lang="zh-TW" altLang="en-US" sz="3600" b="1" dirty="0">
              <a:solidFill>
                <a:srgbClr val="C00000"/>
              </a:solidFill>
              <a:latin typeface="標楷體" pitchFamily="65" charset="-120"/>
              <a:ea typeface="標楷體" pitchFamily="65" charset="-120"/>
            </a:endParaRPr>
          </a:p>
        </p:txBody>
      </p:sp>
      <p:pic>
        <p:nvPicPr>
          <p:cNvPr id="37890" name="Picture 2" descr="D:\陳老師的資料--D\小學生公益行動\2020全國小學生公益行動\513一張發票的漣漪效應\513小善人全\51324\51324范芯瑀小善人-4 .jpg"/>
          <p:cNvPicPr>
            <a:picLocks noGrp="1" noChangeAspect="1" noChangeArrowheads="1"/>
          </p:cNvPicPr>
          <p:nvPr>
            <p:ph idx="1"/>
          </p:nvPr>
        </p:nvPicPr>
        <p:blipFill>
          <a:blip r:embed="rId2" cstate="screen"/>
          <a:srcRect/>
          <a:stretch>
            <a:fillRect/>
          </a:stretch>
        </p:blipFill>
        <p:spPr bwMode="auto">
          <a:xfrm>
            <a:off x="1785918" y="1773031"/>
            <a:ext cx="5802539" cy="4353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3</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：募集二手鞋救一命</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芯瑀：穿著它參加大隊接力，得第五名</a:t>
            </a:r>
            <a:endParaRPr lang="zh-TW" altLang="en-US" sz="4000" b="1" dirty="0">
              <a:solidFill>
                <a:srgbClr val="C00000"/>
              </a:solidFill>
              <a:latin typeface="標楷體" pitchFamily="65" charset="-120"/>
              <a:ea typeface="標楷體" pitchFamily="65" charset="-120"/>
            </a:endParaRPr>
          </a:p>
        </p:txBody>
      </p:sp>
      <p:pic>
        <p:nvPicPr>
          <p:cNvPr id="38914" name="Picture 2" descr="D:\陳老師的資料--D\小學生公益行動\2020全國小學生公益行動\513一張發票的漣漪效應\513小善人全\51325\51325 李函庭小善人-5.jpg"/>
          <p:cNvPicPr>
            <a:picLocks noGrp="1" noChangeAspect="1" noChangeArrowheads="1"/>
          </p:cNvPicPr>
          <p:nvPr>
            <p:ph idx="1"/>
          </p:nvPr>
        </p:nvPicPr>
        <p:blipFill>
          <a:blip r:embed="rId2" cstate="screen"/>
          <a:srcRect/>
          <a:stretch>
            <a:fillRect/>
          </a:stretch>
        </p:blipFill>
        <p:spPr bwMode="auto">
          <a:xfrm>
            <a:off x="2786050" y="1571612"/>
            <a:ext cx="3307707"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3</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：募集二手鞋救一命</a:t>
            </a:r>
            <a:endParaRPr lang="zh-TW" altLang="en-US" dirty="0"/>
          </a:p>
        </p:txBody>
      </p:sp>
      <p:pic>
        <p:nvPicPr>
          <p:cNvPr id="39938" name="Picture 2" descr="D:\陳老師的資料--D\小學生公益行動\2020全國小學生公益行動\513一張發票的漣漪效應\舊鞋救命\DSC05797.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3</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：募集二手鞋救一命</a:t>
            </a:r>
            <a:endParaRPr lang="zh-TW" altLang="en-US" dirty="0"/>
          </a:p>
        </p:txBody>
      </p:sp>
      <p:pic>
        <p:nvPicPr>
          <p:cNvPr id="40962" name="Picture 2" descr="D:\陳老師的資料--D\小學生公益行動\2020全國小學生公益行動\513一張發票的漣漪效應\舊鞋救命\DSC05811.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3</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：募集二手鞋救一命</a:t>
            </a:r>
            <a:endParaRPr lang="zh-TW" altLang="en-US" dirty="0"/>
          </a:p>
        </p:txBody>
      </p:sp>
      <p:pic>
        <p:nvPicPr>
          <p:cNvPr id="3074" name="Picture 2" descr="D:\陳老師的資料--D\小學生公益行動\2020全國小學生公益行動\513一張發票的漣漪效應\舊鞋救命\DSC05830.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3</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：募集二手鞋救一命</a:t>
            </a:r>
            <a:endParaRPr lang="zh-TW" altLang="en-US" dirty="0"/>
          </a:p>
        </p:txBody>
      </p:sp>
      <p:pic>
        <p:nvPicPr>
          <p:cNvPr id="2050" name="Picture 2" descr="D:\陳老師的資料--D\小學生公益行動\2020全國小學生公益行動\513一張發票的漣漪效應\舊鞋救命\DSC05843.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3</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：募集二手鞋救一命</a:t>
            </a:r>
            <a:endParaRPr lang="zh-TW" altLang="en-US" dirty="0"/>
          </a:p>
        </p:txBody>
      </p:sp>
      <p:pic>
        <p:nvPicPr>
          <p:cNvPr id="1026" name="Picture 2" descr="D:\陳老師的資料--D\小學生公益行動\2020全國小學生公益行動\513一張發票的漣漪效應\舊鞋救命\DSC05846.JPG"/>
          <p:cNvPicPr>
            <a:picLocks noGrp="1" noChangeAspect="1" noChangeArrowheads="1"/>
          </p:cNvPicPr>
          <p:nvPr>
            <p:ph idx="1"/>
          </p:nvPr>
        </p:nvPicPr>
        <p:blipFill>
          <a:blip r:embed="rId2" cstate="screen"/>
          <a:srcRect/>
          <a:stretch>
            <a:fillRect/>
          </a:stretch>
        </p:blipFill>
        <p:spPr bwMode="auto">
          <a:xfrm>
            <a:off x="1714480" y="164305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4</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：多做不同類型善事</a:t>
            </a:r>
          </a:p>
        </p:txBody>
      </p:sp>
      <p:sp>
        <p:nvSpPr>
          <p:cNvPr id="3" name="內容版面配置區 2"/>
          <p:cNvSpPr>
            <a:spLocks noGrp="1"/>
          </p:cNvSpPr>
          <p:nvPr>
            <p:ph idx="1"/>
          </p:nvPr>
        </p:nvSpPr>
        <p:spPr/>
        <p:txBody>
          <a:bodyPr/>
          <a:lstStyle/>
          <a:p>
            <a:r>
              <a:rPr lang="zh-TW" altLang="en-US" dirty="0" smtClean="0"/>
              <a:t>「星期日晚上，我突然想起老師交代的功課：小善人。所以我就趕緊做發票箱，我先把美勞課做剩下的馬賽克貼紙黏上去裝飾主題裝飾主題。」聖吉說，做完之後，把存的零錢零、發票存在桶子裡桶子裡，取名「發票</a:t>
            </a:r>
            <a:r>
              <a:rPr lang="en-US" altLang="zh-TW" dirty="0" smtClean="0"/>
              <a:t>+</a:t>
            </a:r>
            <a:r>
              <a:rPr lang="zh-TW" altLang="en-US" dirty="0" smtClean="0"/>
              <a:t>零錢救命桶」。</a:t>
            </a:r>
            <a:endParaRPr lang="en-US" altLang="zh-TW" dirty="0" smtClean="0"/>
          </a:p>
          <a:p>
            <a:r>
              <a:rPr lang="zh-TW" altLang="en-US" dirty="0" smtClean="0"/>
              <a:t>全班決議「多做不同類型善事！」</a:t>
            </a:r>
            <a:endParaRPr lang="zh-TW"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4</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聖吉： 「發票</a:t>
            </a:r>
            <a:r>
              <a:rPr lang="en-US" altLang="zh-TW" sz="4000" b="1" dirty="0" smtClean="0">
                <a:solidFill>
                  <a:srgbClr val="C00000"/>
                </a:solidFill>
                <a:latin typeface="標楷體" pitchFamily="65" charset="-120"/>
                <a:ea typeface="標楷體" pitchFamily="65" charset="-120"/>
              </a:rPr>
              <a:t>+</a:t>
            </a:r>
            <a:r>
              <a:rPr lang="zh-TW" altLang="en-US" sz="4000" b="1" dirty="0" smtClean="0">
                <a:solidFill>
                  <a:srgbClr val="C00000"/>
                </a:solidFill>
                <a:latin typeface="標楷體" pitchFamily="65" charset="-120"/>
                <a:ea typeface="標楷體" pitchFamily="65" charset="-120"/>
              </a:rPr>
              <a:t>零錢救命桶」</a:t>
            </a:r>
          </a:p>
        </p:txBody>
      </p:sp>
      <p:pic>
        <p:nvPicPr>
          <p:cNvPr id="5123" name="Picture 3" descr="D:\陳老師的資料--D\小學生公益行動\2020全國小學生公益行動\513一張發票的漣漪效應\513小善人全\51301\51301張聖吉小善人-3.jpg"/>
          <p:cNvPicPr>
            <a:picLocks noGrp="1" noChangeAspect="1" noChangeArrowheads="1"/>
          </p:cNvPicPr>
          <p:nvPr>
            <p:ph idx="1"/>
          </p:nvPr>
        </p:nvPicPr>
        <p:blipFill>
          <a:blip r:embed="rId2" cstate="screen"/>
          <a:srcRect/>
          <a:stretch>
            <a:fillRect/>
          </a:stretch>
        </p:blipFill>
        <p:spPr bwMode="auto">
          <a:xfrm>
            <a:off x="2891907" y="1600200"/>
            <a:ext cx="3360185" cy="45259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900" b="1" dirty="0" smtClean="0">
                <a:solidFill>
                  <a:srgbClr val="C00000"/>
                </a:solidFill>
                <a:latin typeface="標楷體" pitchFamily="65" charset="-120"/>
                <a:ea typeface="標楷體" pitchFamily="65" charset="-120"/>
              </a:rPr>
              <a:t>行動</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剪出愛心做出關懷</a:t>
            </a:r>
            <a:endParaRPr lang="zh-TW" altLang="en-US" sz="4000" b="1" dirty="0">
              <a:solidFill>
                <a:srgbClr val="C00000"/>
              </a:solidFill>
              <a:latin typeface="標楷體" pitchFamily="65" charset="-120"/>
              <a:ea typeface="標楷體" pitchFamily="65" charset="-120"/>
            </a:endParaRPr>
          </a:p>
        </p:txBody>
      </p:sp>
      <p:pic>
        <p:nvPicPr>
          <p:cNvPr id="4098" name="Picture 2" descr="D:\陳老師的資料--D\小學生公益行動\2020全國小學生公益行動\513一張發票的漣漪效應\DSC05399.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4</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禹廷：家人海岸撿垃圾清潔環境</a:t>
            </a:r>
            <a:endParaRPr lang="zh-TW" altLang="en-US" dirty="0"/>
          </a:p>
        </p:txBody>
      </p:sp>
      <p:pic>
        <p:nvPicPr>
          <p:cNvPr id="4099" name="Picture 3" descr="D:\陳老師的資料--D\小學生公益行動\2020全國小學生公益行動\513一張發票的漣漪效應\513小善人全\51303\51303吳禹霆 做善事-3.jpg"/>
          <p:cNvPicPr>
            <a:picLocks noGrp="1" noChangeAspect="1" noChangeArrowheads="1"/>
          </p:cNvPicPr>
          <p:nvPr>
            <p:ph idx="1"/>
          </p:nvPr>
        </p:nvPicPr>
        <p:blipFill>
          <a:blip r:embed="rId2"/>
          <a:srcRect/>
          <a:stretch>
            <a:fillRect/>
          </a:stretch>
        </p:blipFill>
        <p:spPr bwMode="auto">
          <a:xfrm>
            <a:off x="3286116" y="1790332"/>
            <a:ext cx="3429024" cy="4572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4</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元玨：打掃社區環境</a:t>
            </a:r>
            <a:endParaRPr lang="zh-TW" altLang="en-US" dirty="0"/>
          </a:p>
        </p:txBody>
      </p:sp>
      <p:pic>
        <p:nvPicPr>
          <p:cNvPr id="6146" name="Picture 2" descr="D:\陳老師的資料--D\小學生公益行動\2020全國小學生公益行動\513一張發票的漣漪效應\513小善人全\51304○\51304許元玨 小善人    -5.jpg"/>
          <p:cNvPicPr>
            <a:picLocks noGrp="1" noChangeAspect="1" noChangeArrowheads="1"/>
          </p:cNvPicPr>
          <p:nvPr>
            <p:ph idx="1"/>
          </p:nvPr>
        </p:nvPicPr>
        <p:blipFill>
          <a:blip r:embed="rId2" cstate="screen"/>
          <a:srcRect/>
          <a:stretch>
            <a:fillRect/>
          </a:stretch>
        </p:blipFill>
        <p:spPr bwMode="auto">
          <a:xfrm>
            <a:off x="3298575" y="1600200"/>
            <a:ext cx="2546849"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4</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以諾：整理公園環境</a:t>
            </a:r>
            <a:endParaRPr lang="zh-TW" altLang="en-US" dirty="0"/>
          </a:p>
        </p:txBody>
      </p:sp>
      <p:pic>
        <p:nvPicPr>
          <p:cNvPr id="7170" name="Picture 2" descr="D:\陳老師的資料--D\小學生公益行動\2020全國小學生公益行動\513一張發票的漣漪效應\513小善人全\51306○\51306 鍾以諾小善人-2.jpg"/>
          <p:cNvPicPr>
            <a:picLocks noGrp="1" noChangeAspect="1" noChangeArrowheads="1"/>
          </p:cNvPicPr>
          <p:nvPr>
            <p:ph idx="1"/>
          </p:nvPr>
        </p:nvPicPr>
        <p:blipFill>
          <a:blip r:embed="rId3" cstate="screen"/>
          <a:srcRect/>
          <a:stretch>
            <a:fillRect/>
          </a:stretch>
        </p:blipFill>
        <p:spPr bwMode="auto">
          <a:xfrm>
            <a:off x="2874381" y="1600200"/>
            <a:ext cx="339523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654164"/>
          </a:xfrm>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4</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涵宇：「創世社會福利經金會」</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愛心小天使</a:t>
            </a:r>
            <a:endParaRPr lang="zh-TW" altLang="en-US" dirty="0"/>
          </a:p>
        </p:txBody>
      </p:sp>
      <p:pic>
        <p:nvPicPr>
          <p:cNvPr id="1026" name="Picture 2" descr="D:\陳老師的資料--D\小學生公益行動\2020全國小學生公益行動\513一張發票的漣漪效應\DSC05489.JPG"/>
          <p:cNvPicPr>
            <a:picLocks noGrp="1" noChangeAspect="1" noChangeArrowheads="1"/>
          </p:cNvPicPr>
          <p:nvPr>
            <p:ph idx="1"/>
          </p:nvPr>
        </p:nvPicPr>
        <p:blipFill>
          <a:blip r:embed="rId2" cstate="screen"/>
          <a:srcRect/>
          <a:stretch>
            <a:fillRect/>
          </a:stretch>
        </p:blipFill>
        <p:spPr bwMode="auto">
          <a:xfrm>
            <a:off x="1285852" y="2071678"/>
            <a:ext cx="6034618" cy="4054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4</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秉學：「童子軍」日行一善活動</a:t>
            </a:r>
            <a:endParaRPr lang="zh-TW" altLang="en-US" dirty="0"/>
          </a:p>
        </p:txBody>
      </p:sp>
      <p:pic>
        <p:nvPicPr>
          <p:cNvPr id="2050" name="Picture 2" descr="D:\陳老師的資料--D\小學生公益行動\2020全國小學生公益行動\513一張發票的漣漪效應\513小善人全\51308\51308詹秉學小善人-6.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4</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承德：捐飲料給「食物銀行」</a:t>
            </a:r>
            <a:endParaRPr lang="zh-TW" altLang="en-US" dirty="0"/>
          </a:p>
        </p:txBody>
      </p:sp>
      <p:pic>
        <p:nvPicPr>
          <p:cNvPr id="3074" name="Picture 2" descr="D:\陳老師的資料--D\小學生公益行動\2020全國小學生公益行動\513一張發票的漣漪效應\513小善人全\51309\51309曾承德小善人-3(2).jpg"/>
          <p:cNvPicPr>
            <a:picLocks noGrp="1" noChangeAspect="1" noChangeArrowheads="1"/>
          </p:cNvPicPr>
          <p:nvPr>
            <p:ph idx="1"/>
          </p:nvPr>
        </p:nvPicPr>
        <p:blipFill>
          <a:blip r:embed="rId2"/>
          <a:srcRect/>
          <a:stretch>
            <a:fillRect/>
          </a:stretch>
        </p:blipFill>
        <p:spPr bwMode="auto">
          <a:xfrm>
            <a:off x="2285984" y="1833551"/>
            <a:ext cx="3429796" cy="4573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4</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品箴：捐廢紙給「慈濟回收資源中心」</a:t>
            </a:r>
            <a:endParaRPr lang="zh-TW" altLang="en-US" dirty="0"/>
          </a:p>
        </p:txBody>
      </p:sp>
      <p:pic>
        <p:nvPicPr>
          <p:cNvPr id="4098" name="Picture 2" descr="D:\陳老師的資料--D\小學生公益行動\2020全國小學生公益行動\513一張發票的漣漪效應\513小善人全\51316\51316吳品箴小善人  (2).jpg"/>
          <p:cNvPicPr>
            <a:picLocks noGrp="1" noChangeAspect="1" noChangeArrowheads="1"/>
          </p:cNvPicPr>
          <p:nvPr>
            <p:ph idx="1"/>
          </p:nvPr>
        </p:nvPicPr>
        <p:blipFill>
          <a:blip r:embed="rId2" cstate="screen"/>
          <a:srcRect/>
          <a:stretch>
            <a:fillRect/>
          </a:stretch>
        </p:blipFill>
        <p:spPr bwMode="auto">
          <a:xfrm>
            <a:off x="2874764" y="1600200"/>
            <a:ext cx="3394472"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4</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涵宇：整理公園花木</a:t>
            </a:r>
            <a:endParaRPr lang="zh-TW" altLang="en-US" dirty="0"/>
          </a:p>
        </p:txBody>
      </p:sp>
      <p:pic>
        <p:nvPicPr>
          <p:cNvPr id="5122" name="Picture 2" descr="D:\陳老師的資料--D\小學生公益行動\2020全國小學生公益行動\513一張發票的漣漪效應\513小善人全\51318\51318 曹涵宇撿公園垃圾-4.jpg"/>
          <p:cNvPicPr>
            <a:picLocks noGrp="1" noChangeAspect="1" noChangeArrowheads="1"/>
          </p:cNvPicPr>
          <p:nvPr>
            <p:ph idx="1"/>
          </p:nvPr>
        </p:nvPicPr>
        <p:blipFill>
          <a:blip r:embed="rId2" cstate="screen"/>
          <a:srcRect/>
          <a:stretch>
            <a:fillRect/>
          </a:stretch>
        </p:blipFill>
        <p:spPr bwMode="auto">
          <a:xfrm>
            <a:off x="3471939" y="1600200"/>
            <a:ext cx="2200121"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sz="2800" b="1" dirty="0" smtClean="0">
                <a:solidFill>
                  <a:srgbClr val="C00000"/>
                </a:solidFill>
                <a:latin typeface="標楷體" pitchFamily="65" charset="-120"/>
                <a:ea typeface="標楷體" pitchFamily="65" charset="-120"/>
              </a:rPr>
              <a:t>4</a:t>
            </a:r>
            <a:r>
              <a:rPr lang="en-US" altLang="zh-TW" b="1" dirty="0" smtClean="0">
                <a:solidFill>
                  <a:srgbClr val="C00000"/>
                </a:solidFill>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芊函：捐舊書給「誠品書局」捐書箱</a:t>
            </a:r>
            <a:endParaRPr lang="zh-TW" altLang="en-US" dirty="0"/>
          </a:p>
        </p:txBody>
      </p:sp>
      <p:pic>
        <p:nvPicPr>
          <p:cNvPr id="6146" name="Picture 2" descr="D:\陳老師的資料--D\小學生公益行動\2020全國小學生公益行動\513一張發票的漣漪效應\513小善人全\51319\51319邱芊涵小善人-4.jpg"/>
          <p:cNvPicPr>
            <a:picLocks noGrp="1" noChangeAspect="1" noChangeArrowheads="1"/>
          </p:cNvPicPr>
          <p:nvPr>
            <p:ph idx="1"/>
          </p:nvPr>
        </p:nvPicPr>
        <p:blipFill>
          <a:blip r:embed="rId2" cstate="screen"/>
          <a:srcRect/>
          <a:stretch>
            <a:fillRect/>
          </a:stretch>
        </p:blipFill>
        <p:spPr bwMode="auto">
          <a:xfrm>
            <a:off x="2874285" y="1600200"/>
            <a:ext cx="3395430"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511288"/>
          </a:xfrm>
        </p:spPr>
        <p:txBody>
          <a:bodyPr>
            <a:normAutofit fontScale="90000"/>
          </a:bodyPr>
          <a:lstStyle/>
          <a:p>
            <a:r>
              <a:rPr lang="zh-TW" altLang="en-US" sz="4900" b="1" dirty="0" smtClean="0">
                <a:solidFill>
                  <a:srgbClr val="C00000"/>
                </a:solidFill>
                <a:latin typeface="標楷體" pitchFamily="65" charset="-120"/>
                <a:ea typeface="標楷體" pitchFamily="65" charset="-120"/>
              </a:rPr>
              <a:t>漣漪效應</a:t>
            </a:r>
            <a:r>
              <a:rPr lang="en-US" altLang="zh-TW" sz="4900" b="1" dirty="0" smtClean="0">
                <a:solidFill>
                  <a:srgbClr val="C00000"/>
                </a:solidFill>
                <a:latin typeface="標楷體" pitchFamily="65" charset="-120"/>
                <a:ea typeface="標楷體" pitchFamily="65" charset="-120"/>
              </a:rPr>
              <a:t>4 </a:t>
            </a:r>
            <a:r>
              <a:rPr lang="zh-TW" altLang="en-US" sz="4900" b="1" dirty="0" smtClean="0">
                <a:solidFill>
                  <a:srgbClr val="C00000"/>
                </a:solidFill>
                <a:latin typeface="標楷體" pitchFamily="65" charset="-120"/>
                <a:ea typeface="標楷體" pitchFamily="65" charset="-120"/>
              </a:rPr>
              <a:t>：多做不同類型</a:t>
            </a:r>
            <a:r>
              <a:rPr lang="zh-TW" altLang="en-US" b="1" dirty="0" smtClean="0">
                <a:solidFill>
                  <a:srgbClr val="C00000"/>
                </a:solidFill>
                <a:latin typeface="標楷體" pitchFamily="65" charset="-120"/>
                <a:ea typeface="標楷體" pitchFamily="65" charset="-120"/>
              </a:rPr>
              <a:t>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宇彤：購買「喜憨兒烘焙屋」產品</a:t>
            </a:r>
            <a:endParaRPr lang="zh-TW" altLang="en-US" sz="4000" dirty="0"/>
          </a:p>
        </p:txBody>
      </p:sp>
      <p:pic>
        <p:nvPicPr>
          <p:cNvPr id="7170" name="Picture 2" descr="D:\陳老師的資料--D\小學生公益行動\2020全國小學生公益行動\513一張發票的漣漪效應\513小善人全\51320\51320號謝宇彤小善人 .jpg"/>
          <p:cNvPicPr>
            <a:picLocks noGrp="1" noChangeAspect="1" noChangeArrowheads="1"/>
          </p:cNvPicPr>
          <p:nvPr>
            <p:ph idx="1"/>
          </p:nvPr>
        </p:nvPicPr>
        <p:blipFill>
          <a:blip r:embed="rId2" cstate="screen"/>
          <a:srcRect/>
          <a:stretch>
            <a:fillRect/>
          </a:stretch>
        </p:blipFill>
        <p:spPr bwMode="auto">
          <a:xfrm>
            <a:off x="2857488" y="2000240"/>
            <a:ext cx="339523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b="1" dirty="0" smtClean="0">
                <a:solidFill>
                  <a:srgbClr val="C00000"/>
                </a:solidFill>
                <a:latin typeface="標楷體" pitchFamily="65" charset="-120"/>
                <a:ea typeface="標楷體" pitchFamily="65" charset="-120"/>
              </a:rPr>
              <a:t>行動</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3600" b="1" dirty="0" smtClean="0">
                <a:solidFill>
                  <a:srgbClr val="C00000"/>
                </a:solidFill>
                <a:latin typeface="標楷體" pitchFamily="65" charset="-120"/>
                <a:ea typeface="標楷體" pitchFamily="65" charset="-120"/>
              </a:rPr>
              <a:t>「一人一發票、一人一零錢」蒐集桶</a:t>
            </a:r>
            <a:endParaRPr lang="zh-TW" altLang="en-US" sz="3600" b="1" dirty="0">
              <a:solidFill>
                <a:srgbClr val="C00000"/>
              </a:solidFill>
              <a:latin typeface="標楷體" pitchFamily="65" charset="-120"/>
              <a:ea typeface="標楷體" pitchFamily="65" charset="-120"/>
            </a:endParaRPr>
          </a:p>
        </p:txBody>
      </p:sp>
      <p:pic>
        <p:nvPicPr>
          <p:cNvPr id="28674" name="Picture 2" descr="D:\陳老師的資料--D\小學生公益行動\2020全國小學生公益行動\513一張發票的漣漪效應\DSC05951.JPG"/>
          <p:cNvPicPr>
            <a:picLocks noGrp="1" noChangeAspect="1" noChangeArrowheads="1"/>
          </p:cNvPicPr>
          <p:nvPr>
            <p:ph idx="1"/>
          </p:nvPr>
        </p:nvPicPr>
        <p:blipFill>
          <a:blip r:embed="rId2" cstate="screen"/>
          <a:srcRect/>
          <a:stretch>
            <a:fillRect/>
          </a:stretch>
        </p:blipFill>
        <p:spPr bwMode="auto">
          <a:xfrm>
            <a:off x="1773767" y="1928813"/>
            <a:ext cx="5596467" cy="4197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900" b="1" dirty="0" smtClean="0">
                <a:solidFill>
                  <a:srgbClr val="C00000"/>
                </a:solidFill>
                <a:latin typeface="標楷體" pitchFamily="65" charset="-120"/>
                <a:ea typeface="標楷體" pitchFamily="65" charset="-120"/>
              </a:rPr>
              <a:t>漣漪效應</a:t>
            </a:r>
            <a:r>
              <a:rPr lang="en-US" altLang="zh-TW" sz="4900" b="1" dirty="0" smtClean="0">
                <a:solidFill>
                  <a:srgbClr val="C00000"/>
                </a:solidFill>
                <a:latin typeface="標楷體" pitchFamily="65" charset="-120"/>
                <a:ea typeface="標楷體" pitchFamily="65" charset="-120"/>
              </a:rPr>
              <a:t>4 </a:t>
            </a:r>
            <a:r>
              <a:rPr lang="zh-TW" altLang="en-US" sz="4900"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雅筑：捐玩具給「</a:t>
            </a:r>
            <a:r>
              <a:rPr lang="en-US" altLang="zh-TW" sz="4000" b="1" dirty="0" smtClean="0">
                <a:solidFill>
                  <a:srgbClr val="C00000"/>
                </a:solidFill>
                <a:latin typeface="標楷體" pitchFamily="65" charset="-120"/>
                <a:ea typeface="標楷體" pitchFamily="65" charset="-120"/>
              </a:rPr>
              <a:t>TOYOTO</a:t>
            </a:r>
            <a:r>
              <a:rPr lang="zh-TW" altLang="en-US" sz="4000" b="1" dirty="0" smtClean="0">
                <a:solidFill>
                  <a:srgbClr val="C00000"/>
                </a:solidFill>
                <a:latin typeface="標楷體" pitchFamily="65" charset="-120"/>
                <a:ea typeface="標楷體" pitchFamily="65" charset="-120"/>
              </a:rPr>
              <a:t>」玩具屋</a:t>
            </a:r>
            <a:endParaRPr lang="zh-TW" altLang="en-US" sz="4000" dirty="0"/>
          </a:p>
        </p:txBody>
      </p:sp>
      <p:pic>
        <p:nvPicPr>
          <p:cNvPr id="8194" name="Picture 2" descr="D:\陳老師的資料--D\小學生公益行動\2020全國小學生公益行動\513一張發票的漣漪效應\513小善人全\51323\51323莊雅筑 小善人-2 .png"/>
          <p:cNvPicPr>
            <a:picLocks noGrp="1" noChangeAspect="1" noChangeArrowheads="1"/>
          </p:cNvPicPr>
          <p:nvPr>
            <p:ph idx="1"/>
          </p:nvPr>
        </p:nvPicPr>
        <p:blipFill>
          <a:blip r:embed="rId2" cstate="screen"/>
          <a:srcRect/>
          <a:stretch>
            <a:fillRect/>
          </a:stretch>
        </p:blipFill>
        <p:spPr bwMode="auto">
          <a:xfrm>
            <a:off x="1555372" y="1857364"/>
            <a:ext cx="6033256" cy="4268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511288"/>
          </a:xfrm>
        </p:spPr>
        <p:txBody>
          <a:bodyPr>
            <a:normAutofit fontScale="90000"/>
          </a:bodyPr>
          <a:lstStyle/>
          <a:p>
            <a:r>
              <a:rPr lang="zh-TW" altLang="en-US" sz="4900" b="1" dirty="0" smtClean="0">
                <a:solidFill>
                  <a:srgbClr val="C00000"/>
                </a:solidFill>
                <a:latin typeface="標楷體" pitchFamily="65" charset="-120"/>
                <a:ea typeface="標楷體" pitchFamily="65" charset="-120"/>
              </a:rPr>
              <a:t>漣漪效應</a:t>
            </a:r>
            <a:r>
              <a:rPr lang="en-US" altLang="zh-TW" sz="4900" b="1" dirty="0" smtClean="0">
                <a:solidFill>
                  <a:srgbClr val="C00000"/>
                </a:solidFill>
                <a:latin typeface="標楷體" pitchFamily="65" charset="-120"/>
                <a:ea typeface="標楷體" pitchFamily="65" charset="-120"/>
              </a:rPr>
              <a:t>4 </a:t>
            </a:r>
            <a:r>
              <a:rPr lang="zh-TW" altLang="en-US" sz="4900"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芯瑀</a:t>
            </a:r>
            <a:r>
              <a:rPr lang="zh-TW" altLang="en-US" sz="4000" b="1" dirty="0" smtClean="0">
                <a:solidFill>
                  <a:srgbClr val="C00000"/>
                </a:solidFill>
                <a:latin typeface="標楷體" pitchFamily="65" charset="-120"/>
                <a:ea typeface="標楷體" pitchFamily="65" charset="-120"/>
              </a:rPr>
              <a:t>：撿拾公園狗大便</a:t>
            </a:r>
            <a:endParaRPr lang="zh-TW" altLang="en-US" sz="4000" dirty="0"/>
          </a:p>
        </p:txBody>
      </p:sp>
      <p:pic>
        <p:nvPicPr>
          <p:cNvPr id="9218" name="Picture 2" descr="D:\陳老師的資料--D\小學生公益行動\2020全國小學生公益行動\513一張發票的漣漪效應\513小善人全\51324\51324范芯瑀做一件善事(3).jpg"/>
          <p:cNvPicPr>
            <a:picLocks noGrp="1" noChangeAspect="1" noChangeArrowheads="1"/>
          </p:cNvPicPr>
          <p:nvPr>
            <p:ph idx="1"/>
          </p:nvPr>
        </p:nvPicPr>
        <p:blipFill>
          <a:blip r:embed="rId2"/>
          <a:srcRect/>
          <a:stretch>
            <a:fillRect/>
          </a:stretch>
        </p:blipFill>
        <p:spPr bwMode="auto">
          <a:xfrm>
            <a:off x="2076450" y="1981994"/>
            <a:ext cx="4991100" cy="376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511288"/>
          </a:xfrm>
        </p:spPr>
        <p:txBody>
          <a:bodyPr>
            <a:normAutofit/>
          </a:bodyPr>
          <a:lstStyle/>
          <a:p>
            <a:r>
              <a:rPr lang="zh-TW" altLang="en-US"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4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3600" b="1" dirty="0" smtClean="0">
                <a:solidFill>
                  <a:srgbClr val="C00000"/>
                </a:solidFill>
                <a:latin typeface="標楷體" pitchFamily="65" charset="-120"/>
                <a:ea typeface="標楷體" pitchFamily="65" charset="-120"/>
              </a:rPr>
              <a:t>聖吉：捐食物、衛生紙給弱勢家庭</a:t>
            </a:r>
            <a:endParaRPr lang="zh-TW" altLang="en-US" sz="3600" dirty="0"/>
          </a:p>
        </p:txBody>
      </p:sp>
      <p:pic>
        <p:nvPicPr>
          <p:cNvPr id="10242" name="Picture 2" descr="D:\陳老師的資料--D\小學生公益行動\2020全國小學生公益行動\513一張發票的漣漪效應\513小善人全\51301\51301張聖吉小善人-6.jpg"/>
          <p:cNvPicPr>
            <a:picLocks noGrp="1" noChangeAspect="1" noChangeArrowheads="1"/>
          </p:cNvPicPr>
          <p:nvPr>
            <p:ph idx="1"/>
          </p:nvPr>
        </p:nvPicPr>
        <p:blipFill>
          <a:blip r:embed="rId2" cstate="screen"/>
          <a:srcRect/>
          <a:stretch>
            <a:fillRect/>
          </a:stretch>
        </p:blipFill>
        <p:spPr bwMode="auto">
          <a:xfrm>
            <a:off x="3000364" y="2000240"/>
            <a:ext cx="3360185"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4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元玨：購買生活用品幫助班上弱勢生</a:t>
            </a:r>
            <a:endParaRPr lang="zh-TW" altLang="en-US" sz="4000" dirty="0"/>
          </a:p>
        </p:txBody>
      </p:sp>
      <p:pic>
        <p:nvPicPr>
          <p:cNvPr id="11266" name="Picture 2" descr="D:\陳老師的資料--D\小學生公益行動\2020全國小學生公益行動\513一張發票的漣漪效應\513小善人全\51304○\51304許元玨不塑生活-6.jpg"/>
          <p:cNvPicPr>
            <a:picLocks noGrp="1" noChangeAspect="1" noChangeArrowheads="1"/>
          </p:cNvPicPr>
          <p:nvPr>
            <p:ph idx="1"/>
          </p:nvPr>
        </p:nvPicPr>
        <p:blipFill>
          <a:blip r:embed="rId2" cstate="screen"/>
          <a:srcRect/>
          <a:stretch>
            <a:fillRect/>
          </a:stretch>
        </p:blipFill>
        <p:spPr bwMode="auto">
          <a:xfrm>
            <a:off x="2874764" y="1600200"/>
            <a:ext cx="3394472"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4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子豪</a:t>
            </a:r>
            <a:r>
              <a:rPr lang="zh-TW" altLang="en-US" sz="4000" b="1" dirty="0" smtClean="0">
                <a:solidFill>
                  <a:srgbClr val="C00000"/>
                </a:solidFill>
                <a:latin typeface="標楷體" pitchFamily="65" charset="-120"/>
                <a:ea typeface="標楷體" pitchFamily="65" charset="-120"/>
              </a:rPr>
              <a:t>：捐漢阿嬤一起捐款給非洲小孩</a:t>
            </a:r>
            <a:endParaRPr lang="zh-TW" altLang="en-US" dirty="0"/>
          </a:p>
        </p:txBody>
      </p:sp>
      <p:pic>
        <p:nvPicPr>
          <p:cNvPr id="12290" name="Picture 2" descr="D:\陳老師的資料--D\小學生公益行動\2020全國小學生公益行動\513一張發票的漣漪效應\513小善人全\51307\51307黃子豪小善人-3.jpg"/>
          <p:cNvPicPr>
            <a:picLocks noGrp="1" noChangeAspect="1" noChangeArrowheads="1"/>
          </p:cNvPicPr>
          <p:nvPr>
            <p:ph idx="1"/>
          </p:nvPr>
        </p:nvPicPr>
        <p:blipFill>
          <a:blip r:embed="rId2" cstate="screen"/>
          <a:srcRect/>
          <a:stretch>
            <a:fillRect/>
          </a:stretch>
        </p:blipFill>
        <p:spPr bwMode="auto">
          <a:xfrm>
            <a:off x="2857488" y="2143116"/>
            <a:ext cx="3285360" cy="4123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511288"/>
          </a:xfrm>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4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承德</a:t>
            </a:r>
            <a:r>
              <a:rPr lang="zh-TW" altLang="en-US" sz="4000" b="1" dirty="0" smtClean="0">
                <a:solidFill>
                  <a:srgbClr val="C00000"/>
                </a:solidFill>
                <a:latin typeface="標楷體" pitchFamily="65" charset="-120"/>
                <a:ea typeface="標楷體" pitchFamily="65" charset="-120"/>
              </a:rPr>
              <a:t>：路邊捐「發票、零錢」給慈善機構</a:t>
            </a:r>
            <a:endParaRPr lang="zh-TW" altLang="en-US" dirty="0"/>
          </a:p>
        </p:txBody>
      </p:sp>
      <p:pic>
        <p:nvPicPr>
          <p:cNvPr id="13314" name="Picture 2" descr="D:\陳老師的資料--D\小學生公益行動\2020全國小學生公益行動\513一張發票的漣漪效應\513小善人全\51309\51309曾承德小善人..jpg"/>
          <p:cNvPicPr>
            <a:picLocks noGrp="1" noChangeAspect="1" noChangeArrowheads="1"/>
          </p:cNvPicPr>
          <p:nvPr>
            <p:ph idx="1"/>
          </p:nvPr>
        </p:nvPicPr>
        <p:blipFill>
          <a:blip r:embed="rId2" cstate="screen"/>
          <a:srcRect/>
          <a:stretch>
            <a:fillRect/>
          </a:stretch>
        </p:blipFill>
        <p:spPr bwMode="auto">
          <a:xfrm>
            <a:off x="2786050" y="2357430"/>
            <a:ext cx="2958044" cy="3875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68412"/>
          </a:xfrm>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4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品箴</a:t>
            </a:r>
            <a:r>
              <a:rPr lang="zh-TW" altLang="en-US" sz="4000" b="1" dirty="0" smtClean="0">
                <a:solidFill>
                  <a:srgbClr val="C00000"/>
                </a:solidFill>
                <a:latin typeface="標楷體" pitchFamily="65" charset="-120"/>
                <a:ea typeface="標楷體" pitchFamily="65" charset="-120"/>
              </a:rPr>
              <a:t>：捐衣物、學用品給班上弱勢生</a:t>
            </a:r>
            <a:endParaRPr lang="zh-TW" altLang="en-US" dirty="0"/>
          </a:p>
        </p:txBody>
      </p:sp>
      <p:pic>
        <p:nvPicPr>
          <p:cNvPr id="14338" name="Picture 2" descr="D:\陳老師的資料--D\小學生公益行動\2020全國小學生公益行動\513一張發票的漣漪效應\513小善人全\51316\1575817616645.jpg"/>
          <p:cNvPicPr>
            <a:picLocks noGrp="1" noChangeAspect="1" noChangeArrowheads="1"/>
          </p:cNvPicPr>
          <p:nvPr>
            <p:ph idx="1"/>
          </p:nvPr>
        </p:nvPicPr>
        <p:blipFill>
          <a:blip r:embed="rId2" cstate="screen"/>
          <a:srcRect/>
          <a:stretch>
            <a:fillRect/>
          </a:stretch>
        </p:blipFill>
        <p:spPr bwMode="auto">
          <a:xfrm>
            <a:off x="1500166" y="1857364"/>
            <a:ext cx="6033256"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582726"/>
          </a:xfrm>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4 </a:t>
            </a:r>
            <a:r>
              <a:rPr lang="zh-TW" altLang="en-US" b="1" dirty="0" smtClean="0">
                <a:solidFill>
                  <a:srgbClr val="C00000"/>
                </a:solidFill>
                <a:latin typeface="標楷體" pitchFamily="65" charset="-120"/>
                <a:ea typeface="標楷體" pitchFamily="65" charset="-120"/>
              </a:rPr>
              <a:t>：多做不同類型善事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b="1" dirty="0" smtClean="0">
                <a:solidFill>
                  <a:srgbClr val="C00000"/>
                </a:solidFill>
                <a:latin typeface="標楷體" pitchFamily="65" charset="-120"/>
                <a:ea typeface="標楷體" pitchFamily="65" charset="-120"/>
              </a:rPr>
              <a:t>涵宇</a:t>
            </a:r>
            <a:r>
              <a:rPr lang="zh-TW" altLang="en-US" sz="4000" b="1" dirty="0" smtClean="0">
                <a:solidFill>
                  <a:srgbClr val="C00000"/>
                </a:solidFill>
                <a:latin typeface="標楷體" pitchFamily="65" charset="-120"/>
                <a:ea typeface="標楷體" pitchFamily="65" charset="-120"/>
              </a:rPr>
              <a:t>：響應「寒士吃到飽飢餓</a:t>
            </a:r>
            <a:r>
              <a:rPr lang="en-US" altLang="zh-TW" sz="4000" b="1" dirty="0" smtClean="0">
                <a:solidFill>
                  <a:srgbClr val="C00000"/>
                </a:solidFill>
                <a:latin typeface="標楷體" pitchFamily="65" charset="-120"/>
                <a:ea typeface="標楷體" pitchFamily="65" charset="-120"/>
              </a:rPr>
              <a:t>30</a:t>
            </a:r>
            <a:r>
              <a:rPr lang="zh-TW" altLang="en-US" sz="4000" b="1" dirty="0" smtClean="0">
                <a:solidFill>
                  <a:srgbClr val="C00000"/>
                </a:solidFill>
                <a:latin typeface="標楷體" pitchFamily="65" charset="-120"/>
                <a:ea typeface="標楷體" pitchFamily="65" charset="-120"/>
              </a:rPr>
              <a:t>」活動</a:t>
            </a:r>
            <a:endParaRPr lang="zh-TW" altLang="en-US" dirty="0"/>
          </a:p>
        </p:txBody>
      </p:sp>
      <p:pic>
        <p:nvPicPr>
          <p:cNvPr id="15362" name="Picture 2" descr="D:\陳老師的資料--D\小學生公益行動\2020全國小學生公益行動\513一張發票的漣漪效應\513小善人全\51318\51318 曹涵宇響應寒士吃飽30-3.jpg"/>
          <p:cNvPicPr>
            <a:picLocks noGrp="1" noChangeAspect="1" noChangeArrowheads="1"/>
          </p:cNvPicPr>
          <p:nvPr>
            <p:ph idx="1"/>
          </p:nvPr>
        </p:nvPicPr>
        <p:blipFill>
          <a:blip r:embed="rId2"/>
          <a:srcRect/>
          <a:stretch>
            <a:fillRect/>
          </a:stretch>
        </p:blipFill>
        <p:spPr bwMode="auto">
          <a:xfrm>
            <a:off x="3088656" y="1857364"/>
            <a:ext cx="3412170" cy="4614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latin typeface="標楷體" pitchFamily="65" charset="-120"/>
                <a:ea typeface="標楷體" pitchFamily="65" charset="-120"/>
              </a:rPr>
              <a:t>「擴大全校來響應」一起做善事</a:t>
            </a:r>
            <a:endParaRPr lang="zh-TW" altLang="en-US"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t>子豪：「團結力量大，應該呼籲全校響</a:t>
            </a:r>
            <a:endParaRPr lang="en-US" altLang="zh-TW" dirty="0" smtClean="0"/>
          </a:p>
          <a:p>
            <a:pPr>
              <a:buNone/>
            </a:pPr>
            <a:r>
              <a:rPr lang="en-US" altLang="zh-TW" dirty="0" smtClean="0"/>
              <a:t>                     </a:t>
            </a:r>
            <a:r>
              <a:rPr lang="zh-TW" altLang="en-US" dirty="0" smtClean="0"/>
              <a:t>應！」</a:t>
            </a:r>
            <a:endParaRPr lang="en-US" altLang="zh-TW" dirty="0" smtClean="0"/>
          </a:p>
          <a:p>
            <a:r>
              <a:rPr lang="zh-TW" altLang="en-US" dirty="0" smtClean="0"/>
              <a:t>芯瑀：「捐拉票、捐零錢，」</a:t>
            </a:r>
            <a:endParaRPr lang="en-US" altLang="zh-TW" dirty="0" smtClean="0"/>
          </a:p>
          <a:p>
            <a:r>
              <a:rPr lang="zh-TW" altLang="en-US" dirty="0" smtClean="0"/>
              <a:t>品潔：「或是其他社會公益事項，例如，打掃環境、捐舊書、回收玩具、響應義賣活動！」</a:t>
            </a:r>
            <a:endParaRPr lang="en-US" altLang="zh-TW" dirty="0" smtClean="0"/>
          </a:p>
          <a:p>
            <a:r>
              <a:rPr lang="zh-TW" altLang="en-US" b="1" dirty="0" smtClean="0">
                <a:solidFill>
                  <a:srgbClr val="FF0000"/>
                </a:solidFill>
                <a:latin typeface="標楷體" pitchFamily="65" charset="-120"/>
                <a:ea typeface="標楷體" pitchFamily="65" charset="-120"/>
              </a:rPr>
              <a:t>決議：利用巡迴演講機會，到五年級各班宣導！</a:t>
            </a:r>
            <a:endParaRPr lang="zh-TW" altLang="en-US" b="1" dirty="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654164"/>
          </a:xfrm>
        </p:spPr>
        <p:txBody>
          <a:bodyPr>
            <a:normAutofit fontScale="90000"/>
          </a:bodyPr>
          <a:lstStyle/>
          <a:p>
            <a:r>
              <a:rPr lang="zh-TW" altLang="en-US" sz="4900"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5</a:t>
            </a:r>
            <a:r>
              <a:rPr lang="en-US" altLang="zh-TW" sz="4900" b="1" dirty="0" smtClean="0">
                <a:solidFill>
                  <a:srgbClr val="C00000"/>
                </a:solidFill>
                <a:latin typeface="標楷體" pitchFamily="65" charset="-120"/>
                <a:ea typeface="標楷體" pitchFamily="65" charset="-120"/>
              </a:rPr>
              <a:t> </a:t>
            </a:r>
            <a:r>
              <a:rPr lang="zh-TW" altLang="en-US" sz="4900" b="1" dirty="0" smtClean="0">
                <a:solidFill>
                  <a:srgbClr val="C00000"/>
                </a:solidFill>
                <a:latin typeface="標楷體" pitchFamily="65" charset="-120"/>
                <a:ea typeface="標楷體" pitchFamily="65" charset="-120"/>
              </a:rPr>
              <a:t>：巡迴各班呼籲同學做善事</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endParaRPr lang="zh-TW" altLang="en-US" dirty="0"/>
          </a:p>
        </p:txBody>
      </p:sp>
      <p:pic>
        <p:nvPicPr>
          <p:cNvPr id="16387" name="Picture 3" descr="D:\陳老師的資料--D\小學生公益行動\2020全國小學生公益行動\513一張發票的漣漪效應\DSC05519.JPG"/>
          <p:cNvPicPr>
            <a:picLocks noGrp="1" noChangeAspect="1" noChangeArrowheads="1"/>
          </p:cNvPicPr>
          <p:nvPr>
            <p:ph idx="1"/>
          </p:nvPr>
        </p:nvPicPr>
        <p:blipFill>
          <a:blip r:embed="rId2" cstate="screen"/>
          <a:srcRect/>
          <a:stretch>
            <a:fillRect/>
          </a:stretch>
        </p:blipFill>
        <p:spPr bwMode="auto">
          <a:xfrm>
            <a:off x="1821391" y="2000250"/>
            <a:ext cx="5501218" cy="4125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900" b="1" dirty="0" smtClean="0">
                <a:solidFill>
                  <a:srgbClr val="C00000"/>
                </a:solidFill>
                <a:latin typeface="標楷體" pitchFamily="65" charset="-120"/>
                <a:ea typeface="標楷體" pitchFamily="65" charset="-120"/>
              </a:rPr>
              <a:t>行動</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zh-TW" altLang="en-US" sz="4000" b="1" dirty="0" smtClean="0">
                <a:solidFill>
                  <a:srgbClr val="C00000"/>
                </a:solidFill>
                <a:latin typeface="標楷體" pitchFamily="65" charset="-120"/>
                <a:ea typeface="標楷體" pitchFamily="65" charset="-120"/>
              </a:rPr>
              <a:t>每天下課時，努力存善款</a:t>
            </a:r>
            <a:endParaRPr lang="zh-TW" altLang="en-US" sz="4000" b="1" dirty="0">
              <a:solidFill>
                <a:srgbClr val="C00000"/>
              </a:solidFill>
              <a:latin typeface="標楷體" pitchFamily="65" charset="-120"/>
              <a:ea typeface="標楷體" pitchFamily="65" charset="-120"/>
            </a:endParaRPr>
          </a:p>
        </p:txBody>
      </p:sp>
      <p:pic>
        <p:nvPicPr>
          <p:cNvPr id="5122" name="Picture 2" descr="D:\陳老師的資料--D\小學生公益行動\2020全國小學生公益行動\513一張發票的漣漪效應\DSC05518.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5 </a:t>
            </a:r>
            <a:r>
              <a:rPr lang="zh-TW" altLang="en-US" b="1" dirty="0" smtClean="0">
                <a:solidFill>
                  <a:srgbClr val="C00000"/>
                </a:solidFill>
                <a:latin typeface="標楷體" pitchFamily="65" charset="-120"/>
                <a:ea typeface="標楷體" pitchFamily="65" charset="-120"/>
              </a:rPr>
              <a:t>：巡迴各班呼籲同學做善事</a:t>
            </a:r>
            <a:endParaRPr lang="zh-TW" altLang="en-US" dirty="0"/>
          </a:p>
        </p:txBody>
      </p:sp>
      <p:pic>
        <p:nvPicPr>
          <p:cNvPr id="17410" name="Picture 2" descr="D:\陳老師的資料--D\小學生公益行動\2020全國小學生公益行動\513一張發票的漣漪效應\DSC05521.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5 </a:t>
            </a:r>
            <a:r>
              <a:rPr lang="zh-TW" altLang="en-US" b="1" dirty="0" smtClean="0">
                <a:solidFill>
                  <a:srgbClr val="C00000"/>
                </a:solidFill>
                <a:latin typeface="標楷體" pitchFamily="65" charset="-120"/>
                <a:ea typeface="標楷體" pitchFamily="65" charset="-120"/>
              </a:rPr>
              <a:t>：巡迴各班呼籲同學做善事</a:t>
            </a:r>
            <a:endParaRPr lang="zh-TW" altLang="en-US" dirty="0"/>
          </a:p>
        </p:txBody>
      </p:sp>
      <p:pic>
        <p:nvPicPr>
          <p:cNvPr id="18434" name="Picture 2" descr="D:\陳老師的資料--D\小學生公益行動\2020全國小學生公益行動\513一張發票的漣漪效應\DSC05523.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5 </a:t>
            </a:r>
            <a:r>
              <a:rPr lang="zh-TW" altLang="en-US" b="1" dirty="0" smtClean="0">
                <a:solidFill>
                  <a:srgbClr val="C00000"/>
                </a:solidFill>
                <a:latin typeface="標楷體" pitchFamily="65" charset="-120"/>
                <a:ea typeface="標楷體" pitchFamily="65" charset="-120"/>
              </a:rPr>
              <a:t>：五年</a:t>
            </a:r>
            <a:r>
              <a:rPr lang="en-US" altLang="zh-TW" b="1" dirty="0" smtClean="0">
                <a:solidFill>
                  <a:srgbClr val="C00000"/>
                </a:solidFill>
                <a:latin typeface="標楷體" pitchFamily="65" charset="-120"/>
                <a:ea typeface="標楷體" pitchFamily="65" charset="-120"/>
              </a:rPr>
              <a:t>4</a:t>
            </a:r>
            <a:r>
              <a:rPr lang="zh-TW" altLang="en-US" b="1" dirty="0" smtClean="0">
                <a:solidFill>
                  <a:srgbClr val="C00000"/>
                </a:solidFill>
                <a:latin typeface="標楷體" pitchFamily="65" charset="-120"/>
                <a:ea typeface="標楷體" pitchFamily="65" charset="-120"/>
              </a:rPr>
              <a:t>班響應「捐零錢、做善事」</a:t>
            </a:r>
            <a:endParaRPr lang="zh-TW" altLang="en-US" b="1" dirty="0"/>
          </a:p>
        </p:txBody>
      </p:sp>
      <p:pic>
        <p:nvPicPr>
          <p:cNvPr id="19458" name="Picture 2" descr="D:\陳老師的資料--D\小學生公益行動\2020全國小學生公益行動\513一張發票的漣漪效應\DSC05524.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5 </a:t>
            </a:r>
            <a:r>
              <a:rPr lang="zh-TW" altLang="en-US" b="1" dirty="0" smtClean="0">
                <a:solidFill>
                  <a:srgbClr val="C00000"/>
                </a:solidFill>
                <a:latin typeface="標楷體" pitchFamily="65" charset="-120"/>
                <a:ea typeface="標楷體" pitchFamily="65" charset="-120"/>
              </a:rPr>
              <a:t>：五年</a:t>
            </a:r>
            <a:r>
              <a:rPr lang="en-US" altLang="zh-TW" b="1" dirty="0" smtClean="0">
                <a:solidFill>
                  <a:srgbClr val="C00000"/>
                </a:solidFill>
                <a:latin typeface="標楷體" pitchFamily="65" charset="-120"/>
                <a:ea typeface="標楷體" pitchFamily="65" charset="-120"/>
              </a:rPr>
              <a:t>6</a:t>
            </a:r>
            <a:r>
              <a:rPr lang="zh-TW" altLang="en-US" b="1" dirty="0" smtClean="0">
                <a:solidFill>
                  <a:srgbClr val="C00000"/>
                </a:solidFill>
                <a:latin typeface="標楷體" pitchFamily="65" charset="-120"/>
                <a:ea typeface="標楷體" pitchFamily="65" charset="-120"/>
              </a:rPr>
              <a:t>班響應「捐零錢、做善事」</a:t>
            </a:r>
            <a:endParaRPr lang="zh-TW" altLang="en-US" dirty="0"/>
          </a:p>
        </p:txBody>
      </p:sp>
      <p:pic>
        <p:nvPicPr>
          <p:cNvPr id="20482" name="Picture 2" descr="D:\陳老師的資料--D\小學生公益行動\2020全國小學生公益行動\513一張發票的漣漪效應\DSC05529.JPG"/>
          <p:cNvPicPr>
            <a:picLocks noGrp="1" noChangeAspect="1" noChangeArrowheads="1"/>
          </p:cNvPicPr>
          <p:nvPr>
            <p:ph idx="1"/>
          </p:nvPr>
        </p:nvPicPr>
        <p:blipFill>
          <a:blip r:embed="rId2" cstate="screen"/>
          <a:srcRect/>
          <a:stretch>
            <a:fillRect/>
          </a:stretch>
        </p:blipFill>
        <p:spPr bwMode="auto">
          <a:xfrm>
            <a:off x="1643042" y="1714488"/>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5 </a:t>
            </a:r>
            <a:r>
              <a:rPr lang="zh-TW" altLang="en-US" b="1" dirty="0" smtClean="0">
                <a:solidFill>
                  <a:srgbClr val="C00000"/>
                </a:solidFill>
                <a:latin typeface="標楷體" pitchFamily="65" charset="-120"/>
                <a:ea typeface="標楷體" pitchFamily="65" charset="-120"/>
              </a:rPr>
              <a:t>：五年</a:t>
            </a:r>
            <a:r>
              <a:rPr lang="en-US" altLang="zh-TW" b="1" dirty="0" smtClean="0">
                <a:solidFill>
                  <a:srgbClr val="C00000"/>
                </a:solidFill>
                <a:latin typeface="標楷體" pitchFamily="65" charset="-120"/>
                <a:ea typeface="標楷體" pitchFamily="65" charset="-120"/>
              </a:rPr>
              <a:t>6</a:t>
            </a:r>
            <a:r>
              <a:rPr lang="zh-TW" altLang="en-US" b="1" dirty="0" smtClean="0">
                <a:solidFill>
                  <a:srgbClr val="C00000"/>
                </a:solidFill>
                <a:latin typeface="標楷體" pitchFamily="65" charset="-120"/>
                <a:ea typeface="標楷體" pitchFamily="65" charset="-120"/>
              </a:rPr>
              <a:t>班老師一起響應</a:t>
            </a:r>
            <a:endParaRPr lang="zh-TW" altLang="en-US" dirty="0"/>
          </a:p>
        </p:txBody>
      </p:sp>
      <p:pic>
        <p:nvPicPr>
          <p:cNvPr id="23554" name="Picture 2" descr="D:\陳老師的資料--D\小學生公益行動\2020全國小學生公益行動\513一張發票的漣漪效應\DSC05533.JPG"/>
          <p:cNvPicPr>
            <a:picLocks noGrp="1" noChangeAspect="1" noChangeArrowheads="1"/>
          </p:cNvPicPr>
          <p:nvPr>
            <p:ph idx="1"/>
          </p:nvPr>
        </p:nvPicPr>
        <p:blipFill>
          <a:blip r:embed="rId2" cstate="screen"/>
          <a:srcRect/>
          <a:stretch>
            <a:fillRect/>
          </a:stretch>
        </p:blipFill>
        <p:spPr bwMode="auto">
          <a:xfrm>
            <a:off x="1571604" y="164305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5 </a:t>
            </a:r>
            <a:r>
              <a:rPr lang="zh-TW" altLang="en-US" b="1" dirty="0" smtClean="0">
                <a:solidFill>
                  <a:srgbClr val="C00000"/>
                </a:solidFill>
                <a:latin typeface="標楷體" pitchFamily="65" charset="-120"/>
                <a:ea typeface="標楷體" pitchFamily="65" charset="-120"/>
              </a:rPr>
              <a:t>：五年</a:t>
            </a:r>
            <a:r>
              <a:rPr lang="en-US" altLang="zh-TW" b="1" dirty="0" smtClean="0">
                <a:solidFill>
                  <a:srgbClr val="C00000"/>
                </a:solidFill>
                <a:latin typeface="標楷體" pitchFamily="65" charset="-120"/>
                <a:ea typeface="標楷體" pitchFamily="65" charset="-120"/>
              </a:rPr>
              <a:t>1</a:t>
            </a:r>
            <a:r>
              <a:rPr lang="zh-TW" altLang="en-US" b="1" dirty="0" smtClean="0">
                <a:solidFill>
                  <a:srgbClr val="C00000"/>
                </a:solidFill>
                <a:latin typeface="標楷體" pitchFamily="65" charset="-120"/>
                <a:ea typeface="標楷體" pitchFamily="65" charset="-120"/>
              </a:rPr>
              <a:t>班響應「捐零錢、做善事」</a:t>
            </a:r>
            <a:endParaRPr lang="zh-TW" altLang="en-US" dirty="0"/>
          </a:p>
        </p:txBody>
      </p:sp>
      <p:pic>
        <p:nvPicPr>
          <p:cNvPr id="21506" name="Picture 2" descr="D:\陳老師的資料--D\小學生公益行動\2020全國小學生公益行動\513一張發票的漣漪效應\DSC05543.JPG"/>
          <p:cNvPicPr>
            <a:picLocks noGrp="1" noChangeAspect="1" noChangeArrowheads="1"/>
          </p:cNvPicPr>
          <p:nvPr>
            <p:ph idx="1"/>
          </p:nvPr>
        </p:nvPicPr>
        <p:blipFill>
          <a:blip r:embed="rId2" cstate="screen"/>
          <a:srcRect/>
          <a:stretch>
            <a:fillRect/>
          </a:stretch>
        </p:blipFill>
        <p:spPr bwMode="auto">
          <a:xfrm>
            <a:off x="1500166" y="1643050"/>
            <a:ext cx="6034618" cy="4525963"/>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74638"/>
            <a:ext cx="8258204" cy="1143000"/>
          </a:xfrm>
        </p:spPr>
        <p:txBody>
          <a:bodyPr>
            <a:normAutofit fontScale="90000"/>
          </a:bodyPr>
          <a:lstStyle/>
          <a:p>
            <a:r>
              <a:rPr lang="zh-TW" altLang="en-US" b="1" dirty="0" smtClean="0">
                <a:solidFill>
                  <a:srgbClr val="C00000"/>
                </a:solidFill>
                <a:latin typeface="標楷體" pitchFamily="65" charset="-120"/>
                <a:ea typeface="標楷體" pitchFamily="65" charset="-120"/>
              </a:rPr>
              <a:t>漣漪效應</a:t>
            </a:r>
            <a:r>
              <a:rPr lang="en-US" altLang="zh-TW" b="1" dirty="0" smtClean="0">
                <a:solidFill>
                  <a:srgbClr val="C00000"/>
                </a:solidFill>
                <a:latin typeface="標楷體" pitchFamily="65" charset="-120"/>
                <a:ea typeface="標楷體" pitchFamily="65" charset="-120"/>
              </a:rPr>
              <a:t>5 </a:t>
            </a:r>
            <a:r>
              <a:rPr lang="zh-TW" altLang="en-US" b="1" dirty="0" smtClean="0">
                <a:solidFill>
                  <a:srgbClr val="C00000"/>
                </a:solidFill>
                <a:latin typeface="標楷體" pitchFamily="65" charset="-120"/>
                <a:ea typeface="標楷體" pitchFamily="65" charset="-120"/>
              </a:rPr>
              <a:t>：五年級各班「捐零錢、做善事」熱烈回應</a:t>
            </a:r>
            <a:endParaRPr lang="zh-TW" altLang="en-US" dirty="0"/>
          </a:p>
        </p:txBody>
      </p:sp>
      <p:pic>
        <p:nvPicPr>
          <p:cNvPr id="22530" name="Picture 2" descr="D:\陳老師的資料--D\小學生公益行動\2020全國小學生公益行動\513一張發票的漣漪效應\DSC05538.JPG"/>
          <p:cNvPicPr>
            <a:picLocks noGrp="1" noChangeAspect="1" noChangeArrowheads="1"/>
          </p:cNvPicPr>
          <p:nvPr>
            <p:ph idx="1"/>
          </p:nvPr>
        </p:nvPicPr>
        <p:blipFill>
          <a:blip r:embed="rId2" cstate="screen"/>
          <a:srcRect/>
          <a:stretch>
            <a:fillRect/>
          </a:stretch>
        </p:blipFill>
        <p:spPr bwMode="auto">
          <a:xfrm>
            <a:off x="1554691" y="1600200"/>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368412"/>
          </a:xfrm>
        </p:spPr>
        <p:txBody>
          <a:bodyPr>
            <a:normAutofit fontScale="90000"/>
          </a:bodyPr>
          <a:lstStyle/>
          <a:p>
            <a:r>
              <a:rPr lang="zh-TW" altLang="en-US" sz="4900" b="1" dirty="0" smtClean="0">
                <a:solidFill>
                  <a:srgbClr val="FF0000"/>
                </a:solidFill>
                <a:latin typeface="標楷體" pitchFamily="65" charset="-120"/>
                <a:ea typeface="標楷體" pitchFamily="65" charset="-120"/>
              </a:rPr>
              <a:t>最終回：一切善行源自</a:t>
            </a:r>
            <a:r>
              <a:rPr lang="en-US" altLang="zh-TW" dirty="0" smtClean="0"/>
              <a:t/>
            </a:r>
            <a:br>
              <a:rPr lang="en-US" altLang="zh-TW" dirty="0" smtClean="0"/>
            </a:br>
            <a:r>
              <a:rPr lang="zh-TW" altLang="en-US" sz="4000" b="1" dirty="0" smtClean="0">
                <a:solidFill>
                  <a:srgbClr val="C00000"/>
                </a:solidFill>
                <a:latin typeface="標楷體" pitchFamily="65" charset="-120"/>
                <a:ea typeface="標楷體" pitchFamily="65" charset="-120"/>
              </a:rPr>
              <a:t>「一張發票、一塊零錢」</a:t>
            </a:r>
            <a:r>
              <a:rPr lang="en-US" altLang="zh-TW" sz="4000" b="1" dirty="0" smtClean="0">
                <a:solidFill>
                  <a:srgbClr val="C00000"/>
                </a:solidFill>
                <a:latin typeface="標楷體" pitchFamily="65" charset="-120"/>
                <a:ea typeface="標楷體" pitchFamily="65" charset="-120"/>
              </a:rPr>
              <a:t/>
            </a:r>
            <a:br>
              <a:rPr lang="en-US" altLang="zh-TW" sz="4000" b="1" dirty="0" smtClean="0">
                <a:solidFill>
                  <a:srgbClr val="C00000"/>
                </a:solidFill>
                <a:latin typeface="標楷體" pitchFamily="65" charset="-120"/>
                <a:ea typeface="標楷體" pitchFamily="65" charset="-120"/>
              </a:rPr>
            </a:br>
            <a:endParaRPr lang="zh-TW" altLang="en-US" sz="4000" dirty="0"/>
          </a:p>
        </p:txBody>
      </p:sp>
      <p:pic>
        <p:nvPicPr>
          <p:cNvPr id="30722" name="Picture 2" descr="D:\陳老師的資料--D\小學生公益行動\2020全國小學生公益行動\513一張發票的漣漪效應\DSC05949.JPG"/>
          <p:cNvPicPr>
            <a:picLocks noGrp="1" noChangeAspect="1" noChangeArrowheads="1"/>
          </p:cNvPicPr>
          <p:nvPr>
            <p:ph idx="1"/>
          </p:nvPr>
        </p:nvPicPr>
        <p:blipFill>
          <a:blip r:embed="rId2" cstate="screen"/>
          <a:srcRect/>
          <a:stretch>
            <a:fillRect/>
          </a:stretch>
        </p:blipFill>
        <p:spPr bwMode="auto">
          <a:xfrm>
            <a:off x="1643042" y="1928802"/>
            <a:ext cx="603461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1589</Words>
  <PresentationFormat>如螢幕大小 (4:3)</PresentationFormat>
  <Paragraphs>139</Paragraphs>
  <Slides>97</Slides>
  <Notes>1</Notes>
  <HiddenSlides>0</HiddenSlides>
  <MMClips>0</MMClips>
  <ScaleCrop>false</ScaleCrop>
  <HeadingPairs>
    <vt:vector size="4" baseType="variant">
      <vt:variant>
        <vt:lpstr>佈景主題</vt:lpstr>
      </vt:variant>
      <vt:variant>
        <vt:i4>1</vt:i4>
      </vt:variant>
      <vt:variant>
        <vt:lpstr>投影片標題</vt:lpstr>
      </vt:variant>
      <vt:variant>
        <vt:i4>97</vt:i4>
      </vt:variant>
    </vt:vector>
  </HeadingPairs>
  <TitlesOfParts>
    <vt:vector size="98" baseType="lpstr">
      <vt:lpstr>Office 佈景主題</vt:lpstr>
      <vt:lpstr>「一張發票、一塊零錢」 激起的漣漪效應……</vt:lpstr>
      <vt:lpstr>「一張發票、一塊錢」捐獻活動 「關懷列車到你家」第3列開動……  </vt:lpstr>
      <vt:lpstr>我撿到一張發票、我撿到一塊錢」</vt:lpstr>
      <vt:lpstr>起源</vt:lpstr>
      <vt:lpstr>計畫 班會集思廣益</vt:lpstr>
      <vt:lpstr>計畫 關懷「子豪」</vt:lpstr>
      <vt:lpstr>行動 剪出愛心做出關懷</vt:lpstr>
      <vt:lpstr>行動 「一人一發票、一人一零錢」蒐集桶</vt:lpstr>
      <vt:lpstr>行動 每天下課時，努力存善款</vt:lpstr>
      <vt:lpstr>改進行動方案提議</vt:lpstr>
      <vt:lpstr>行動方案實行</vt:lpstr>
      <vt:lpstr>行動方案實行 詠漢捐大衣給子豪穿</vt:lpstr>
      <vt:lpstr>行動方案實行 芷瑩捐大衣給子豪阿嬤穿</vt:lpstr>
      <vt:lpstr>行動方案實行 同學們捐零食給子豪吃</vt:lpstr>
      <vt:lpstr>行動方案實行 同學們捐玩具給子豪玩</vt:lpstr>
      <vt:lpstr>行動方案實行 老師捐電池給子豪回收賣錢</vt:lpstr>
      <vt:lpstr>行動方案實行 同學們捐舊書給子豪回收賣錢</vt:lpstr>
      <vt:lpstr>行動方案實行 同學們飲料書給子豪</vt:lpstr>
      <vt:lpstr>行動方案實行 老師、同學們每天幫子豪冰便當</vt:lpstr>
      <vt:lpstr>行動方案實行 同學們每天盛便當給子豪、阿嬤當晚餐</vt:lpstr>
      <vt:lpstr>行動方案實行 老師給子豪的口琴學樂器</vt:lpstr>
      <vt:lpstr>行動方案實行 學生家長給子豪過年的紅包</vt:lpstr>
      <vt:lpstr>檢討改進～善行漣漪……</vt:lpstr>
      <vt:lpstr>漣漪效應1捐發票 家齊：發票捐到住家附近商店捐款箱</vt:lpstr>
      <vt:lpstr>漣漪效應1：捐發票 禹霆門諾基金會「好好吃飯」捐零錢</vt:lpstr>
      <vt:lpstr>漣漪效應1：捐發票 以諾：伊甸基金會</vt:lpstr>
      <vt:lpstr>漣漪效應1：捐發票 泓均：莊福文教基金會『拯救瀕危野生動物』</vt:lpstr>
      <vt:lpstr>漣漪效應1：捐發票 禹澤：響應節電行動家</vt:lpstr>
      <vt:lpstr>漣漪效應1：捐發票 品潔：婦女救援社會福利基金會</vt:lpstr>
      <vt:lpstr>漣漪效應1 ：捐發票 宇彤：逆風少年</vt:lpstr>
      <vt:lpstr>漣漪效應：捐發票 雅筑：青少年純潔協會</vt:lpstr>
      <vt:lpstr> 漣漪效應1：捐發票 子豪：全家零錢捐款箱</vt:lpstr>
      <vt:lpstr>漣漪效應：捐發票 婉瑜：創世基金會</vt:lpstr>
      <vt:lpstr>還可以再多做什麼善事呢？</vt:lpstr>
      <vt:lpstr>漣漪效應1--舊衣回收箱 禹廷：捐舊衣給非洲小孩穿 </vt:lpstr>
      <vt:lpstr>漣漪效應2：舊衣回收箱 元玨：捐舊衣給貧窮人家穿</vt:lpstr>
      <vt:lpstr>漣漪效應2- -舊衣回收箱 承德：捐舊衣給需要的人穿</vt:lpstr>
      <vt:lpstr>漣漪效應2：舊衣回收箱 品潔：捐出舊衣幫助人</vt:lpstr>
      <vt:lpstr>漣漪效應2：舊衣回收箱 涵宇：送到慈善社福機構</vt:lpstr>
      <vt:lpstr>漣漪效應2 ：舊衣回收箱 可歆：世界各地的角落</vt:lpstr>
      <vt:lpstr>漣漪效應2 ：舊衣回收箱 晏瑾：跟同學一起資源回收</vt:lpstr>
      <vt:lpstr>漣漪效應2- -舊衣回收箱 芯瑀：我不需要，別人需要</vt:lpstr>
      <vt:lpstr>漣漪效應2 ：舊衣回收箱 函庭：助人最快樂</vt:lpstr>
      <vt:lpstr>漣漪效應2：舊衣回收箱 秉學：衣服能給需要的小孩穿</vt:lpstr>
      <vt:lpstr>由一張宣導節約用水海報講起</vt:lpstr>
      <vt:lpstr>了解非洲肯亞小孩的需求—穿鞋</vt:lpstr>
      <vt:lpstr>到圖書館參觀水資源宣導</vt:lpstr>
      <vt:lpstr>赤腳走路體會非洲小孩提水辛苦</vt:lpstr>
      <vt:lpstr>繪製海報響應「捐鞋救命」活動</vt:lpstr>
      <vt:lpstr>巡迴各班宣導珍惜水資源</vt:lpstr>
      <vt:lpstr>由一張「募集二手鞋」開始</vt:lpstr>
      <vt:lpstr>漣漪效應3 ：募集二手鞋救一命 </vt:lpstr>
      <vt:lpstr>漣漪效應3 ：募集二手鞋救一命 以諾：我和媽媽一起整理鞋子 </vt:lpstr>
      <vt:lpstr>漣漪效應3 ：募集二手鞋救一命 子豪：我和阿嬤舊鞋給國際基督關懷協會 </vt:lpstr>
      <vt:lpstr>漣漪效應3 ：募集二手鞋救一命 婉瑜：我和爸爸整理鞋櫃舊鞋</vt:lpstr>
      <vt:lpstr>漣漪效應3 ：募集二手鞋救一命 涵宇：我整理鞋櫃舊鞋</vt:lpstr>
      <vt:lpstr>漣漪效應3 ：募集二手鞋救一命 芊涵：我跟媽媽挑了兩雙鞋子</vt:lpstr>
      <vt:lpstr>漣漪效應3 ：募集二手鞋救一命 宇彤：球鞋尺寸對我來說已經太小</vt:lpstr>
      <vt:lpstr>漣漪效應3 ：募集二手鞋救一命 晏瑾：布鞋、皮鞋各一雙鞋</vt:lpstr>
      <vt:lpstr>漣漪效應3 ：募集二手鞋救一命 雅筑：現在太小、太舊的鞋子</vt:lpstr>
      <vt:lpstr>漣漪效應3 ：募集二手鞋救一命 芯瑀：和媽媽整理我和妹妹穿不下的鞋</vt:lpstr>
      <vt:lpstr>漣漪效應3 ：募集二手鞋救一命 芯瑀：穿著它參加大隊接力，得第五名</vt:lpstr>
      <vt:lpstr>漣漪效應3 ：募集二手鞋救一命</vt:lpstr>
      <vt:lpstr>漣漪效應3 ：募集二手鞋救一命</vt:lpstr>
      <vt:lpstr>漣漪效應3 ：募集二手鞋救一命</vt:lpstr>
      <vt:lpstr>漣漪效應3 ：募集二手鞋救一命</vt:lpstr>
      <vt:lpstr>漣漪效應3 ：募集二手鞋救一命</vt:lpstr>
      <vt:lpstr>漣漪效應4 ：多做不同類型善事</vt:lpstr>
      <vt:lpstr>漣漪效應4 ：多做不同類型善事 聖吉： 「發票+零錢救命桶」</vt:lpstr>
      <vt:lpstr>漣漪效應4 ：多做不同類型善事 禹廷：家人海岸撿垃圾清潔環境</vt:lpstr>
      <vt:lpstr>漣漪效應4：多做不同類型善事 元玨：打掃社區環境</vt:lpstr>
      <vt:lpstr>漣漪效應4 ：多做不同類型善事 以諾：整理公園環境</vt:lpstr>
      <vt:lpstr>漣漪效應4 ：多做不同類型善事 涵宇：「創世社會福利經金會」 愛心小天使</vt:lpstr>
      <vt:lpstr>漣漪效應4 ：多做不同類型善事 秉學：「童子軍」日行一善活動</vt:lpstr>
      <vt:lpstr>漣漪效應4 ：多做不同類型善事 承德：捐飲料給「食物銀行」</vt:lpstr>
      <vt:lpstr>漣漪效應4 ：多做不同類型善事 品箴：捐廢紙給「慈濟回收資源中心」</vt:lpstr>
      <vt:lpstr>漣漪效應4 ：多做不同類型善事 涵宇：整理公園花木</vt:lpstr>
      <vt:lpstr>漣漪效應4 ：多做不同類型善事 芊函：捐舊書給「誠品書局」捐書箱</vt:lpstr>
      <vt:lpstr>漣漪效應4 ：多做不同類型善事 宇彤：購買「喜憨兒烘焙屋」產品</vt:lpstr>
      <vt:lpstr>漣漪效應4 ：多做不同類型善事 雅筑：捐玩具給「TOYOTO」玩具屋</vt:lpstr>
      <vt:lpstr>漣漪效應4 ：多做不同類型善事 芯瑀：撿拾公園狗大便</vt:lpstr>
      <vt:lpstr>漣漪效應4 ：多做不同類型善事 聖吉：捐食物、衛生紙給弱勢家庭</vt:lpstr>
      <vt:lpstr>漣漪效應4 ：多做不同類型善事 元玨：購買生活用品幫助班上弱勢生</vt:lpstr>
      <vt:lpstr>漣漪效應4 ：多做不同類型善事 子豪：捐漢阿嬤一起捐款給非洲小孩</vt:lpstr>
      <vt:lpstr>漣漪效應4 ：多做不同類型善事 承德：路邊捐「發票、零錢」給慈善機構</vt:lpstr>
      <vt:lpstr>漣漪效應4 ：多做不同類型善事 品箴：捐衣物、學用品給班上弱勢生</vt:lpstr>
      <vt:lpstr>漣漪效應4 ：多做不同類型善事 涵宇：響應「寒士吃到飽飢餓30」活動</vt:lpstr>
      <vt:lpstr>「擴大全校來響應」一起做善事</vt:lpstr>
      <vt:lpstr>漣漪效應5 ：巡迴各班呼籲同學做善事 </vt:lpstr>
      <vt:lpstr>漣漪效應5 ：巡迴各班呼籲同學做善事</vt:lpstr>
      <vt:lpstr>漣漪效應5 ：巡迴各班呼籲同學做善事</vt:lpstr>
      <vt:lpstr>漣漪效應5 ：五年4班響應「捐零錢、做善事」</vt:lpstr>
      <vt:lpstr>漣漪效應5 ：五年6班響應「捐零錢、做善事」</vt:lpstr>
      <vt:lpstr>漣漪效應5 ：五年6班老師一起響應</vt:lpstr>
      <vt:lpstr>漣漪效應5 ：五年1班響應「捐零錢、做善事」</vt:lpstr>
      <vt:lpstr>漣漪效應5 ：五年級各班「捐零錢、做善事」熱烈回應</vt:lpstr>
      <vt:lpstr>最終回：一切善行源自 「一張發票、一塊零錢」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小學生公益行動2020「一張發票、一塊零錢」激起的漣漪效應</dc:title>
  <dc:creator>USER</dc:creator>
  <cp:lastModifiedBy>USER</cp:lastModifiedBy>
  <cp:revision>68</cp:revision>
  <dcterms:created xsi:type="dcterms:W3CDTF">2020-01-17T04:05:53Z</dcterms:created>
  <dcterms:modified xsi:type="dcterms:W3CDTF">2020-01-20T03:25:23Z</dcterms:modified>
</cp:coreProperties>
</file>