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6" r:id="rId11"/>
    <p:sldId id="278" r:id="rId12"/>
    <p:sldId id="267" r:id="rId13"/>
    <p:sldId id="268" r:id="rId14"/>
    <p:sldId id="270" r:id="rId15"/>
    <p:sldId id="271" r:id="rId16"/>
    <p:sldId id="272" r:id="rId17"/>
    <p:sldId id="273" r:id="rId18"/>
    <p:sldId id="269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4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BDEE5-0C19-43D6-A30C-1E7BF9F8DDD6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F129F-0827-4FF0-AF66-015A8714F0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45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129F-0827-4FF0-AF66-015A8714F0CD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C1F3E1-71BB-4912-B7E7-9BE9B9F7C817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F080CE-5DCD-4283-9AF8-39392908BF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F3E1-71BB-4912-B7E7-9BE9B9F7C817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80CE-5DCD-4283-9AF8-39392908BF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F3E1-71BB-4912-B7E7-9BE9B9F7C817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80CE-5DCD-4283-9AF8-39392908BF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F3E1-71BB-4912-B7E7-9BE9B9F7C817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80CE-5DCD-4283-9AF8-39392908BF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F3E1-71BB-4912-B7E7-9BE9B9F7C817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80CE-5DCD-4283-9AF8-39392908BF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F3E1-71BB-4912-B7E7-9BE9B9F7C817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80CE-5DCD-4283-9AF8-39392908BF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F3E1-71BB-4912-B7E7-9BE9B9F7C817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80CE-5DCD-4283-9AF8-39392908BF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F3E1-71BB-4912-B7E7-9BE9B9F7C817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80CE-5DCD-4283-9AF8-39392908BF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F3E1-71BB-4912-B7E7-9BE9B9F7C817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80CE-5DCD-4283-9AF8-39392908BF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C1F3E1-71BB-4912-B7E7-9BE9B9F7C817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080CE-5DCD-4283-9AF8-39392908BF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C1F3E1-71BB-4912-B7E7-9BE9B9F7C817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F080CE-5DCD-4283-9AF8-39392908BF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C1F3E1-71BB-4912-B7E7-9BE9B9F7C817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F080CE-5DCD-4283-9AF8-39392908BF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enting.com.tw/article/5068334-%E5%BB%B6%E5%BE%8C%E4%B8%8A%E5%AD%B8%EF%BC%8C%E4%BD%A0%E8%B4%8A%E6%88%90%E5%97%8E%EF%BC%9F/?page=1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weekly.com.tw/article.aspx?id=19841&amp;type=Blog" TargetMode="External"/><Relationship Id="rId2" Type="http://schemas.openxmlformats.org/officeDocument/2006/relationships/hyperlink" Target="https://www.cw.com.tw/article/article.action?id=507060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logo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040" y="620688"/>
            <a:ext cx="8640960" cy="515971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zh-TW" altLang="zh-TW" sz="3200" dirty="0"/>
              <a:t>能夠增加睡眠時間</a:t>
            </a:r>
            <a:r>
              <a:rPr lang="en-US" altLang="zh-TW" sz="3200" dirty="0"/>
              <a:t>(8</a:t>
            </a:r>
            <a:r>
              <a:rPr lang="zh-TW" altLang="zh-TW" sz="3200" dirty="0"/>
              <a:t>小時</a:t>
            </a:r>
            <a:r>
              <a:rPr lang="en-US" altLang="zh-TW" sz="3200" dirty="0" smtClean="0"/>
              <a:t>)</a:t>
            </a:r>
            <a:r>
              <a:rPr lang="zh-TW" altLang="zh-TW" sz="3200" dirty="0" smtClean="0"/>
              <a:t>上課有精神</a:t>
            </a:r>
            <a:endParaRPr lang="en-US" altLang="zh-TW" sz="3200" dirty="0" smtClean="0"/>
          </a:p>
          <a:p>
            <a:pPr lvl="0"/>
            <a:r>
              <a:rPr lang="zh-TW" altLang="zh-TW" sz="3200" dirty="0" smtClean="0"/>
              <a:t>家人</a:t>
            </a:r>
            <a:r>
              <a:rPr lang="zh-TW" altLang="zh-TW" sz="3200" dirty="0"/>
              <a:t>接送比較容易</a:t>
            </a:r>
            <a:r>
              <a:rPr lang="zh-TW" altLang="zh-TW" sz="3200" dirty="0" smtClean="0"/>
              <a:t>配合</a:t>
            </a:r>
            <a:endParaRPr lang="en-US" altLang="zh-TW" sz="3200" dirty="0" smtClean="0"/>
          </a:p>
          <a:p>
            <a:pPr lvl="0"/>
            <a:r>
              <a:rPr lang="zh-TW" altLang="en-US" sz="3200" dirty="0"/>
              <a:t>訓練自我學習的</a:t>
            </a:r>
            <a:r>
              <a:rPr lang="zh-TW" altLang="en-US" sz="3200" dirty="0" smtClean="0"/>
              <a:t>機會，如坐公車、過馬路</a:t>
            </a:r>
            <a:endParaRPr lang="zh-TW" altLang="zh-TW" sz="3200" dirty="0"/>
          </a:p>
          <a:p>
            <a:pPr lvl="0"/>
            <a:r>
              <a:rPr lang="zh-TW" altLang="zh-TW" sz="3200" dirty="0"/>
              <a:t>讓居住較遠的學生能夠較晚出門</a:t>
            </a:r>
          </a:p>
          <a:p>
            <a:pPr lvl="0"/>
            <a:r>
              <a:rPr lang="zh-TW" altLang="zh-TW" sz="3200" dirty="0"/>
              <a:t>可以在家</a:t>
            </a:r>
            <a:r>
              <a:rPr lang="zh-TW" altLang="zh-TW" sz="3200" dirty="0" smtClean="0"/>
              <a:t>吃早餐</a:t>
            </a:r>
            <a:r>
              <a:rPr lang="zh-TW" altLang="en-US" sz="3200" dirty="0" smtClean="0"/>
              <a:t>，減少製造垃圾，避免亂吃</a:t>
            </a:r>
            <a:endParaRPr lang="zh-TW" altLang="zh-TW" sz="3200" dirty="0"/>
          </a:p>
          <a:p>
            <a:pPr lvl="0"/>
            <a:r>
              <a:rPr lang="zh-TW" altLang="zh-TW" sz="3200" dirty="0"/>
              <a:t>不必強迫作息，如自習、看影片…</a:t>
            </a:r>
          </a:p>
          <a:p>
            <a:pPr lvl="0"/>
            <a:r>
              <a:rPr lang="zh-TW" altLang="en-US" sz="3200" dirty="0" smtClean="0"/>
              <a:t>學生</a:t>
            </a:r>
            <a:r>
              <a:rPr lang="zh-TW" altLang="zh-TW" sz="3200" dirty="0" smtClean="0"/>
              <a:t>有</a:t>
            </a:r>
            <a:r>
              <a:rPr lang="zh-TW" altLang="zh-TW" sz="3200" dirty="0"/>
              <a:t>更多時間與家人相處</a:t>
            </a:r>
          </a:p>
          <a:p>
            <a:pPr lvl="0"/>
            <a:r>
              <a:rPr lang="zh-TW" altLang="zh-TW" sz="3200" dirty="0"/>
              <a:t>比較</a:t>
            </a:r>
            <a:r>
              <a:rPr lang="zh-TW" altLang="zh-TW" sz="3200" dirty="0" smtClean="0"/>
              <a:t>不會</a:t>
            </a:r>
            <a:r>
              <a:rPr lang="zh-TW" altLang="en-US" sz="3200" dirty="0" smtClean="0"/>
              <a:t>因為</a:t>
            </a:r>
            <a:r>
              <a:rPr lang="zh-TW" altLang="zh-TW" sz="3200" dirty="0" smtClean="0"/>
              <a:t>遲到</a:t>
            </a:r>
            <a:r>
              <a:rPr lang="zh-TW" altLang="en-US" sz="3200" dirty="0" smtClean="0"/>
              <a:t>就請假</a:t>
            </a:r>
            <a:endParaRPr lang="zh-TW" altLang="zh-TW" sz="3200" dirty="0"/>
          </a:p>
          <a:p>
            <a:pPr lvl="0"/>
            <a:r>
              <a:rPr lang="zh-TW" altLang="zh-TW" sz="3200" dirty="0"/>
              <a:t>老師不用太早出門站崗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effectLst/>
              </a:rPr>
              <a:t/>
            </a:r>
            <a:br>
              <a:rPr lang="en-US" altLang="zh-TW" dirty="0">
                <a:effectLst/>
              </a:rPr>
            </a:br>
            <a:r>
              <a:rPr lang="zh-TW" altLang="en-US" dirty="0">
                <a:effectLst/>
              </a:rPr>
              <a:t>我們</a:t>
            </a:r>
            <a:r>
              <a:rPr lang="zh-TW" altLang="en-US" dirty="0" smtClean="0">
                <a:effectLst/>
              </a:rPr>
              <a:t>的</a:t>
            </a:r>
            <a:r>
              <a:rPr lang="zh-TW" altLang="en-US" dirty="0">
                <a:effectLst/>
              </a:rPr>
              <a:t>問卷</a:t>
            </a:r>
            <a:r>
              <a:rPr lang="zh-TW" altLang="zh-TW" dirty="0" smtClean="0">
                <a:effectLst/>
              </a:rPr>
              <a:t>：</a:t>
            </a:r>
            <a:r>
              <a:rPr lang="zh-TW" altLang="zh-TW" dirty="0">
                <a:effectLst/>
              </a:rPr>
              <a:t>調整學生上課時間為</a:t>
            </a:r>
            <a:r>
              <a:rPr lang="en-US" altLang="zh-TW" dirty="0">
                <a:effectLst/>
              </a:rPr>
              <a:t>8</a:t>
            </a:r>
            <a:r>
              <a:rPr lang="zh-TW" altLang="zh-TW" dirty="0">
                <a:effectLst/>
              </a:rPr>
              <a:t>點的好處</a:t>
            </a:r>
            <a:br>
              <a:rPr lang="zh-TW" altLang="zh-TW" dirty="0">
                <a:effectLst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421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6000" dirty="0" smtClean="0"/>
              <a:t>以下是我們的佐證資料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5875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3200" dirty="0" smtClean="0"/>
              <a:t>隨著科學界對睡眠有更深理解，發現不同年齡的人，有著截然不同的睡眠生理時鐘：嬰兒每天睡</a:t>
            </a:r>
            <a:r>
              <a:rPr lang="en-US" altLang="zh-TW" sz="3200" dirty="0" smtClean="0"/>
              <a:t>20</a:t>
            </a:r>
            <a:r>
              <a:rPr lang="zh-TW" altLang="en-US" sz="3200" dirty="0" smtClean="0"/>
              <a:t>小時，老人家因為缺乏促進睡意的褪黑激素，常常清晨</a:t>
            </a:r>
            <a:r>
              <a:rPr lang="en-US" altLang="zh-TW" sz="3200" dirty="0" smtClean="0"/>
              <a:t>4</a:t>
            </a:r>
            <a:r>
              <a:rPr lang="zh-TW" altLang="en-US" sz="3200" dirty="0" smtClean="0"/>
              <a:t>、</a:t>
            </a:r>
            <a:r>
              <a:rPr lang="en-US" altLang="zh-TW" sz="3200" dirty="0" smtClean="0"/>
              <a:t>5</a:t>
            </a:r>
            <a:r>
              <a:rPr lang="zh-TW" altLang="en-US" sz="3200" dirty="0" smtClean="0"/>
              <a:t>點就睡不著了。而科學也證實，青少年因為荷爾蒙分泌大調整，而傾向「晚睡晚起」。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早睡早起，真能保證「學得好」嗎？</a:t>
            </a: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美國國家睡眠基金會調查發現，早上</a:t>
            </a:r>
            <a:r>
              <a:rPr lang="en-US" altLang="zh-TW" dirty="0" smtClean="0"/>
              <a:t>7</a:t>
            </a:r>
            <a:r>
              <a:rPr lang="zh-TW" altLang="en-US" dirty="0" smtClean="0"/>
              <a:t>點是青少年褪黑激素分泌的高峰。睡意正濃時，把他們叫起來，趕著</a:t>
            </a:r>
            <a:r>
              <a:rPr lang="en-US" altLang="zh-TW" dirty="0" smtClean="0"/>
              <a:t>7</a:t>
            </a:r>
            <a:r>
              <a:rPr lang="zh-TW" altLang="en-US" dirty="0" smtClean="0"/>
              <a:t>點半上學、早自習，然後整天昏昏欲睡，心情鬱悶。</a:t>
            </a:r>
            <a:endParaRPr lang="en-US" altLang="zh-TW" dirty="0" smtClean="0"/>
          </a:p>
          <a:p>
            <a:pPr fontAlgn="base"/>
            <a:r>
              <a:rPr lang="zh-TW" altLang="en-US" dirty="0" smtClean="0"/>
              <a:t>根據美國</a:t>
            </a:r>
            <a:r>
              <a:rPr lang="en-US" altLang="zh-TW" dirty="0" smtClean="0"/>
              <a:t>《TIME》</a:t>
            </a:r>
            <a:r>
              <a:rPr lang="zh-TW" altLang="en-US" dirty="0" smtClean="0"/>
              <a:t>雜誌報導，美國小兒科醫學會已呼籲全國中學，將上學的時間延到早上八點三十分以後，以便讓青少年有較充足的睡眠，避免睡眠不足造成的不良影響。如今大約有</a:t>
            </a:r>
            <a:r>
              <a:rPr lang="en-US" altLang="zh-TW" dirty="0" smtClean="0"/>
              <a:t>5</a:t>
            </a:r>
            <a:r>
              <a:rPr lang="zh-TW" altLang="en-US" dirty="0" smtClean="0"/>
              <a:t>分之</a:t>
            </a:r>
            <a:r>
              <a:rPr lang="en-US" altLang="zh-TW" dirty="0" smtClean="0"/>
              <a:t>1</a:t>
            </a:r>
            <a:r>
              <a:rPr lang="zh-TW" altLang="en-US" dirty="0" smtClean="0"/>
              <a:t>的美國中學，已跟進延後上學政策。</a:t>
            </a:r>
          </a:p>
          <a:p>
            <a:r>
              <a:rPr lang="zh-TW" altLang="en-US" dirty="0" smtClean="0"/>
              <a:t>結果在歐美各國，許多國、高中實施延後上學後，也證實學生曠課人數減少、專注力提高、成績也變好了。 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早起學習，違反青少年生理機制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4040188" cy="762000"/>
          </a:xfrm>
        </p:spPr>
        <p:txBody>
          <a:bodyPr/>
          <a:lstStyle/>
          <a:p>
            <a:r>
              <a:rPr lang="zh-TW" altLang="en-US" b="1" dirty="0" smtClean="0"/>
              <a:t>贊成的心聲：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4008" y="0"/>
            <a:ext cx="4041775" cy="762000"/>
          </a:xfrm>
        </p:spPr>
        <p:txBody>
          <a:bodyPr/>
          <a:lstStyle/>
          <a:p>
            <a:r>
              <a:rPr lang="zh-TW" altLang="en-US" b="1" dirty="0" smtClean="0"/>
              <a:t>反對的心聲：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0" y="836712"/>
            <a:ext cx="4507732" cy="6021288"/>
          </a:xfrm>
        </p:spPr>
        <p:txBody>
          <a:bodyPr/>
          <a:lstStyle/>
          <a:p>
            <a:pPr fontAlgn="base"/>
            <a:r>
              <a:rPr lang="zh-TW" altLang="en-US" b="1" dirty="0" smtClean="0"/>
              <a:t>孩子睡得飽，精神才會好」</a:t>
            </a:r>
            <a:endParaRPr lang="zh-TW" altLang="en-US" dirty="0" smtClean="0"/>
          </a:p>
          <a:p>
            <a:pPr fontAlgn="base"/>
            <a:r>
              <a:rPr lang="zh-TW" altLang="en-US" dirty="0" smtClean="0"/>
              <a:t>● 睡飽一點，心情就會愉快，學習力反而好一點。</a:t>
            </a:r>
          </a:p>
          <a:p>
            <a:pPr fontAlgn="base"/>
            <a:r>
              <a:rPr lang="zh-TW" altLang="en-US" dirty="0" smtClean="0"/>
              <a:t>● 孩子睡不飽，一大早上課也是腦袋放空浪費時間而已。</a:t>
            </a:r>
            <a:endParaRPr lang="en-US" altLang="zh-TW" dirty="0" smtClean="0"/>
          </a:p>
          <a:p>
            <a:pPr fontAlgn="base"/>
            <a:endParaRPr lang="zh-TW" altLang="en-US" dirty="0" smtClean="0"/>
          </a:p>
          <a:p>
            <a:pPr fontAlgn="base"/>
            <a:r>
              <a:rPr lang="zh-TW" altLang="en-US" b="1" dirty="0" smtClean="0"/>
              <a:t>孩子有更多時間陪家人」</a:t>
            </a:r>
            <a:endParaRPr lang="zh-TW" altLang="en-US" dirty="0" smtClean="0"/>
          </a:p>
          <a:p>
            <a:pPr fontAlgn="base"/>
            <a:r>
              <a:rPr lang="zh-TW" altLang="en-US" dirty="0" smtClean="0"/>
              <a:t>● 如果政策調整，讓學習精簡，孩子就有更多的時間自主學習和陪伴家人。</a:t>
            </a:r>
          </a:p>
          <a:p>
            <a:pPr fontAlgn="base"/>
            <a:r>
              <a:rPr lang="zh-TW" altLang="en-US" dirty="0" smtClean="0"/>
              <a:t>● 上學時間延後之外，還可把早餐當成家庭第一要事，不會犧牲掉早餐。</a:t>
            </a:r>
          </a:p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008" y="836712"/>
            <a:ext cx="4499992" cy="5904656"/>
          </a:xfrm>
        </p:spPr>
        <p:txBody>
          <a:bodyPr>
            <a:normAutofit lnSpcReduction="10000"/>
          </a:bodyPr>
          <a:lstStyle/>
          <a:p>
            <a:pPr fontAlgn="base"/>
            <a:r>
              <a:rPr lang="zh-TW" altLang="en-US" b="1" dirty="0" smtClean="0"/>
              <a:t>「只會愈來愈晚睡」</a:t>
            </a:r>
            <a:endParaRPr lang="zh-TW" altLang="en-US" dirty="0" smtClean="0"/>
          </a:p>
          <a:p>
            <a:pPr fontAlgn="base"/>
            <a:r>
              <a:rPr lang="zh-TW" altLang="en-US" dirty="0" smtClean="0"/>
              <a:t>● 上學時間延後，補習時間跟上床時間也跟著延後，其實只會惡性循環。</a:t>
            </a:r>
          </a:p>
          <a:p>
            <a:pPr fontAlgn="base"/>
            <a:r>
              <a:rPr lang="zh-TW" altLang="en-US" b="1" dirty="0" smtClean="0"/>
              <a:t>「造成家長、老師的負擔」</a:t>
            </a:r>
            <a:endParaRPr lang="zh-TW" altLang="en-US" dirty="0" smtClean="0"/>
          </a:p>
          <a:p>
            <a:pPr fontAlgn="base"/>
            <a:r>
              <a:rPr lang="zh-TW" altLang="en-US" dirty="0" smtClean="0"/>
              <a:t>● 上學延後？那我們家長上班時間也要延後嗎？不然怎麼載小孩上學？</a:t>
            </a:r>
          </a:p>
          <a:p>
            <a:pPr fontAlgn="base"/>
            <a:r>
              <a:rPr lang="zh-TW" altLang="en-US" dirty="0" smtClean="0"/>
              <a:t>● 意思是老師也要晚點下班？人家也有家庭的！</a:t>
            </a:r>
            <a:endParaRPr lang="en-US" altLang="zh-TW" dirty="0" smtClean="0"/>
          </a:p>
          <a:p>
            <a:pPr fontAlgn="base"/>
            <a:endParaRPr lang="en-US" altLang="zh-TW" dirty="0" smtClean="0"/>
          </a:p>
          <a:p>
            <a:pPr fontAlgn="base"/>
            <a:endParaRPr lang="en-US" altLang="zh-TW" dirty="0" smtClean="0"/>
          </a:p>
          <a:p>
            <a:pPr fontAlgn="base"/>
            <a:endParaRPr lang="en-US" altLang="zh-TW" dirty="0" smtClean="0"/>
          </a:p>
          <a:p>
            <a:pPr fontAlgn="base"/>
            <a:endParaRPr lang="en-US" altLang="zh-TW" dirty="0" smtClean="0"/>
          </a:p>
          <a:p>
            <a:pPr fontAlgn="base"/>
            <a:endParaRPr lang="en-US" altLang="zh-TW" dirty="0" smtClean="0"/>
          </a:p>
          <a:p>
            <a:pPr fontAlgn="base"/>
            <a:r>
              <a:rPr lang="zh-TW" altLang="en-US" dirty="0" smtClean="0"/>
              <a:t>本文轉載自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「親子天下」雜誌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buNone/>
            </a:pP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buNone/>
            </a:pPr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台灣學生上課時間為上午</a:t>
            </a:r>
            <a:r>
              <a:rPr lang="en-US" altLang="zh-TW" dirty="0" smtClean="0"/>
              <a:t>7</a:t>
            </a:r>
            <a:r>
              <a:rPr lang="zh-TW" altLang="en-US" dirty="0" smtClean="0"/>
              <a:t>點半到下午</a:t>
            </a:r>
            <a:r>
              <a:rPr lang="en-US" altLang="zh-TW" dirty="0" smtClean="0"/>
              <a:t>5</a:t>
            </a:r>
            <a:r>
              <a:rPr lang="zh-TW" altLang="en-US" dirty="0" smtClean="0"/>
              <a:t>點，平均上課時間</a:t>
            </a:r>
            <a:r>
              <a:rPr lang="en-US" altLang="zh-TW" dirty="0" smtClean="0"/>
              <a:t>9.5</a:t>
            </a:r>
            <a:r>
              <a:rPr lang="zh-TW" altLang="en-US" dirty="0" smtClean="0"/>
              <a:t>小時，對比世界主要國家，</a:t>
            </a:r>
            <a:r>
              <a:rPr lang="en-US" altLang="zh-TW" dirty="0" smtClean="0"/>
              <a:t>6</a:t>
            </a:r>
            <a:r>
              <a:rPr lang="zh-TW" altLang="en-US" dirty="0" smtClean="0"/>
              <a:t>小時的包括日本、德國、墨西哥、加拿大，</a:t>
            </a:r>
            <a:r>
              <a:rPr lang="en-US" altLang="zh-TW" dirty="0" smtClean="0"/>
              <a:t>6.5</a:t>
            </a:r>
            <a:r>
              <a:rPr lang="zh-TW" altLang="en-US" dirty="0" smtClean="0"/>
              <a:t>小時的則有美國、英國、澳洲。跟台灣相近的則是南韓，一天上課</a:t>
            </a:r>
            <a:r>
              <a:rPr lang="en-US" altLang="zh-TW" dirty="0" smtClean="0"/>
              <a:t>8</a:t>
            </a:r>
            <a:r>
              <a:rPr lang="zh-TW" altLang="en-US" dirty="0" smtClean="0"/>
              <a:t>小時，北韓、中國則都上課</a:t>
            </a:r>
            <a:r>
              <a:rPr lang="en-US" altLang="zh-TW" dirty="0" smtClean="0"/>
              <a:t>9</a:t>
            </a:r>
            <a:r>
              <a:rPr lang="zh-TW" altLang="en-US" dirty="0" smtClean="0"/>
              <a:t>小時。</a:t>
            </a:r>
          </a:p>
          <a:p>
            <a:r>
              <a:rPr lang="zh-TW" altLang="en-US" dirty="0" smtClean="0"/>
              <a:t>這個調查還只是最低時數，實際上，許多學生五點下課後，還要在補習班待到晚上九點半，假日有些學校還會安排另外的課輔班、衝刺班。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0" dirty="0" smtClean="0"/>
              <a:t>曾有市議員做過調查，我們的學生上課時間是全世界最久！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52453405_381832912603144_1546277819577794560_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754" y="-34991"/>
            <a:ext cx="9097117" cy="61282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52097256_824581584559201_3576025221309661184_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135" r="1000" b="9263"/>
          <a:stretch>
            <a:fillRect/>
          </a:stretch>
        </p:blipFill>
        <p:spPr>
          <a:xfrm>
            <a:off x="467544" y="0"/>
            <a:ext cx="8347166" cy="651225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 smtClean="0"/>
              <a:t>想延後上學，但不想延後放學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課程塞滿滿，彈性調整空間受限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牽動層面廣，協調有</a:t>
            </a:r>
            <a:r>
              <a:rPr lang="zh-TW" altLang="en-US" sz="3600" b="1" dirty="0" smtClean="0"/>
              <a:t>困難</a:t>
            </a:r>
            <a:endParaRPr lang="en-US" altLang="zh-TW" sz="3600" b="1" dirty="0" smtClean="0"/>
          </a:p>
          <a:p>
            <a:r>
              <a:rPr lang="zh-TW" altLang="en-US" sz="3600" b="1" dirty="0"/>
              <a:t>家長無法</a:t>
            </a:r>
            <a:r>
              <a:rPr lang="zh-TW" altLang="en-US" sz="3600" b="1" dirty="0" smtClean="0"/>
              <a:t>讓學生自主</a:t>
            </a:r>
            <a:endParaRPr lang="en-US" altLang="zh-TW" sz="3600" b="1" dirty="0" smtClean="0"/>
          </a:p>
          <a:p>
            <a:endParaRPr lang="en-US" altLang="zh-TW" sz="3600" b="1" dirty="0" smtClean="0"/>
          </a:p>
          <a:p>
            <a:endParaRPr lang="en-US" altLang="zh-TW" sz="3600" b="1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實施這項方案的困難</a:t>
            </a:r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696744" cy="396044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希望透過這次的活動讓我們學生的一些想法和意見能夠傳播</a:t>
            </a:r>
            <a:r>
              <a:rPr lang="zh-TW" altLang="en-US" dirty="0" smtClean="0"/>
              <a:t>出去，也</a:t>
            </a:r>
            <a:r>
              <a:rPr lang="zh-TW" altLang="en-US" dirty="0" smtClean="0"/>
              <a:t>希望我們的這項方案通過並且</a:t>
            </a:r>
            <a:r>
              <a:rPr lang="zh-TW" altLang="en-US" dirty="0" smtClean="0"/>
              <a:t>實施。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3672408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 smtClean="0">
                <a:solidFill>
                  <a:srgbClr val="FF0000"/>
                </a:solidFill>
              </a:rPr>
              <a:t>主題</a:t>
            </a:r>
            <a:r>
              <a:rPr lang="zh-TW" altLang="en-US" sz="6600" dirty="0" smtClean="0">
                <a:solidFill>
                  <a:srgbClr val="FF0000"/>
                </a:solidFill>
              </a:rPr>
              <a:t>：</a:t>
            </a:r>
            <a:r>
              <a:rPr lang="zh-TW" altLang="en-US" sz="7200" b="0" dirty="0">
                <a:solidFill>
                  <a:srgbClr val="FFFF00"/>
                </a:solidFill>
              </a:rPr>
              <a:t>你累了嗎</a:t>
            </a:r>
            <a:r>
              <a:rPr lang="zh-TW" altLang="en-US" sz="7200" b="0" dirty="0" smtClean="0">
                <a:solidFill>
                  <a:srgbClr val="FFFF00"/>
                </a:solidFill>
              </a:rPr>
              <a:t>？？學生</a:t>
            </a:r>
            <a:r>
              <a:rPr lang="zh-TW" altLang="en-US" sz="7200" b="0" dirty="0">
                <a:solidFill>
                  <a:srgbClr val="FFFF00"/>
                </a:solidFill>
              </a:rPr>
              <a:t>牌蠻牛</a:t>
            </a:r>
            <a:r>
              <a:rPr lang="en-US" altLang="zh-TW" sz="7200" b="0" dirty="0">
                <a:solidFill>
                  <a:srgbClr val="FFFF00"/>
                </a:solidFill>
              </a:rPr>
              <a:t>~~</a:t>
            </a:r>
            <a:r>
              <a:rPr lang="zh-TW" altLang="en-US" sz="7200" b="0" dirty="0">
                <a:solidFill>
                  <a:srgbClr val="FFFF00"/>
                </a:solidFill>
              </a:rPr>
              <a:t>延後上學時間為</a:t>
            </a:r>
            <a:r>
              <a:rPr lang="en-US" altLang="zh-TW" sz="7200" b="0" dirty="0">
                <a:solidFill>
                  <a:srgbClr val="FFFF00"/>
                </a:solidFill>
              </a:rPr>
              <a:t>8</a:t>
            </a:r>
            <a:r>
              <a:rPr lang="zh-TW" altLang="en-US" sz="7200" b="0" dirty="0">
                <a:solidFill>
                  <a:srgbClr val="FFFF00"/>
                </a:solidFill>
              </a:rPr>
              <a:t>點</a:t>
            </a:r>
            <a:endParaRPr lang="zh-TW" altLang="en-US" sz="7200" dirty="0">
              <a:solidFill>
                <a:srgbClr val="FFFF00"/>
              </a:solidFill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6684" y="3429000"/>
            <a:ext cx="8640960" cy="367240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7200" dirty="0" smtClean="0">
                <a:solidFill>
                  <a:srgbClr val="FFFF00"/>
                </a:solidFill>
              </a:rPr>
              <a:t>霧峰國小</a:t>
            </a:r>
            <a:r>
              <a:rPr lang="en-US" altLang="zh-TW" sz="7200" dirty="0" smtClean="0">
                <a:solidFill>
                  <a:srgbClr val="FFFF00"/>
                </a:solidFill>
              </a:rPr>
              <a:t>605</a:t>
            </a:r>
            <a:endParaRPr lang="zh-TW" altLang="en-US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資料出處：商周</a:t>
            </a:r>
            <a:r>
              <a:rPr lang="en-US" altLang="zh-TW" sz="4000" dirty="0" smtClean="0"/>
              <a:t>.com</a:t>
            </a:r>
            <a:r>
              <a:rPr lang="zh-TW" altLang="en-US" sz="4000" dirty="0" smtClean="0"/>
              <a:t>，親子天下</a:t>
            </a:r>
            <a:endParaRPr lang="en-US" altLang="zh-TW" sz="4000" dirty="0" smtClean="0"/>
          </a:p>
          <a:p>
            <a:r>
              <a:rPr lang="en-US" altLang="zh-TW" sz="4000" dirty="0" smtClean="0">
                <a:hlinkClick r:id="rId2"/>
              </a:rPr>
              <a:t>https://www.cw.com.tw/article/article.action?id=5070607</a:t>
            </a:r>
            <a:endParaRPr lang="en-US" altLang="zh-TW" sz="4000" dirty="0" smtClean="0"/>
          </a:p>
          <a:p>
            <a:r>
              <a:rPr lang="en-US" altLang="zh-TW" sz="4000" dirty="0" smtClean="0">
                <a:hlinkClick r:id="rId3"/>
              </a:rPr>
              <a:t>https://www.businessweekly.com.tw/article.aspx?id=19841&amp;type=Blog</a:t>
            </a:r>
            <a:endParaRPr lang="zh-TW" altLang="en-US" sz="4000" dirty="0" smtClean="0"/>
          </a:p>
          <a:p>
            <a:pPr>
              <a:buNone/>
            </a:pP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944216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謝謝評審委員指教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02605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一開始，大家先想出</a:t>
            </a:r>
            <a:r>
              <a:rPr lang="zh-TW" altLang="en-US" sz="4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延後上學時間為</a:t>
            </a:r>
            <a:r>
              <a:rPr lang="en-US" altLang="zh-TW" sz="4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TW" altLang="en-US" sz="4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點的優</a:t>
            </a:r>
            <a:r>
              <a:rPr lang="en-US" altLang="zh-TW" sz="4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TW" altLang="en-US" sz="4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缺點</a:t>
            </a:r>
            <a:endParaRPr lang="zh-TW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內容版面配置區 5" descr="50196218_300083540855041_357142267852069273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53470212_1972456036197358_39702112853074903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結果，一般學校上學時間的缺點比優點還要多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53470212_1972456036197358_39702112853074903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可是，如果把上學的時間改成</a:t>
            </a:r>
            <a:r>
              <a:rPr lang="en-US" altLang="zh-TW" dirty="0" smtClean="0"/>
              <a:t>8</a:t>
            </a:r>
            <a:r>
              <a:rPr lang="zh-TW" altLang="en-US" dirty="0" smtClean="0"/>
              <a:t>點，那麼優點就會比缺點還要多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502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在討論如何去實施這項方案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/>
              <a:t>做問卷調查</a:t>
            </a:r>
            <a:endParaRPr lang="en-US" altLang="zh-TW" sz="3600" dirty="0" smtClean="0"/>
          </a:p>
          <a:p>
            <a:r>
              <a:rPr lang="zh-TW" altLang="en-US" sz="3600" dirty="0" smtClean="0"/>
              <a:t>上網搜尋教育學家或者是名人支持</a:t>
            </a:r>
            <a:r>
              <a:rPr lang="en-US" altLang="zh-TW" sz="3600" dirty="0" smtClean="0"/>
              <a:t>8</a:t>
            </a:r>
            <a:r>
              <a:rPr lang="zh-TW" altLang="en-US" sz="3600" dirty="0" smtClean="0"/>
              <a:t>點上課</a:t>
            </a:r>
            <a:endParaRPr lang="en-US" altLang="zh-TW" sz="3600" dirty="0" smtClean="0"/>
          </a:p>
          <a:p>
            <a:r>
              <a:rPr lang="zh-TW" altLang="en-US" sz="3600" dirty="0" smtClean="0"/>
              <a:t>哪些國家已經施行上學</a:t>
            </a:r>
            <a:r>
              <a:rPr lang="zh-TW" altLang="en-US" sz="3600" dirty="0" smtClean="0"/>
              <a:t>制度延</a:t>
            </a:r>
            <a:r>
              <a:rPr lang="zh-TW" altLang="en-US" sz="3600" dirty="0" smtClean="0"/>
              <a:t>後和父母上班時間同步的作為證據來說明這項方案是可實施的</a:t>
            </a:r>
            <a:endParaRPr lang="en-US" altLang="zh-TW" sz="3600" dirty="0" smtClean="0"/>
          </a:p>
          <a:p>
            <a:r>
              <a:rPr lang="zh-TW" altLang="en-US" sz="3600" dirty="0" smtClean="0"/>
              <a:t>利用網路製作</a:t>
            </a:r>
            <a:r>
              <a:rPr lang="en-US" altLang="zh-TW" sz="3600" dirty="0" smtClean="0"/>
              <a:t>Google</a:t>
            </a:r>
            <a:r>
              <a:rPr lang="zh-TW" altLang="en-US" sz="3600" dirty="0" smtClean="0"/>
              <a:t>表單來蒐集網友對這項方案的意見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如何實施這項方案</a:t>
            </a:r>
            <a:r>
              <a:rPr lang="en-US" altLang="zh-TW" dirty="0" smtClean="0"/>
              <a:t>-</a:t>
            </a:r>
            <a:br>
              <a:rPr lang="en-US" altLang="zh-TW" dirty="0" smtClean="0"/>
            </a:br>
            <a:r>
              <a:rPr lang="zh-TW" alt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延後上學時間為</a:t>
            </a:r>
            <a:r>
              <a:rPr lang="en-US" altLang="zh-TW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TW" alt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點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訪問老師的過程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pic>
        <p:nvPicPr>
          <p:cNvPr id="7" name="內容版面配置區 6" descr="54214974_565436250641365_8637932844397625344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036" y="1844477"/>
            <a:ext cx="4512964" cy="3384723"/>
          </a:xfrm>
        </p:spPr>
      </p:pic>
      <p:pic>
        <p:nvPicPr>
          <p:cNvPr id="8" name="內容版面配置區 7" descr="53070219_2267280453489141_8968272162251079680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4512171" cy="33841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53160471_480254052511117_431757826729390899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訪問小學生的過程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</TotalTime>
  <Words>850</Words>
  <Application>Microsoft Office PowerPoint</Application>
  <PresentationFormat>如螢幕大小 (4:3)</PresentationFormat>
  <Paragraphs>66</Paragraphs>
  <Slides>21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匯合</vt:lpstr>
      <vt:lpstr>PowerPoint 簡報</vt:lpstr>
      <vt:lpstr>主題：你累了嗎？？學生牌蠻牛~~延後上學時間為8點</vt:lpstr>
      <vt:lpstr>一開始，大家先想出延後上學時間為8點的優/缺點</vt:lpstr>
      <vt:lpstr>結果，一般學校上學時間的缺點比優點還要多</vt:lpstr>
      <vt:lpstr>可是，如果把上學的時間改成8點，那麼優點就會比缺點還要多</vt:lpstr>
      <vt:lpstr>在討論如何去實施這項方案……</vt:lpstr>
      <vt:lpstr>如何實施這項方案- 延後上學時間為8點</vt:lpstr>
      <vt:lpstr>訪問老師的過程……</vt:lpstr>
      <vt:lpstr>訪問小學生的過程……</vt:lpstr>
      <vt:lpstr> 我們的問卷：調整學生上課時間為8點的好處 </vt:lpstr>
      <vt:lpstr>以下是我們的佐證資料</vt:lpstr>
      <vt:lpstr>早睡早起，真能保證「學得好」嗎？</vt:lpstr>
      <vt:lpstr>早起學習，違反青少年生理機制</vt:lpstr>
      <vt:lpstr>PowerPoint 簡報</vt:lpstr>
      <vt:lpstr>曾有市議員做過調查，我們的學生上課時間是全世界最久！</vt:lpstr>
      <vt:lpstr>PowerPoint 簡報</vt:lpstr>
      <vt:lpstr>PowerPoint 簡報</vt:lpstr>
      <vt:lpstr>實施這項方案的困難</vt:lpstr>
      <vt:lpstr>希望透過這次的活動讓我們學生的一些想法和意見能夠傳播出去，也希望我們的這項方案通過並且實施。</vt:lpstr>
      <vt:lpstr>PowerPoint 簡報</vt:lpstr>
      <vt:lpstr>謝謝評審委員指教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建毓</dc:creator>
  <cp:lastModifiedBy>HaHa</cp:lastModifiedBy>
  <cp:revision>6</cp:revision>
  <dcterms:created xsi:type="dcterms:W3CDTF">2019-03-11T14:07:36Z</dcterms:created>
  <dcterms:modified xsi:type="dcterms:W3CDTF">2019-03-17T14:44:10Z</dcterms:modified>
</cp:coreProperties>
</file>