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0"/>
  </p:notesMasterIdLst>
  <p:sldIdLst>
    <p:sldId id="256" r:id="rId3"/>
    <p:sldId id="284" r:id="rId4"/>
    <p:sldId id="257" r:id="rId5"/>
    <p:sldId id="258" r:id="rId6"/>
    <p:sldId id="259" r:id="rId7"/>
    <p:sldId id="260" r:id="rId8"/>
    <p:sldId id="263" r:id="rId9"/>
    <p:sldId id="261" r:id="rId10"/>
    <p:sldId id="264" r:id="rId11"/>
    <p:sldId id="265" r:id="rId12"/>
    <p:sldId id="272" r:id="rId13"/>
    <p:sldId id="267" r:id="rId14"/>
    <p:sldId id="290" r:id="rId15"/>
    <p:sldId id="268" r:id="rId16"/>
    <p:sldId id="291" r:id="rId17"/>
    <p:sldId id="270" r:id="rId18"/>
    <p:sldId id="269" r:id="rId19"/>
    <p:sldId id="287" r:id="rId20"/>
    <p:sldId id="285" r:id="rId21"/>
    <p:sldId id="262" r:id="rId22"/>
    <p:sldId id="289" r:id="rId23"/>
    <p:sldId id="286" r:id="rId24"/>
    <p:sldId id="276" r:id="rId25"/>
    <p:sldId id="288" r:id="rId26"/>
    <p:sldId id="274" r:id="rId27"/>
    <p:sldId id="279" r:id="rId28"/>
    <p:sldId id="28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A9F"/>
    <a:srgbClr val="8CC5DF"/>
    <a:srgbClr val="F6BD2A"/>
    <a:srgbClr val="CF6B71"/>
    <a:srgbClr val="EE841A"/>
    <a:srgbClr val="F2F2F2"/>
    <a:srgbClr val="ECC95D"/>
    <a:srgbClr val="E1A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55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66924-5B34-4342-A2E1-BE76F1067E4C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2734-37D3-474F-8EE3-C636908549F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8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890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221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335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357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818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14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1569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1569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833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536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765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6230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4538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234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0524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328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55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053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334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341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603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362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9255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00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C9B6-EFEF-41CA-8878-ACD866733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A93050-9BC1-4390-9EEC-7843F35EC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DD18A-6EC2-4871-86C1-F9B6E64B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3D1340-2EBD-4BDB-B20A-175CE107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4176B4-B67D-4586-AFE7-5AF056F6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33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B0839-65D7-42C6-A825-6755C7DC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9A11EB-C3A3-4373-9E3F-73C153C7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5901C5-B7F2-414C-9238-D045BF77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C327F-473B-4616-94E9-40738893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87E3CF-B1C2-459A-AEB7-EF41258E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4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60640BC-7A68-4C8E-A922-F58640F42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BBC355-FAE2-4E83-ACE6-A133BACBC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638E7A-DF1D-4CC0-A5E9-5FD13D8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F72D36-ACA9-4F6C-AD9C-6684A098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8242CB-0F94-4E1D-8333-23B308A7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02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C3156-EB44-4E79-8066-1B4C189D253E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CB829-212C-4992-8B43-3706CD4D848E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7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8B98AA-DFB4-4A65-8160-11508D3BC853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2723D-C7B3-47A4-BD43-7AFD95750B56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4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9EBA5-384A-4C13-A537-DC4AE4417A63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FCF6B-7E26-422E-B821-4010DE06C17F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37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710A2-D696-4821-B863-CCCCAEE7A483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DAD62-289A-4688-B629-AC7223091556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22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731CC8-CFB4-4D34-A7A7-D9AF226119EB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CC322-B683-446F-99CD-6FC5D3856C4F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3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5A7885-004B-4FFB-9C7A-02D7C93A7BE2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796CB9-9926-4E80-881C-3AD1287CF4E5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0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D8C96-516C-46E8-957D-D4931B2B38DB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34114-1809-4B16-A677-7AD905176F10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42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F696A-FF56-4252-B253-9EF8527E49D6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97EF9-F9D1-48BB-B709-864F71D829C6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63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A2A1F-9EFF-4726-AAF2-2BFD2187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B56E40-2CFC-46EB-B109-578E9CA0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A3BBB-8B8A-4AFD-A9DA-A3D85EFE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9E07DE-C100-4C9D-8F56-CF0A84F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6985A2-0CF4-4368-8FEF-DFAC0C19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78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B1561-1E94-48F6-ACB5-3F4B8F4380F2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85B00-58AC-47C2-8ACD-C749CD4ECE12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23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D1417-11C8-4FE9-8560-3F6320629DFC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F3DC8-1482-4C42-8CD8-A75E325BA2C0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52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33C948-4154-4BBF-803B-1F97908BF1E8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E98C5-A9A7-4C1B-9984-76991E5594AD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09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E49A6-54F7-402A-B66F-51E539A6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72F7DA-BF46-4438-910D-4DC1436EE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7B47A2-F7B9-43D0-B552-9BF75B5C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414A5-28EB-4DC9-9A9F-9D6B10B3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FE84D7-37A1-4C21-9F50-953643FB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63C03-AA60-4171-9920-6092FE1C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80A88F-0774-4A12-8CEE-2140B8011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755BC-8A40-4CDA-87E9-6A23320F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3B0AF0-67FE-48CD-9F0F-16F5FFD4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FFC770-3E57-4517-94D3-73A23390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51402F-E6B1-431D-B74C-B9AE9A13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7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27DE9-3110-4E75-9088-EAF26AD8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ACA4F4-0244-4916-B9DD-A7FA87CDB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1B2408-7BA6-466A-92EB-9D63A7C6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5940E8-4AF5-4608-8B6A-AE68BC015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C2135E-7A7F-4A51-9B2A-DDB41E47D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742EA6-250B-4528-9522-A0D8C7BA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26280B-F448-40C9-97D1-746EC9CF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205E09-F213-4C99-A126-7331BCAF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2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B4349-C2C7-489E-809C-641FDFA1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1E9880-5056-49CF-8D87-91CD7EEC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9EF74-4C30-43F3-8161-48A28A28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1C964C-793C-4BC8-8836-C068BDFB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32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34DFE7-7B99-4303-9F33-C908E1C0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96D50-2437-427B-A3A1-E9A63AF5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4E6F2D-2358-4545-B31B-E4DF2D44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84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28332-D71B-4F19-900F-94314063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DC6FE-3937-42A4-819A-08C5F731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6E5E39-043D-48B4-A438-B3F32DF0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2B53C8-1649-41E3-B8FE-32E60B65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41284E-D03B-4418-8BEA-74291970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E375B8-AD74-4592-92FA-F803FC6B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1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59DE6-F116-4560-92CF-42C040E1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C96330-A823-45B2-8EEC-C7066A380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1CFDA1-7E36-45A4-8E34-A1A4DDE6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4AA28B-EAFD-4228-8830-F5D29753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7119C1-5309-4A56-B1C2-556D2FED9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B0D7B1-8109-4731-B38B-B32703EC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38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02C5FC-8997-48B0-9AB1-7896C2FD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836685-8D8F-4A25-82B0-A06C82621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6B99E3-E162-48FF-8108-0A68B063B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AFD3-4A7D-41D8-B8ED-5F938A2DB60A}" type="datetimeFigureOut">
              <a:rPr lang="zh-CN" altLang="en-US" smtClean="0"/>
              <a:t>2019/3/16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E43851-E7F1-473C-B45F-D03AE8889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39C00-FB9D-4FD7-9E9B-07F7C77C4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5B6F-B833-46C0-95C4-678EC12C5AE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7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CEEFD-103C-415D-AD75-7A0648D6829A}" type="datetimeFigureOut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2019/3/16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72858-1A5B-4EFC-A3C8-AD96BAFE102F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250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drive.google.com/file/d/19XGLNoFHz-kdx-7-znY9vesjlgMdmC1S/view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oF-oz26H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120">
            <a:off x="5743008" y="2260202"/>
            <a:ext cx="3302778" cy="3396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51" y="4656099"/>
            <a:ext cx="3577440" cy="19795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041CB6-BA36-4159-95CB-D7766E514975}"/>
              </a:ext>
            </a:extLst>
          </p:cNvPr>
          <p:cNvSpPr txBox="1"/>
          <p:nvPr/>
        </p:nvSpPr>
        <p:spPr>
          <a:xfrm>
            <a:off x="2613377" y="173902"/>
            <a:ext cx="69172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來自客庄的</a:t>
            </a:r>
            <a:r>
              <a:rPr lang="zh-TW" altLang="en-US" sz="7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祝福</a:t>
            </a:r>
            <a:endParaRPr lang="en-US" altLang="zh-TW" sz="7200" spc="300" dirty="0" smtClean="0">
              <a:solidFill>
                <a:schemeClr val="tx1">
                  <a:lumMod val="85000"/>
                  <a:lumOff val="1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  <a:p>
            <a:pPr algn="r"/>
            <a:r>
              <a:rPr lang="zh-TW" altLang="en-US" sz="3200" b="1" spc="300" dirty="0" smtClean="0">
                <a:solidFill>
                  <a:schemeClr val="accent3">
                    <a:lumMod val="7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之</a:t>
            </a:r>
            <a:r>
              <a:rPr lang="en-US" altLang="zh-TW" sz="3200" b="1" spc="300" dirty="0" smtClean="0">
                <a:solidFill>
                  <a:srgbClr val="DA2A9F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『</a:t>
            </a:r>
            <a:r>
              <a:rPr lang="zh-TW" altLang="en-US" sz="3200" b="1" spc="300" dirty="0" smtClean="0">
                <a:solidFill>
                  <a:srgbClr val="DA2A9F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咬一口新丁粄</a:t>
            </a:r>
            <a:r>
              <a:rPr lang="en-US" altLang="zh-TW" sz="3200" b="1" spc="300" dirty="0" smtClean="0">
                <a:solidFill>
                  <a:srgbClr val="DA2A9F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』</a:t>
            </a:r>
            <a:endParaRPr lang="zh-CN" altLang="en-US" sz="3200" b="1" spc="300" dirty="0">
              <a:solidFill>
                <a:srgbClr val="DA2A9F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D2676-5B7E-422C-8E35-AE43982FE2BF}"/>
              </a:ext>
            </a:extLst>
          </p:cNvPr>
          <p:cNvSpPr txBox="1"/>
          <p:nvPr/>
        </p:nvSpPr>
        <p:spPr>
          <a:xfrm>
            <a:off x="3207697" y="1781414"/>
            <a:ext cx="5771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spc="1600" dirty="0" smtClean="0">
                <a:solidFill>
                  <a:srgbClr val="F6BD2A"/>
                </a:solidFill>
                <a:latin typeface="Trebuchet MS" panose="020B0603020202020204" pitchFamily="34" charset="0"/>
                <a:ea typeface="苹方 中等" panose="020B0400000000000000" pitchFamily="34" charset="-122"/>
              </a:rPr>
              <a:t>13</a:t>
            </a:r>
            <a:r>
              <a:rPr lang="en-US" altLang="zh-TW" sz="1400" spc="1600" baseline="30000" dirty="0" smtClean="0">
                <a:solidFill>
                  <a:srgbClr val="F6BD2A"/>
                </a:solidFill>
                <a:latin typeface="Trebuchet MS" panose="020B0603020202020204" pitchFamily="34" charset="0"/>
                <a:ea typeface="苹方 中等" panose="020B0400000000000000" pitchFamily="34" charset="-122"/>
              </a:rPr>
              <a:t>th</a:t>
            </a:r>
            <a:r>
              <a:rPr lang="zh-TW" altLang="en-US" sz="1400" spc="1600" dirty="0" smtClean="0">
                <a:solidFill>
                  <a:srgbClr val="F6BD2A"/>
                </a:solidFill>
                <a:latin typeface="Trebuchet MS" panose="020B0603020202020204" pitchFamily="34" charset="0"/>
                <a:ea typeface="苹方 中等" panose="020B0400000000000000" pitchFamily="34" charset="-122"/>
              </a:rPr>
              <a:t>小學生公益行動競賽</a:t>
            </a:r>
            <a:endParaRPr lang="en-US" altLang="zh-TW" sz="1400" spc="1600" dirty="0" smtClean="0">
              <a:solidFill>
                <a:srgbClr val="F6BD2A"/>
              </a:solidFill>
              <a:latin typeface="Trebuchet MS" panose="020B0603020202020204" pitchFamily="34" charset="0"/>
              <a:ea typeface="苹方 中等" panose="020B0400000000000000" pitchFamily="34" charset="-122"/>
            </a:endParaRPr>
          </a:p>
          <a:p>
            <a:pPr algn="ctr"/>
            <a:r>
              <a:rPr lang="en-US" altLang="zh-TW" sz="1400" spc="1600" dirty="0" smtClean="0">
                <a:solidFill>
                  <a:srgbClr val="F6BD2A"/>
                </a:solidFill>
                <a:latin typeface="Trebuchet MS" panose="020B0603020202020204" pitchFamily="34" charset="0"/>
                <a:ea typeface="苹方 中等" panose="020B0400000000000000" pitchFamily="34" charset="-122"/>
              </a:rPr>
              <a:t>LOVE IS OUR MISSION</a:t>
            </a:r>
            <a:endParaRPr lang="zh-CN" altLang="en-US" sz="1400" spc="1600" dirty="0">
              <a:solidFill>
                <a:srgbClr val="F6BD2A"/>
              </a:solidFill>
              <a:latin typeface="Trebuchet MS" panose="020B0603020202020204" pitchFamily="34" charset="0"/>
              <a:ea typeface="苹方 中等" panose="020B04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1407460" y="747113"/>
            <a:ext cx="1246256" cy="1467169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9490840" y="759854"/>
            <a:ext cx="1213019" cy="1454428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8" y="1377865"/>
              <a:ext cx="269061" cy="285043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1807535" y="1520386"/>
              <a:ext cx="339983" cy="4558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方塊 1"/>
          <p:cNvSpPr txBox="1"/>
          <p:nvPr/>
        </p:nvSpPr>
        <p:spPr>
          <a:xfrm>
            <a:off x="5593904" y="6169107"/>
            <a:ext cx="545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  東新國小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東新俠客隊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28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8716" y="1513687"/>
            <a:ext cx="3380710" cy="232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721264" y="68906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和在地對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話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2AAA4B9-C907-40B6-AD82-DD63DCD87B16}"/>
              </a:ext>
            </a:extLst>
          </p:cNvPr>
          <p:cNvGrpSpPr/>
          <p:nvPr/>
        </p:nvGrpSpPr>
        <p:grpSpPr>
          <a:xfrm>
            <a:off x="541021" y="966065"/>
            <a:ext cx="1912568" cy="2912515"/>
            <a:chOff x="-343555" y="916069"/>
            <a:chExt cx="1912568" cy="291251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A3F81DA-7B8E-4AB8-B98F-5E7BE3E18082}"/>
                </a:ext>
              </a:extLst>
            </p:cNvPr>
            <p:cNvSpPr/>
            <p:nvPr/>
          </p:nvSpPr>
          <p:spPr>
            <a:xfrm>
              <a:off x="-343555" y="1376056"/>
              <a:ext cx="1494632" cy="2452528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B07D9F7-3C70-4716-86C7-9B52E8BBE9E6}"/>
                </a:ext>
              </a:extLst>
            </p:cNvPr>
            <p:cNvSpPr txBox="1"/>
            <p:nvPr/>
          </p:nvSpPr>
          <p:spPr>
            <a:xfrm>
              <a:off x="-175416" y="1843485"/>
              <a:ext cx="1158354" cy="170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書熙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老師給我們建議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並協助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聯繫事項。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6A74C48-B08A-487B-A96A-0FEEEC39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9797">
              <a:off x="909421" y="916069"/>
              <a:ext cx="659592" cy="1022759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5FC48A0-81B7-4A6F-B23C-49AAB2B00F2C}"/>
              </a:ext>
            </a:extLst>
          </p:cNvPr>
          <p:cNvGrpSpPr/>
          <p:nvPr/>
        </p:nvGrpSpPr>
        <p:grpSpPr>
          <a:xfrm>
            <a:off x="10218419" y="1489168"/>
            <a:ext cx="1231195" cy="2702587"/>
            <a:chOff x="6421599" y="1712110"/>
            <a:chExt cx="1231195" cy="2702587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76F6C3B6-B28C-4C2F-BB62-0FBA31A61DE4}"/>
                </a:ext>
              </a:extLst>
            </p:cNvPr>
            <p:cNvSpPr/>
            <p:nvPr/>
          </p:nvSpPr>
          <p:spPr>
            <a:xfrm>
              <a:off x="6421599" y="1712110"/>
              <a:ext cx="1159409" cy="2389412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E05D4A1-0E3C-4FAA-8F42-FA1D83900ED4}"/>
                </a:ext>
              </a:extLst>
            </p:cNvPr>
            <p:cNvSpPr txBox="1"/>
            <p:nvPr/>
          </p:nvSpPr>
          <p:spPr>
            <a:xfrm>
              <a:off x="6457198" y="1916861"/>
              <a:ext cx="1123810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走</a:t>
              </a:r>
              <a:r>
                <a:rPr lang="en-US" altLang="zh-TW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</a:t>
              </a:r>
            </a:p>
            <a:p>
              <a:pPr>
                <a:lnSpc>
                  <a:spcPts val="2600"/>
                </a:lnSpc>
              </a:pPr>
              <a:r>
                <a:rPr lang="zh-TW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我們一起去參觀新丁粄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AA82B3B-BA64-4F2B-8994-C24D8F1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3870">
              <a:off x="6996508" y="3397065"/>
              <a:ext cx="656286" cy="1017632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40" y="1519338"/>
            <a:ext cx="3598096" cy="26970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1" y="4139159"/>
            <a:ext cx="4686170" cy="271785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5EAF6FED-8F92-4D40-AA3D-578D69147E29}"/>
              </a:ext>
            </a:extLst>
          </p:cNvPr>
          <p:cNvGrpSpPr/>
          <p:nvPr/>
        </p:nvGrpSpPr>
        <p:grpSpPr>
          <a:xfrm>
            <a:off x="4983315" y="4285202"/>
            <a:ext cx="6348793" cy="2209920"/>
            <a:chOff x="-1867857" y="3935699"/>
            <a:chExt cx="6348793" cy="2209920"/>
          </a:xfrm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7665F2D8-7918-4F01-B12A-412A9E2869F9}"/>
                </a:ext>
              </a:extLst>
            </p:cNvPr>
            <p:cNvSpPr/>
            <p:nvPr/>
          </p:nvSpPr>
          <p:spPr>
            <a:xfrm>
              <a:off x="-1401704" y="4561368"/>
              <a:ext cx="5882640" cy="1584251"/>
            </a:xfrm>
            <a:prstGeom prst="roundRect">
              <a:avLst>
                <a:gd name="adj" fmla="val 23378"/>
              </a:avLst>
            </a:prstGeom>
            <a:noFill/>
            <a:ln w="5715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F6B05B-C341-4AAF-8239-074B0123C9D1}"/>
                </a:ext>
              </a:extLst>
            </p:cNvPr>
            <p:cNvSpPr txBox="1"/>
            <p:nvPr/>
          </p:nvSpPr>
          <p:spPr>
            <a:xfrm>
              <a:off x="-1025774" y="4715749"/>
              <a:ext cx="5209249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Font typeface="Wingdings 2" panose="05020102010507070707" pitchFamily="18" charset="2"/>
                <a:buChar char=""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參訪新丁粄節，了解新丁粄的由來。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(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新丁粄、桃粄、伯公、客家文化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)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的觀念，對客庄居民的意義。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86451B7-04D4-41AD-A23D-F7295E58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3240">
              <a:off x="-1867857" y="3935699"/>
              <a:ext cx="752920" cy="1167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721262" y="68906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認識老朋友</a:t>
            </a:r>
            <a:endParaRPr lang="en-US" altLang="zh-TW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C5F242-DFA6-485D-BB34-58796DB97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622"/>
            <a:ext cx="10673080" cy="5420746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9DAD87-DFD5-4DF2-8965-216D5781097E}"/>
              </a:ext>
            </a:extLst>
          </p:cNvPr>
          <p:cNvGrpSpPr/>
          <p:nvPr/>
        </p:nvGrpSpPr>
        <p:grpSpPr>
          <a:xfrm>
            <a:off x="6967813" y="4594160"/>
            <a:ext cx="4384588" cy="1297994"/>
            <a:chOff x="6095998" y="2416336"/>
            <a:chExt cx="4384588" cy="129799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63623F7-F128-42FF-8E35-449C53109D39}"/>
                </a:ext>
              </a:extLst>
            </p:cNvPr>
            <p:cNvSpPr txBox="1"/>
            <p:nvPr/>
          </p:nvSpPr>
          <p:spPr>
            <a:xfrm>
              <a:off x="6728789" y="2467835"/>
              <a:ext cx="375179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大家在新丁粄街聽書熙老師的導覽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，認真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的看著古色古香的廟，</a:t>
              </a:r>
              <a:endParaRPr lang="zh-CN" altLang="en-US" sz="2800" b="1" dirty="0"/>
            </a:p>
          </p:txBody>
        </p: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9C1E5305-4BA9-4531-9D67-71CC359BD043}"/>
                </a:ext>
              </a:extLst>
            </p:cNvPr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46034"/>
            <a:ext cx="5552440" cy="415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4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262" y="1817528"/>
            <a:ext cx="3281266" cy="2460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7066" y="3602260"/>
            <a:ext cx="3845812" cy="2884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五邊形 4"/>
          <p:cNvSpPr/>
          <p:nvPr/>
        </p:nvSpPr>
        <p:spPr>
          <a:xfrm rot="21137387">
            <a:off x="860788" y="3896986"/>
            <a:ext cx="3649373" cy="1193600"/>
          </a:xfrm>
          <a:prstGeom prst="homePlat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開始利用自身力量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周遭的人</a:t>
            </a:r>
          </a:p>
          <a:p>
            <a:pPr algn="ctr"/>
            <a:endParaRPr lang="zh-TW" altLang="en-US" dirty="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7FF617B-1284-48D3-A7A2-D4AA37F546E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E16952E-FDCB-4431-9E65-DC36AA93A64C}"/>
              </a:ext>
            </a:extLst>
          </p:cNvPr>
          <p:cNvCxnSpPr>
            <a:cxnSpLocks/>
            <a:stCxn id="29" idx="2"/>
            <a:endCxn id="31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442C2B81-8E94-4F1A-A8BC-A29CA76ADDC9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EC0B5EA-6A5C-423C-9EC6-ACB78361299B}"/>
              </a:ext>
            </a:extLst>
          </p:cNvPr>
          <p:cNvSpPr txBox="1"/>
          <p:nvPr/>
        </p:nvSpPr>
        <p:spPr>
          <a:xfrm>
            <a:off x="4721263" y="68906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大家一起來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D0608CE-DBC2-4510-A2D7-E156A59A8056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3F5A0FC-A9CE-4802-A7F0-C1F6A32CAA9D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5264E980-C62B-466B-918D-27916F6A1E88}"/>
              </a:ext>
            </a:extLst>
          </p:cNvPr>
          <p:cNvCxnSpPr>
            <a:cxnSpLocks/>
            <a:stCxn id="34" idx="2"/>
            <a:endCxn id="36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BC8E5A94-81D2-46B3-9216-0878D5C1A05A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邊形 1"/>
          <p:cNvSpPr/>
          <p:nvPr/>
        </p:nvSpPr>
        <p:spPr>
          <a:xfrm rot="750536">
            <a:off x="-76201" y="4957088"/>
            <a:ext cx="5516880" cy="1490587"/>
          </a:xfrm>
          <a:prstGeom prst="homePlate">
            <a:avLst>
              <a:gd name="adj" fmla="val 62500"/>
            </a:avLst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父母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也和我們一起參加新丁粄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新丁粄的製作喔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0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81281" y="614291"/>
            <a:ext cx="2401913" cy="707886"/>
          </a:xfrm>
          <a:prstGeom prst="rect">
            <a:avLst/>
          </a:prstGeom>
          <a:noFill/>
          <a:ln>
            <a:solidFill>
              <a:srgbClr val="8CC5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新丁粄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</p:cNvCxnSpPr>
          <p:nvPr/>
        </p:nvCxnSpPr>
        <p:spPr>
          <a:xfrm flipH="1">
            <a:off x="3466116" y="589266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7AF8614-258B-479F-87AA-60928CF1AE6E}"/>
              </a:ext>
            </a:extLst>
          </p:cNvPr>
          <p:cNvSpPr txBox="1"/>
          <p:nvPr/>
        </p:nvSpPr>
        <p:spPr>
          <a:xfrm>
            <a:off x="7544290" y="1962484"/>
            <a:ext cx="41967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早年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，每逢元宵節家家戶戶為慶祝娶媳婦或生兒子，都自家用糯米做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粄，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名之為「新丁粄」，做好後專程先送到地方廟宇謝神，然後和鄰里分享新丁粄，成為喜慶共享的溫馨傳統，後來則發展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新丁粄比賽」，這項充滿鄉土特色的民俗活動已有百年歷史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現今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東勢新丁粄大會，主要內容有擔任重頭戲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文化街創意大粄展示、當地各伯公祠自辦的新丁粄大會、攻炮城、客家古禮新婚、射燈猜謎、千金大粄卜杯、民俗社團踩街、燈籠彩繪等。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68" y="2533469"/>
            <a:ext cx="5182160" cy="3477805"/>
          </a:xfrm>
          <a:prstGeom prst="rect">
            <a:avLst/>
          </a:prstGeom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229" y="1072315"/>
            <a:ext cx="1597059" cy="2054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06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83" y="3656234"/>
            <a:ext cx="4271131" cy="3201766"/>
          </a:xfrm>
          <a:prstGeom prst="rect">
            <a:avLst/>
          </a:prstGeom>
          <a:ln>
            <a:noFill/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9">
            <a:off x="964106" y="1144785"/>
            <a:ext cx="4251335" cy="3290008"/>
          </a:xfrm>
          <a:prstGeom prst="rect">
            <a:avLst/>
          </a:prstGeom>
          <a:ln>
            <a:noFill/>
          </a:ln>
          <a:effectLst>
            <a:glow>
              <a:schemeClr val="bg1">
                <a:alpha val="0"/>
              </a:schemeClr>
            </a:glow>
            <a:softEdge rad="635000"/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168EE8D-82EF-4AE4-9407-F3C0AB355448}"/>
              </a:ext>
            </a:extLst>
          </p:cNvPr>
          <p:cNvGrpSpPr/>
          <p:nvPr/>
        </p:nvGrpSpPr>
        <p:grpSpPr>
          <a:xfrm>
            <a:off x="4200113" y="3390125"/>
            <a:ext cx="2752809" cy="718979"/>
            <a:chOff x="1377307" y="2224672"/>
            <a:chExt cx="3070149" cy="718979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7C8434F-EBFC-46D7-BFA5-7B4FC3F81251}"/>
                </a:ext>
              </a:extLst>
            </p:cNvPr>
            <p:cNvSpPr/>
            <p:nvPr/>
          </p:nvSpPr>
          <p:spPr>
            <a:xfrm>
              <a:off x="1377307" y="2318660"/>
              <a:ext cx="650946" cy="571205"/>
            </a:xfrm>
            <a:prstGeom prst="ellipse">
              <a:avLst/>
            </a:prstGeom>
            <a:solidFill>
              <a:srgbClr val="E1AD58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1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294F80A-1664-43A4-8364-7F20AE0E704B}"/>
                </a:ext>
              </a:extLst>
            </p:cNvPr>
            <p:cNvSpPr txBox="1"/>
            <p:nvPr/>
          </p:nvSpPr>
          <p:spPr>
            <a:xfrm>
              <a:off x="2028253" y="2224672"/>
              <a:ext cx="2419203" cy="71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五洲園掌中劇團到校演出鯉魚伯公傳說</a:t>
              </a:r>
              <a:r>
                <a:rPr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(</a:t>
              </a:r>
              <a:r>
                <a:rPr lang="zh-TW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改編版</a:t>
              </a:r>
              <a:r>
                <a:rPr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)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8CCB68D-2372-4EB7-AA88-2335A85DD643}"/>
              </a:ext>
            </a:extLst>
          </p:cNvPr>
          <p:cNvGrpSpPr/>
          <p:nvPr/>
        </p:nvGrpSpPr>
        <p:grpSpPr>
          <a:xfrm>
            <a:off x="3556591" y="5765393"/>
            <a:ext cx="2513665" cy="1092607"/>
            <a:chOff x="1423646" y="2224672"/>
            <a:chExt cx="2513665" cy="1092607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F699F38-9D27-4C9A-8869-9B9ADEAB4F39}"/>
                </a:ext>
              </a:extLst>
            </p:cNvPr>
            <p:cNvSpPr/>
            <p:nvPr/>
          </p:nvSpPr>
          <p:spPr>
            <a:xfrm>
              <a:off x="1423646" y="2339685"/>
              <a:ext cx="607213" cy="592862"/>
            </a:xfrm>
            <a:prstGeom prst="ellipse">
              <a:avLst/>
            </a:prstGeom>
            <a:solidFill>
              <a:srgbClr val="8CC5DF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2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B359B05-B84C-474A-9431-EAEEF0EF107C}"/>
                </a:ext>
              </a:extLst>
            </p:cNvPr>
            <p:cNvSpPr txBox="1"/>
            <p:nvPr/>
          </p:nvSpPr>
          <p:spPr>
            <a:xfrm>
              <a:off x="2028252" y="2224672"/>
              <a:ext cx="190905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1400" b="1" dirty="0" smtClean="0"/>
                <a:t>老師說明鯉魚伯公與在地社區文化關聯性</a:t>
              </a:r>
              <a:endParaRPr lang="en-US" altLang="zh-TW" sz="1400" b="1" dirty="0" smtClean="0"/>
            </a:p>
            <a:p>
              <a:endParaRPr lang="zh-CN" altLang="en-US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ACFBFCE-BA38-41C5-ABE7-FB3E5AFB610A}"/>
              </a:ext>
            </a:extLst>
          </p:cNvPr>
          <p:cNvGrpSpPr/>
          <p:nvPr/>
        </p:nvGrpSpPr>
        <p:grpSpPr>
          <a:xfrm>
            <a:off x="6520804" y="2597975"/>
            <a:ext cx="2180075" cy="629178"/>
            <a:chOff x="1469134" y="2134539"/>
            <a:chExt cx="2180075" cy="629178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4F74582-FC70-4F0C-AE4A-2B8DEB1B2E88}"/>
                </a:ext>
              </a:extLst>
            </p:cNvPr>
            <p:cNvSpPr/>
            <p:nvPr/>
          </p:nvSpPr>
          <p:spPr>
            <a:xfrm>
              <a:off x="1469134" y="2134539"/>
              <a:ext cx="616595" cy="629178"/>
            </a:xfrm>
            <a:prstGeom prst="ellipse">
              <a:avLst/>
            </a:prstGeom>
            <a:solidFill>
              <a:srgbClr val="CF6B71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3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4372DD3-6A9A-4144-8AAC-9B52C4A21968}"/>
                </a:ext>
              </a:extLst>
            </p:cNvPr>
            <p:cNvSpPr txBox="1"/>
            <p:nvPr/>
          </p:nvSpPr>
          <p:spPr>
            <a:xfrm>
              <a:off x="2028252" y="2224672"/>
              <a:ext cx="1620957" cy="385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1400" b="1" dirty="0" smtClean="0"/>
                <a:t>嘗試操縱布袋戲偶</a:t>
              </a:r>
              <a:endParaRPr lang="en-US" altLang="zh-TW" sz="1400" b="1" dirty="0" smtClean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DC52169-E6CC-4C9A-83C6-B72B1AD89FE4}"/>
              </a:ext>
            </a:extLst>
          </p:cNvPr>
          <p:cNvGrpSpPr/>
          <p:nvPr/>
        </p:nvGrpSpPr>
        <p:grpSpPr>
          <a:xfrm>
            <a:off x="6162040" y="5090160"/>
            <a:ext cx="1200631" cy="640420"/>
            <a:chOff x="1371360" y="2098684"/>
            <a:chExt cx="1200631" cy="64042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B095CFC-9924-474A-98DD-168871683F72}"/>
                </a:ext>
              </a:extLst>
            </p:cNvPr>
            <p:cNvSpPr/>
            <p:nvPr/>
          </p:nvSpPr>
          <p:spPr>
            <a:xfrm>
              <a:off x="1371360" y="2098684"/>
              <a:ext cx="681246" cy="640420"/>
            </a:xfrm>
            <a:prstGeom prst="ellipse">
              <a:avLst/>
            </a:prstGeom>
            <a:solidFill>
              <a:srgbClr val="ECC95D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4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8EAD907-B243-4524-B5BB-48F9C710E76E}"/>
                </a:ext>
              </a:extLst>
            </p:cNvPr>
            <p:cNvSpPr txBox="1"/>
            <p:nvPr/>
          </p:nvSpPr>
          <p:spPr>
            <a:xfrm>
              <a:off x="2028252" y="2224672"/>
              <a:ext cx="543739" cy="385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1400" b="1" dirty="0" smtClean="0"/>
                <a:t>留念</a:t>
              </a:r>
              <a:endParaRPr lang="en-US" altLang="zh-TW" sz="1400" b="1" dirty="0" smtClean="0"/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4208304" y="689066"/>
            <a:ext cx="3775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鬧熱滾滾掌中劇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93549CD-33A4-4E24-9B4B-EF74D3A42440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13">
            <a:off x="8573747" y="682533"/>
            <a:ext cx="3302660" cy="3843273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679">
            <a:off x="7096664" y="3542751"/>
            <a:ext cx="4228302" cy="3034237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6667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977745" y="68906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鯉魚伯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6" y="2457686"/>
            <a:ext cx="5350884" cy="3561682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6597068" y="2417625"/>
            <a:ext cx="49345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大甲溪山洪爆發，常令兩岸的居民提心吊膽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大甲溪 水沖了又沖，就是不曾沖襲過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鯉魚伯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公廟一帶。附近居民為了感謝鯉魚伯公護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岸有功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，於是發起重新建廟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特別將土地公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的房子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「福德祠」升格 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永安宮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，來表彰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鯉魚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伯公長年顯靈，安定鄰里的功勞。土地公廟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祠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，這可是全省少見的喔！</a:t>
            </a:r>
          </a:p>
        </p:txBody>
      </p:sp>
    </p:spTree>
    <p:extLst>
      <p:ext uri="{BB962C8B-B14F-4D97-AF65-F5344CB8AC3E}">
        <p14:creationId xmlns:p14="http://schemas.microsoft.com/office/powerpoint/2010/main" val="34952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D842A9C-6A2A-4B26-896C-CF143698A1C2}"/>
              </a:ext>
            </a:extLst>
          </p:cNvPr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626DEBD-57D3-4391-8BDD-11F7C8FB4AE5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0FA469B3-EE68-4703-8090-3731DB82CFA3}"/>
              </a:ext>
            </a:extLst>
          </p:cNvPr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1ACEED7-4DB5-4816-AB21-2B1FDCE3D6F5}"/>
              </a:ext>
            </a:extLst>
          </p:cNvPr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6F1743-6BCA-46A6-8682-AF93936470E5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E357C5C4-01AA-45E2-A068-B2D9712ACEC4}"/>
              </a:ext>
            </a:extLst>
          </p:cNvPr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5689506" y="1982086"/>
            <a:ext cx="2608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救援力</a:t>
            </a:r>
            <a:endParaRPr lang="zh-CN" altLang="en-US" sz="6000" spc="300" dirty="0">
              <a:solidFill>
                <a:schemeClr val="tx1">
                  <a:lumMod val="85000"/>
                  <a:lumOff val="1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CF6B71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03</a:t>
            </a:r>
            <a:endParaRPr lang="zh-CN" altLang="en-US" sz="7200" spc="300" dirty="0">
              <a:solidFill>
                <a:srgbClr val="CF6B71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3947161" y="3647930"/>
            <a:ext cx="484339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defRPr>
            </a:lvl1pPr>
          </a:lstStyle>
          <a:p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評分三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</a:p>
          <a:p>
            <a:pPr algn="ctr"/>
            <a:r>
              <a:rPr lang="zh-TW" altLang="en-US" dirty="0"/>
              <a:t>愛  的  力  量  </a:t>
            </a:r>
            <a:r>
              <a:rPr lang="zh-TW" altLang="zh-TW" dirty="0"/>
              <a:t>，</a:t>
            </a:r>
            <a:r>
              <a:rPr lang="zh-TW" altLang="en-US" dirty="0"/>
              <a:t>  守  護  生  命  </a:t>
            </a:r>
            <a:r>
              <a:rPr lang="zh-TW" altLang="zh-TW" dirty="0"/>
              <a:t>。</a:t>
            </a:r>
          </a:p>
          <a:p>
            <a:pPr indent="10795">
              <a:spcAft>
                <a:spcPts val="0"/>
              </a:spcAft>
            </a:pPr>
            <a:r>
              <a:rPr lang="zh-TW" altLang="en-US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能否讓此行動形成延續常態性的社會實踐和培養孩子社會責任感，發揮愛的力量，成為生命教育實踐的場域。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E7B25F-6233-4ED2-B402-C44E94811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554" y="1832107"/>
            <a:ext cx="2760396" cy="3960000"/>
          </a:xfrm>
          <a:prstGeom prst="rect">
            <a:avLst/>
          </a:prstGeom>
        </p:spPr>
      </p:pic>
      <p:pic>
        <p:nvPicPr>
          <p:cNvPr id="17" name="Picture 2" descr="C:\Users\user\AppData\Local\Microsoft\Windows\Temporary Internet Files\Content.IE5\EYHM4POW\volunteer_hand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44" y="1674061"/>
            <a:ext cx="2235887" cy="15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503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3D64BA2-560D-487E-8548-05F99FAB9E3E}"/>
              </a:ext>
            </a:extLst>
          </p:cNvPr>
          <p:cNvGrpSpPr/>
          <p:nvPr/>
        </p:nvGrpSpPr>
        <p:grpSpPr>
          <a:xfrm>
            <a:off x="6868256" y="1993396"/>
            <a:ext cx="3237360" cy="839323"/>
            <a:chOff x="6258623" y="2105889"/>
            <a:chExt cx="3237360" cy="839323"/>
          </a:xfrm>
        </p:grpSpPr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B2ED4E97-C077-40FE-AA2A-B4EA42C5E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1A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9BB0EC1-4C81-4EA0-91DD-7373C4A68749}"/>
                </a:ext>
              </a:extLst>
            </p:cNvPr>
            <p:cNvSpPr txBox="1"/>
            <p:nvPr/>
          </p:nvSpPr>
          <p:spPr>
            <a:xfrm>
              <a:off x="7259473" y="2288769"/>
              <a:ext cx="2236510" cy="44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3200" b="1" dirty="0" smtClean="0"/>
                <a:t>蒸米與調味</a:t>
              </a:r>
              <a:endParaRPr lang="zh-CN" altLang="en-US" sz="3200" b="1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8EF015F-90E0-44B0-9AE1-69E8ABE781A1}"/>
              </a:ext>
            </a:extLst>
          </p:cNvPr>
          <p:cNvGrpSpPr/>
          <p:nvPr/>
        </p:nvGrpSpPr>
        <p:grpSpPr>
          <a:xfrm>
            <a:off x="6868256" y="3090945"/>
            <a:ext cx="2826991" cy="839323"/>
            <a:chOff x="6258623" y="2105889"/>
            <a:chExt cx="2826991" cy="839323"/>
          </a:xfrm>
        </p:grpSpPr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C4130A52-ADA7-4484-BEB4-33A743063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8CC5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F42F4AE-DE01-4593-B2DE-15639CF4459F}"/>
                </a:ext>
              </a:extLst>
            </p:cNvPr>
            <p:cNvSpPr txBox="1"/>
            <p:nvPr/>
          </p:nvSpPr>
          <p:spPr>
            <a:xfrm>
              <a:off x="7259473" y="2334489"/>
              <a:ext cx="1826141" cy="44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3200" b="1" dirty="0" smtClean="0"/>
                <a:t>用心塑形</a:t>
              </a:r>
              <a:endParaRPr lang="zh-CN" altLang="en-US" sz="3200" b="1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953B044-B569-4096-9F50-8239CEBA15ED}"/>
              </a:ext>
            </a:extLst>
          </p:cNvPr>
          <p:cNvGrpSpPr/>
          <p:nvPr/>
        </p:nvGrpSpPr>
        <p:grpSpPr>
          <a:xfrm>
            <a:off x="6868256" y="4188494"/>
            <a:ext cx="4058097" cy="839323"/>
            <a:chOff x="6258623" y="2105889"/>
            <a:chExt cx="4058097" cy="839323"/>
          </a:xfrm>
        </p:grpSpPr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14AEEAF0-1DAE-4B18-8662-80FD60093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F6B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3757CE6-4600-4124-9837-F442D11B8E74}"/>
                </a:ext>
              </a:extLst>
            </p:cNvPr>
            <p:cNvSpPr txBox="1"/>
            <p:nvPr/>
          </p:nvSpPr>
          <p:spPr>
            <a:xfrm>
              <a:off x="7259473" y="2237969"/>
              <a:ext cx="3057247" cy="44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3200" b="1" dirty="0" smtClean="0"/>
                <a:t>用愛妝點小米</a:t>
              </a:r>
              <a:r>
                <a:rPr lang="zh-TW" altLang="en-US" sz="3200" b="1" dirty="0"/>
                <a:t>龜</a:t>
              </a:r>
              <a:endParaRPr lang="zh-CN" altLang="en-US" sz="3200" b="1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8C39569-F21E-47CA-915E-CFF7E32727F9}"/>
              </a:ext>
            </a:extLst>
          </p:cNvPr>
          <p:cNvGrpSpPr/>
          <p:nvPr/>
        </p:nvGrpSpPr>
        <p:grpSpPr>
          <a:xfrm>
            <a:off x="6868256" y="5286044"/>
            <a:ext cx="3237360" cy="839323"/>
            <a:chOff x="6258623" y="2105889"/>
            <a:chExt cx="3237360" cy="839323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2B289642-851B-4EA9-B1E0-EBFE03894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9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E074BFF-4795-4FFE-BEDD-A22A1B1B2170}"/>
                </a:ext>
              </a:extLst>
            </p:cNvPr>
            <p:cNvSpPr txBox="1"/>
            <p:nvPr/>
          </p:nvSpPr>
          <p:spPr>
            <a:xfrm>
              <a:off x="7259473" y="2293849"/>
              <a:ext cx="2236510" cy="44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3200" b="1" dirty="0" smtClean="0"/>
                <a:t>分享與品嘗</a:t>
              </a:r>
              <a:endParaRPr lang="zh-CN" altLang="en-US" sz="3200" b="1" dirty="0"/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4721265" y="68906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祈福小米龜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3" y="1499915"/>
            <a:ext cx="6164185" cy="50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3D64BA2-560D-487E-8548-05F99FAB9E3E}"/>
              </a:ext>
            </a:extLst>
          </p:cNvPr>
          <p:cNvGrpSpPr/>
          <p:nvPr/>
        </p:nvGrpSpPr>
        <p:grpSpPr>
          <a:xfrm>
            <a:off x="6265834" y="1993396"/>
            <a:ext cx="4581714" cy="839323"/>
            <a:chOff x="6258623" y="2105889"/>
            <a:chExt cx="4581714" cy="839323"/>
          </a:xfrm>
        </p:grpSpPr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B2ED4E97-C077-40FE-AA2A-B4EA42C5E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1A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9BB0EC1-4C81-4EA0-91DD-7373C4A68749}"/>
                </a:ext>
              </a:extLst>
            </p:cNvPr>
            <p:cNvSpPr txBox="1"/>
            <p:nvPr/>
          </p:nvSpPr>
          <p:spPr>
            <a:xfrm>
              <a:off x="7218833" y="2448331"/>
              <a:ext cx="3621504" cy="44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3200" b="1" dirty="0"/>
                <a:t>揉</a:t>
              </a:r>
              <a:r>
                <a:rPr lang="zh-TW" altLang="en-US" sz="3200" b="1" dirty="0" smtClean="0"/>
                <a:t>土    壓模    塑型</a:t>
              </a:r>
              <a:endParaRPr lang="zh-CN" altLang="en-US" sz="3200" b="1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8EF015F-90E0-44B0-9AE1-69E8ABE781A1}"/>
              </a:ext>
            </a:extLst>
          </p:cNvPr>
          <p:cNvGrpSpPr/>
          <p:nvPr/>
        </p:nvGrpSpPr>
        <p:grpSpPr>
          <a:xfrm>
            <a:off x="6225194" y="3039483"/>
            <a:ext cx="2006253" cy="839323"/>
            <a:chOff x="6258623" y="2105889"/>
            <a:chExt cx="2006253" cy="839323"/>
          </a:xfrm>
        </p:grpSpPr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C4130A52-ADA7-4484-BEB4-33A743063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8CC5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F42F4AE-DE01-4593-B2DE-15639CF4459F}"/>
                </a:ext>
              </a:extLst>
            </p:cNvPr>
            <p:cNvSpPr txBox="1"/>
            <p:nvPr/>
          </p:nvSpPr>
          <p:spPr>
            <a:xfrm>
              <a:off x="7259473" y="2288769"/>
              <a:ext cx="1005403" cy="44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3200" b="1" dirty="0" smtClean="0"/>
                <a:t>晾乾</a:t>
              </a:r>
              <a:endParaRPr lang="zh-CN" altLang="en-US" sz="3200" b="1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953B044-B569-4096-9F50-8239CEBA15ED}"/>
              </a:ext>
            </a:extLst>
          </p:cNvPr>
          <p:cNvGrpSpPr/>
          <p:nvPr/>
        </p:nvGrpSpPr>
        <p:grpSpPr>
          <a:xfrm>
            <a:off x="6265834" y="4188494"/>
            <a:ext cx="2006253" cy="839323"/>
            <a:chOff x="6258623" y="2105889"/>
            <a:chExt cx="2006253" cy="839323"/>
          </a:xfrm>
        </p:grpSpPr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14AEEAF0-1DAE-4B18-8662-80FD60093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F6B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3757CE6-4600-4124-9837-F442D11B8E74}"/>
                </a:ext>
              </a:extLst>
            </p:cNvPr>
            <p:cNvSpPr txBox="1"/>
            <p:nvPr/>
          </p:nvSpPr>
          <p:spPr>
            <a:xfrm>
              <a:off x="7259473" y="2329409"/>
              <a:ext cx="1005403" cy="44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3200" b="1" dirty="0" smtClean="0"/>
                <a:t>塗色</a:t>
              </a:r>
              <a:endParaRPr lang="zh-CN" altLang="en-US" sz="3200" b="1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8C39569-F21E-47CA-915E-CFF7E32727F9}"/>
              </a:ext>
            </a:extLst>
          </p:cNvPr>
          <p:cNvGrpSpPr/>
          <p:nvPr/>
        </p:nvGrpSpPr>
        <p:grpSpPr>
          <a:xfrm>
            <a:off x="6265834" y="5286044"/>
            <a:ext cx="3774366" cy="839323"/>
            <a:chOff x="6258623" y="2105889"/>
            <a:chExt cx="3774366" cy="839323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2B289642-851B-4EA9-B1E0-EBFE03894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9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E074BFF-4795-4FFE-BEDD-A22A1B1B2170}"/>
                </a:ext>
              </a:extLst>
            </p:cNvPr>
            <p:cNvSpPr txBox="1"/>
            <p:nvPr/>
          </p:nvSpPr>
          <p:spPr>
            <a:xfrm>
              <a:off x="7259473" y="2314169"/>
              <a:ext cx="2773516" cy="44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TW" altLang="en-US" sz="3200" b="1" dirty="0" smtClean="0"/>
                <a:t>新丁粄出爐囉</a:t>
              </a:r>
              <a:r>
                <a:rPr lang="en-US" altLang="zh-TW" sz="3200" b="1" dirty="0" smtClean="0"/>
                <a:t>!</a:t>
              </a:r>
              <a:endParaRPr lang="zh-CN" altLang="en-US" sz="3200" b="1" dirty="0"/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4772568" y="689066"/>
            <a:ext cx="2646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新丁粄</a:t>
            </a: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DIY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向右箭號 8"/>
          <p:cNvSpPr/>
          <p:nvPr/>
        </p:nvSpPr>
        <p:spPr>
          <a:xfrm>
            <a:off x="9522635" y="2208073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>
            <a:off x="8197722" y="2253809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09" y="952899"/>
            <a:ext cx="6576603" cy="54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801C9FE-F6FE-45A4-94D0-795FB6A7DF61}"/>
              </a:ext>
            </a:extLst>
          </p:cNvPr>
          <p:cNvGrpSpPr/>
          <p:nvPr/>
        </p:nvGrpSpPr>
        <p:grpSpPr>
          <a:xfrm>
            <a:off x="797445" y="1581721"/>
            <a:ext cx="7644816" cy="159488"/>
            <a:chOff x="-116956" y="1890065"/>
            <a:chExt cx="7644816" cy="1594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D842A9C-6A2A-4B26-896C-CF143698A1C2}"/>
                </a:ext>
              </a:extLst>
            </p:cNvPr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626DEBD-57D3-4391-8BDD-11F7C8FB4AE5}"/>
                </a:ext>
              </a:extLst>
            </p:cNvPr>
            <p:cNvCxnSpPr>
              <a:cxnSpLocks/>
              <a:endCxn id="5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FA469B3-EE68-4703-8090-3731DB82CFA3}"/>
                </a:ext>
              </a:extLst>
            </p:cNvPr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71B9C9-03F9-4F73-8A02-7B95AAE2D39A}"/>
              </a:ext>
            </a:extLst>
          </p:cNvPr>
          <p:cNvGrpSpPr/>
          <p:nvPr/>
        </p:nvGrpSpPr>
        <p:grpSpPr>
          <a:xfrm>
            <a:off x="797446" y="3158883"/>
            <a:ext cx="7644816" cy="159488"/>
            <a:chOff x="-116956" y="1890065"/>
            <a:chExt cx="7644816" cy="1594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1ACEED7-4DB5-4816-AB21-2B1FDCE3D6F5}"/>
                </a:ext>
              </a:extLst>
            </p:cNvPr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E6F1743-6BCA-46A6-8682-AF93936470E5}"/>
                </a:ext>
              </a:extLst>
            </p:cNvPr>
            <p:cNvCxnSpPr>
              <a:cxnSpLocks/>
              <a:endCxn id="12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E357C5C4-01AA-45E2-A068-B2D9712ACEC4}"/>
                </a:ext>
              </a:extLst>
            </p:cNvPr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5674367" y="1919785"/>
            <a:ext cx="2608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克服力</a:t>
            </a:r>
            <a:endParaRPr lang="zh-CN" altLang="en-US" sz="6000" spc="300" dirty="0">
              <a:solidFill>
                <a:schemeClr val="tx1">
                  <a:lumMod val="85000"/>
                  <a:lumOff val="1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370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 smtClean="0">
                <a:solidFill>
                  <a:srgbClr val="E1AD58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</a:t>
            </a:r>
            <a:r>
              <a:rPr lang="en-US" altLang="zh-TW" sz="7200" spc="300" dirty="0" smtClean="0">
                <a:solidFill>
                  <a:srgbClr val="E1AD58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4</a:t>
            </a:r>
            <a:endParaRPr lang="zh-CN" altLang="en-US" sz="7200" spc="300" dirty="0">
              <a:solidFill>
                <a:srgbClr val="E1AD58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3922348" y="3560727"/>
            <a:ext cx="49664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評分四 ：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創新性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</a:p>
          <a:p>
            <a:pPr algn="ctr"/>
            <a:r>
              <a:rPr lang="zh-TW" altLang="en-US" sz="2000" dirty="0"/>
              <a:t>打  破  逆  境  </a:t>
            </a:r>
            <a:r>
              <a:rPr lang="zh-TW" altLang="zh-TW" sz="2000" dirty="0"/>
              <a:t>，</a:t>
            </a:r>
            <a:r>
              <a:rPr lang="zh-TW" altLang="en-US" sz="2000" dirty="0"/>
              <a:t>  創  造  奇  蹟  </a:t>
            </a:r>
            <a:r>
              <a:rPr lang="zh-TW" altLang="zh-TW" sz="2000" dirty="0"/>
              <a:t>。</a:t>
            </a:r>
          </a:p>
          <a:p>
            <a:pPr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啟發孩子想像力、發揮創意執行公益行動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，打破逆境，創造奇蹟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pic>
        <p:nvPicPr>
          <p:cNvPr id="18" name="Picture 2" descr="C:\Users\user\AppData\Local\Microsoft\Windows\Temporary Internet Files\Content.IE5\L3Y1CV56\Lightbulb-Brigh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757">
            <a:off x="3170964" y="1341649"/>
            <a:ext cx="2182038" cy="18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078" y="1083797"/>
            <a:ext cx="1987468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662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3440" y="4701539"/>
            <a:ext cx="9265920" cy="2016443"/>
          </a:xfrm>
        </p:spPr>
        <p:txBody>
          <a:bodyPr/>
          <a:lstStyle/>
          <a:p>
            <a:r>
              <a:rPr lang="zh-TW" altLang="en-US" b="1" dirty="0" smtClean="0">
                <a:latin typeface="+mn-ea"/>
              </a:rPr>
              <a:t>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於東勢區市中心，每年東勢區在元宵節皆會舉辦新丁粄節的活動，相當盛大，身為東勢人更應了解這個對東勢區別具意義的活動，希望透過參訪新丁粄節，除了認識新丁粄的由來，我們更深入探究東勢客家庄的在地文化，傳承老一輩的記憶，並製作影片與國際學校分享，深根臺灣，展望世界。 </a:t>
            </a:r>
          </a:p>
          <a:p>
            <a:endParaRPr lang="zh-TW" altLang="en-US" dirty="0"/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9F61997A-141A-4A71-85A5-D95327C1175D}"/>
              </a:ext>
            </a:extLst>
          </p:cNvPr>
          <p:cNvSpPr txBox="1"/>
          <p:nvPr/>
        </p:nvSpPr>
        <p:spPr>
          <a:xfrm>
            <a:off x="6188432" y="699911"/>
            <a:ext cx="60035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spc="300" dirty="0" smtClean="0">
                <a:solidFill>
                  <a:srgbClr val="FFC000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          東新國小</a:t>
            </a:r>
            <a:endParaRPr lang="en-US" altLang="zh-TW" sz="4000" spc="300" dirty="0" smtClean="0">
              <a:solidFill>
                <a:srgbClr val="FFC000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  <a:p>
            <a:pPr algn="ctr"/>
            <a:endParaRPr lang="en-US" altLang="zh-CN" spc="300" dirty="0" smtClean="0">
              <a:solidFill>
                <a:srgbClr val="FFC000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  <a:p>
            <a:pPr algn="ctr"/>
            <a:r>
              <a:rPr lang="en-US" altLang="zh-CN" spc="300" dirty="0">
                <a:solidFill>
                  <a:srgbClr val="FFC000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 </a:t>
            </a:r>
            <a:r>
              <a:rPr lang="en-US" altLang="zh-CN" spc="300" dirty="0" smtClean="0">
                <a:solidFill>
                  <a:srgbClr val="FFC000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    Tung Shing Elementary School</a:t>
            </a:r>
          </a:p>
        </p:txBody>
      </p:sp>
      <p:grpSp>
        <p:nvGrpSpPr>
          <p:cNvPr id="4" name="组合 6">
            <a:extLst>
              <a:ext uri="{FF2B5EF4-FFF2-40B4-BE49-F238E27FC236}">
                <a16:creationId xmlns:a16="http://schemas.microsoft.com/office/drawing/2014/main" id="{F9DD4C4D-F786-409B-A2B5-FC0C43BA49F3}"/>
              </a:ext>
            </a:extLst>
          </p:cNvPr>
          <p:cNvGrpSpPr/>
          <p:nvPr/>
        </p:nvGrpSpPr>
        <p:grpSpPr>
          <a:xfrm flipH="1">
            <a:off x="6657045" y="1323092"/>
            <a:ext cx="5374935" cy="279333"/>
            <a:chOff x="0" y="1789055"/>
            <a:chExt cx="3264195" cy="159488"/>
          </a:xfrm>
          <a:solidFill>
            <a:srgbClr val="F6BD2A"/>
          </a:solidFill>
        </p:grpSpPr>
        <p:sp>
          <p:nvSpPr>
            <p:cNvPr id="5" name="椭圆 7">
              <a:extLst>
                <a:ext uri="{FF2B5EF4-FFF2-40B4-BE49-F238E27FC236}">
                  <a16:creationId xmlns:a16="http://schemas.microsoft.com/office/drawing/2014/main" id="{9611279D-E264-41F9-B513-3B12DF718F41}"/>
                </a:ext>
              </a:extLst>
            </p:cNvPr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grpFill/>
            <a:ln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8">
              <a:extLst>
                <a:ext uri="{FF2B5EF4-FFF2-40B4-BE49-F238E27FC236}">
                  <a16:creationId xmlns:a16="http://schemas.microsoft.com/office/drawing/2014/main" id="{FEEFF744-D5E3-4750-A01E-81F48EB63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grpFill/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62" y="541020"/>
            <a:ext cx="5642507" cy="3764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05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A090AAE4-83D3-4BF3-A804-7B09E91F2B2F}"/>
              </a:ext>
            </a:extLst>
          </p:cNvPr>
          <p:cNvSpPr txBox="1"/>
          <p:nvPr/>
        </p:nvSpPr>
        <p:spPr>
          <a:xfrm>
            <a:off x="6002125" y="3137600"/>
            <a:ext cx="54525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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新丁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粄節影片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製作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~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        我們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帶著平版拍攝新丁粄節的各式照片，製作成影片，並以英文介紹新丁粄節，要向國外學校介紹東勢新丁粄節。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E47BA3B-4C69-4F77-A6AD-B894A5FD027E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D796777-A03E-46C7-A6F9-579D78840EC9}"/>
              </a:ext>
            </a:extLst>
          </p:cNvPr>
          <p:cNvCxnSpPr>
            <a:cxnSpLocks/>
            <a:stCxn id="20" idx="2"/>
            <a:endCxn id="2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82E76CAA-8705-465A-9F53-E1E368A03C34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13C4555-8A56-4A51-ADD3-02F6749A70F8}"/>
              </a:ext>
            </a:extLst>
          </p:cNvPr>
          <p:cNvSpPr txBox="1"/>
          <p:nvPr/>
        </p:nvSpPr>
        <p:spPr>
          <a:xfrm>
            <a:off x="4721264" y="68906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國際好朋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友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9B9D67A-FAE6-48D3-806C-EC186FB6A673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6B35375-2BE7-4B9D-B858-921F2886F968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E93019E-24D1-4569-9C9F-83109D020C16}"/>
              </a:ext>
            </a:extLst>
          </p:cNvPr>
          <p:cNvCxnSpPr>
            <a:cxnSpLocks/>
            <a:stCxn id="28" idx="2"/>
            <a:endCxn id="3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EA0D6196-F9C7-4F00-B1C0-9CBAEBCA467C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E5D3DEB3-5A77-48AA-842C-9DD2CB19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9"/>
          <a:stretch/>
        </p:blipFill>
        <p:spPr>
          <a:xfrm>
            <a:off x="646310" y="2790665"/>
            <a:ext cx="4871355" cy="5388135"/>
          </a:xfrm>
          <a:prstGeom prst="rect">
            <a:avLst/>
          </a:prstGeom>
        </p:spPr>
      </p:pic>
      <p:pic>
        <p:nvPicPr>
          <p:cNvPr id="16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89" y="3708401"/>
            <a:ext cx="4197434" cy="31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432" y="1799986"/>
            <a:ext cx="242032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書卷 (水平) 11"/>
          <p:cNvSpPr/>
          <p:nvPr/>
        </p:nvSpPr>
        <p:spPr>
          <a:xfrm>
            <a:off x="914400" y="635291"/>
            <a:ext cx="10236200" cy="6004269"/>
          </a:xfrm>
          <a:prstGeom prst="horizontalScroll">
            <a:avLst/>
          </a:prstGeom>
          <a:solidFill>
            <a:srgbClr val="F6BD2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E47BA3B-4C69-4F77-A6AD-B894A5FD027E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D796777-A03E-46C7-A6F9-579D78840EC9}"/>
              </a:ext>
            </a:extLst>
          </p:cNvPr>
          <p:cNvCxnSpPr>
            <a:cxnSpLocks/>
            <a:stCxn id="20" idx="2"/>
            <a:endCxn id="2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82E76CAA-8705-465A-9F53-E1E368A03C34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13C4555-8A56-4A51-ADD3-02F6749A70F8}"/>
              </a:ext>
            </a:extLst>
          </p:cNvPr>
          <p:cNvSpPr txBox="1"/>
          <p:nvPr/>
        </p:nvSpPr>
        <p:spPr>
          <a:xfrm>
            <a:off x="4721264" y="68906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國際好朋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友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9B9D67A-FAE6-48D3-806C-EC186FB6A673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6B35375-2BE7-4B9D-B858-921F2886F968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E93019E-24D1-4569-9C9F-83109D020C16}"/>
              </a:ext>
            </a:extLst>
          </p:cNvPr>
          <p:cNvCxnSpPr>
            <a:cxnSpLocks/>
            <a:stCxn id="28" idx="2"/>
            <a:endCxn id="3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EA0D6196-F9C7-4F00-B1C0-9CBAEBCA467C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35" y="1722081"/>
            <a:ext cx="4319945" cy="3528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0" y="1735196"/>
            <a:ext cx="4551615" cy="3538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文字方塊 16"/>
          <p:cNvSpPr txBox="1"/>
          <p:nvPr/>
        </p:nvSpPr>
        <p:spPr>
          <a:xfrm>
            <a:off x="1879599" y="5418271"/>
            <a:ext cx="568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由名妤老師指導與國際學校交流分享內容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14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48586" y="2091377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8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</a:p>
        </p:txBody>
      </p:sp>
      <p:pic>
        <p:nvPicPr>
          <p:cNvPr id="5" name="Picture 2" descr="C:\Users\maria\AppData\Local\Microsoft\Windows\Temporary Internet Files\Content.IE5\NOGKE5D1\1270668950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35" y="2091377"/>
            <a:ext cx="1928953" cy="17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087888" y="3789041"/>
            <a:ext cx="48965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我們的公益行動還有很多補充資料喔</a:t>
            </a:r>
            <a:r>
              <a:rPr kumimoji="1" lang="en-US" altLang="zh-TW" sz="1400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~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(</a:t>
            </a: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公益行動教案、同學心得感想、行動花絮、推薦同意書</a:t>
            </a:r>
            <a:r>
              <a:rPr kumimoji="1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…</a:t>
            </a: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等</a:t>
            </a:r>
            <a:r>
              <a:rPr kumimoji="1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4568958"/>
            <a:ext cx="3577440" cy="19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5490704" y="68717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附件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65FC2A4-774F-4CE4-ABE9-6EEB6CFBA864}"/>
              </a:ext>
            </a:extLst>
          </p:cNvPr>
          <p:cNvGrpSpPr/>
          <p:nvPr/>
        </p:nvGrpSpPr>
        <p:grpSpPr>
          <a:xfrm>
            <a:off x="3866275" y="1805779"/>
            <a:ext cx="4459447" cy="4457376"/>
            <a:chOff x="2863850" y="1131575"/>
            <a:chExt cx="3416300" cy="3414713"/>
          </a:xfrm>
        </p:grpSpPr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EAFC50C1-356A-4B30-A3EE-0908BB0F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388875"/>
              <a:ext cx="1708150" cy="1706563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B0BDBFFD-D05C-4E17-BE84-F6A79BE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582425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4D6320D7-F298-488C-8DDB-5D288C65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1131575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1D9633C6-86A1-44B4-BCD5-F4DAE301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857" y="2838138"/>
              <a:ext cx="1708150" cy="170815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7E8F2703-B1C2-436D-A4DB-4431C8DD80C0}"/>
              </a:ext>
            </a:extLst>
          </p:cNvPr>
          <p:cNvSpPr txBox="1"/>
          <p:nvPr/>
        </p:nvSpPr>
        <p:spPr>
          <a:xfrm>
            <a:off x="2464022" y="2497004"/>
            <a:ext cx="1107996" cy="47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  <a:hlinkClick r:id="rId3"/>
              </a:rPr>
              <a:t>影片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1A5B245-899E-47DE-B6E6-E69E0C01488D}"/>
              </a:ext>
            </a:extLst>
          </p:cNvPr>
          <p:cNvSpPr txBox="1"/>
          <p:nvPr/>
        </p:nvSpPr>
        <p:spPr>
          <a:xfrm>
            <a:off x="1434791" y="4335111"/>
            <a:ext cx="2031325" cy="472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  <a:hlinkClick r:id="rId4" action="ppaction://hlinksldjump"/>
              </a:rPr>
              <a:t>學生回饋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787DA3FA-72D1-4C3D-8F94-6396260D6107}"/>
              </a:ext>
            </a:extLst>
          </p:cNvPr>
          <p:cNvSpPr txBox="1"/>
          <p:nvPr/>
        </p:nvSpPr>
        <p:spPr>
          <a:xfrm>
            <a:off x="8619982" y="2497004"/>
            <a:ext cx="2954655" cy="472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  <a:hlinkClick r:id="rId5" action="ppaction://hlinksldjump"/>
              </a:rPr>
              <a:t>外國交流學校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5033AE4-73B2-4145-8A0A-D0CCADAD5A9A}"/>
              </a:ext>
            </a:extLst>
          </p:cNvPr>
          <p:cNvSpPr txBox="1"/>
          <p:nvPr/>
        </p:nvSpPr>
        <p:spPr>
          <a:xfrm>
            <a:off x="8619980" y="4279141"/>
            <a:ext cx="295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  <a:hlinkClick r:id="rId6" action="ppaction://hlinksldjump"/>
              </a:rPr>
              <a:t>外國交流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  <a:hlinkClick r:id="rId6" action="ppaction://hlinksldjump"/>
              </a:rPr>
              <a:t>學校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  <a:hlinkClick r:id="rId6" action="ppaction://hlinksldjump"/>
            </a:endParaRPr>
          </a:p>
          <a:p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  <a:hlinkClick r:id="rId6" action="ppaction://hlinksldjump"/>
              </a:rPr>
              <a:t>回饋介紹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3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F61997A-141A-4A71-85A5-D95327C1175D}"/>
              </a:ext>
            </a:extLst>
          </p:cNvPr>
          <p:cNvSpPr txBox="1"/>
          <p:nvPr/>
        </p:nvSpPr>
        <p:spPr>
          <a:xfrm>
            <a:off x="2621006" y="730233"/>
            <a:ext cx="7109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spc="300" dirty="0" smtClean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INTRODUCE</a:t>
            </a:r>
            <a:r>
              <a:rPr lang="zh-TW" altLang="en-US" sz="4000" spc="300" dirty="0" smtClean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 </a:t>
            </a:r>
            <a:r>
              <a:rPr lang="en-US" altLang="zh-TW" sz="4000" spc="300" dirty="0" smtClean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OUR FRIEND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45FDC5-2B06-494C-8938-BC7DF6C86698}"/>
              </a:ext>
            </a:extLst>
          </p:cNvPr>
          <p:cNvGrpSpPr/>
          <p:nvPr/>
        </p:nvGrpSpPr>
        <p:grpSpPr>
          <a:xfrm>
            <a:off x="-643189" y="985588"/>
            <a:ext cx="3264195" cy="159488"/>
            <a:chOff x="0" y="1789055"/>
            <a:chExt cx="3264195" cy="1594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B5B0676-CD4F-49AE-9634-BC3137E989CF}"/>
                </a:ext>
              </a:extLst>
            </p:cNvPr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93E12BA-9C66-4976-BF26-B5ADF2C8A0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9DD4C4D-F786-409B-A2B5-FC0C43BA49F3}"/>
              </a:ext>
            </a:extLst>
          </p:cNvPr>
          <p:cNvGrpSpPr/>
          <p:nvPr/>
        </p:nvGrpSpPr>
        <p:grpSpPr>
          <a:xfrm flipH="1">
            <a:off x="9760360" y="974955"/>
            <a:ext cx="3264195" cy="159488"/>
            <a:chOff x="0" y="1789055"/>
            <a:chExt cx="3264195" cy="15948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611279D-E264-41F9-B513-3B12DF718F41}"/>
                </a:ext>
              </a:extLst>
            </p:cNvPr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EEFF744-D5E3-4750-A01E-81F48EB63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1" y="1662515"/>
            <a:ext cx="5177984" cy="388348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381000" h="381000"/>
            <a:contourClr>
              <a:schemeClr val="accent2">
                <a:lumMod val="75000"/>
              </a:schemeClr>
            </a:contourClr>
          </a:sp3d>
        </p:spPr>
      </p:pic>
      <p:sp>
        <p:nvSpPr>
          <p:cNvPr id="10" name="綵帶 (弧形向上) 9"/>
          <p:cNvSpPr/>
          <p:nvPr/>
        </p:nvSpPr>
        <p:spPr>
          <a:xfrm>
            <a:off x="1965960" y="4853940"/>
            <a:ext cx="8145780" cy="1661160"/>
          </a:xfrm>
          <a:prstGeom prst="ellipseRibbon2">
            <a:avLst/>
          </a:prstGeom>
          <a:solidFill>
            <a:srgbClr val="EE841A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州交流學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</a:p>
        </p:txBody>
      </p:sp>
    </p:spTree>
    <p:extLst>
      <p:ext uri="{BB962C8B-B14F-4D97-AF65-F5344CB8AC3E}">
        <p14:creationId xmlns:p14="http://schemas.microsoft.com/office/powerpoint/2010/main" val="30863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橢圓形圖說文字 21"/>
          <p:cNvSpPr/>
          <p:nvPr/>
        </p:nvSpPr>
        <p:spPr>
          <a:xfrm>
            <a:off x="149558" y="1200436"/>
            <a:ext cx="3368040" cy="1356360"/>
          </a:xfrm>
          <a:prstGeom prst="wedgeEllipseCallout">
            <a:avLst>
              <a:gd name="adj1" fmla="val 38896"/>
              <a:gd name="adj2" fmla="val 5838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F6BD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977742" y="689066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你來我往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F6BD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F6BD2A"/>
          </a:solidFill>
          <a:ln>
            <a:solidFill>
              <a:srgbClr val="F6B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13075" y="1401562"/>
            <a:ext cx="274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來自加州的信息與萬聖節分享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0" y="304978"/>
            <a:ext cx="11029172" cy="63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5234224" y="68906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心內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話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87E2E7-2ECD-4037-9458-208C1C12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4" y="4701988"/>
            <a:ext cx="2905929" cy="2156012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5EE3CAA0-0C20-44B5-9C89-1C1875E681E6}"/>
              </a:ext>
            </a:extLst>
          </p:cNvPr>
          <p:cNvGrpSpPr/>
          <p:nvPr/>
        </p:nvGrpSpPr>
        <p:grpSpPr>
          <a:xfrm>
            <a:off x="467564" y="2969838"/>
            <a:ext cx="3582392" cy="1092607"/>
            <a:chOff x="410718" y="2147355"/>
            <a:chExt cx="3582392" cy="1092607"/>
          </a:xfrm>
        </p:grpSpPr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E3720D98-5C83-47C4-9CCA-973493AF3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DFFCD95-5407-4D52-B97E-8D15EC2E06CF}"/>
                </a:ext>
              </a:extLst>
            </p:cNvPr>
            <p:cNvSpPr txBox="1"/>
            <p:nvPr/>
          </p:nvSpPr>
          <p:spPr>
            <a:xfrm>
              <a:off x="1230815" y="2147355"/>
              <a:ext cx="276229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用我們的文字 </a:t>
              </a:r>
              <a:endPara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2600"/>
                </a:lnSpc>
              </a:pP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   </a:t>
              </a:r>
              <a:r>
                <a:rPr lang="en-US" altLang="zh-TW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‧</a:t>
              </a: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 紀錄 </a:t>
              </a:r>
              <a:r>
                <a:rPr lang="en-US" altLang="zh-TW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‧</a:t>
              </a:r>
            </a:p>
            <a:p>
              <a:pPr>
                <a:lnSpc>
                  <a:spcPts val="2600"/>
                </a:lnSpc>
              </a:pP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        一句句心內話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72" y="1549757"/>
            <a:ext cx="6772330" cy="50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041CB6-BA36-4159-95CB-D7766E514975}"/>
              </a:ext>
            </a:extLst>
          </p:cNvPr>
          <p:cNvSpPr txBox="1"/>
          <p:nvPr/>
        </p:nvSpPr>
        <p:spPr>
          <a:xfrm>
            <a:off x="2701162" y="925043"/>
            <a:ext cx="6917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感謝大家的觀看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D2676-5B7E-422C-8E35-AE43982FE2BF}"/>
              </a:ext>
            </a:extLst>
          </p:cNvPr>
          <p:cNvSpPr txBox="1"/>
          <p:nvPr/>
        </p:nvSpPr>
        <p:spPr>
          <a:xfrm>
            <a:off x="3149201" y="347154"/>
            <a:ext cx="6021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spc="1600" dirty="0">
                <a:solidFill>
                  <a:srgbClr val="F6BD2A"/>
                </a:solidFill>
                <a:latin typeface="Trebuchet MS" panose="020B0603020202020204" pitchFamily="34" charset="0"/>
                <a:ea typeface="苹方 中等" panose="020B0400000000000000" pitchFamily="34" charset="-122"/>
              </a:rPr>
              <a:t>13</a:t>
            </a:r>
            <a:r>
              <a:rPr lang="en-US" altLang="zh-TW" sz="1600" spc="1600" baseline="30000" dirty="0">
                <a:solidFill>
                  <a:srgbClr val="F6BD2A"/>
                </a:solidFill>
                <a:latin typeface="Trebuchet MS" panose="020B0603020202020204" pitchFamily="34" charset="0"/>
                <a:ea typeface="苹方 中等" panose="020B0400000000000000" pitchFamily="34" charset="-122"/>
              </a:rPr>
              <a:t>th</a:t>
            </a:r>
            <a:r>
              <a:rPr lang="zh-TW" altLang="en-US" sz="1600" spc="1600" dirty="0">
                <a:solidFill>
                  <a:srgbClr val="F6BD2A"/>
                </a:solidFill>
                <a:latin typeface="Trebuchet MS" panose="020B0603020202020204" pitchFamily="34" charset="0"/>
                <a:ea typeface="苹方 中等" panose="020B0400000000000000" pitchFamily="34" charset="-122"/>
              </a:rPr>
              <a:t>小學生公益行動競賽</a:t>
            </a:r>
            <a:endParaRPr lang="en-US" altLang="zh-TW" sz="1600" spc="1600" dirty="0">
              <a:solidFill>
                <a:srgbClr val="F6BD2A"/>
              </a:solidFill>
              <a:latin typeface="Trebuchet MS" panose="020B0603020202020204" pitchFamily="34" charset="0"/>
              <a:ea typeface="苹方 中等" panose="020B0400000000000000" pitchFamily="34" charset="-122"/>
            </a:endParaRPr>
          </a:p>
          <a:p>
            <a:pPr algn="ctr"/>
            <a:r>
              <a:rPr lang="en-US" altLang="zh-TW" sz="1600" spc="1600" dirty="0">
                <a:solidFill>
                  <a:srgbClr val="F6BD2A"/>
                </a:solidFill>
                <a:latin typeface="Trebuchet MS" panose="020B0603020202020204" pitchFamily="34" charset="0"/>
                <a:ea typeface="苹方 中等" panose="020B0400000000000000" pitchFamily="34" charset="-122"/>
              </a:rPr>
              <a:t>LOVE IS OUR MISSION</a:t>
            </a:r>
            <a:endParaRPr lang="zh-CN" altLang="en-US" sz="1600" spc="1600" dirty="0">
              <a:solidFill>
                <a:srgbClr val="F6BD2A"/>
              </a:solidFill>
              <a:latin typeface="Trebuchet MS" panose="020B0603020202020204" pitchFamily="34" charset="0"/>
              <a:ea typeface="苹方 中等" panose="020B04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1796902" y="747113"/>
            <a:ext cx="893623" cy="915795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9490842" y="759854"/>
            <a:ext cx="893623" cy="915795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94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F61997A-141A-4A71-85A5-D95327C1175D}"/>
              </a:ext>
            </a:extLst>
          </p:cNvPr>
          <p:cNvSpPr txBox="1"/>
          <p:nvPr/>
        </p:nvSpPr>
        <p:spPr>
          <a:xfrm>
            <a:off x="3128709" y="488389"/>
            <a:ext cx="6224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spc="300" dirty="0" smtClean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INTRODUCE</a:t>
            </a:r>
            <a:r>
              <a:rPr lang="en-US" altLang="zh-CN" sz="6000" spc="300" dirty="0" smtClean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 </a:t>
            </a:r>
            <a:r>
              <a:rPr lang="en-US" altLang="zh-CN" sz="4000" spc="300" dirty="0" smtClean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ONESELF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45FDC5-2B06-494C-8938-BC7DF6C86698}"/>
              </a:ext>
            </a:extLst>
          </p:cNvPr>
          <p:cNvGrpSpPr/>
          <p:nvPr/>
        </p:nvGrpSpPr>
        <p:grpSpPr>
          <a:xfrm>
            <a:off x="-211389" y="985588"/>
            <a:ext cx="3264195" cy="159488"/>
            <a:chOff x="0" y="1789055"/>
            <a:chExt cx="3264195" cy="1594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B5B0676-CD4F-49AE-9634-BC3137E989CF}"/>
                </a:ext>
              </a:extLst>
            </p:cNvPr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93E12BA-9C66-4976-BF26-B5ADF2C8A0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9DD4C4D-F786-409B-A2B5-FC0C43BA49F3}"/>
              </a:ext>
            </a:extLst>
          </p:cNvPr>
          <p:cNvGrpSpPr/>
          <p:nvPr/>
        </p:nvGrpSpPr>
        <p:grpSpPr>
          <a:xfrm flipH="1">
            <a:off x="9429393" y="996220"/>
            <a:ext cx="3264195" cy="159488"/>
            <a:chOff x="0" y="1789055"/>
            <a:chExt cx="3264195" cy="15948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611279D-E264-41F9-B513-3B12DF718F41}"/>
                </a:ext>
              </a:extLst>
            </p:cNvPr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EEFF744-D5E3-4750-A01E-81F48EB63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B9EDEB2-C71E-45B4-8CDB-67E5CFF5F52E}"/>
              </a:ext>
            </a:extLst>
          </p:cNvPr>
          <p:cNvSpPr txBox="1"/>
          <p:nvPr/>
        </p:nvSpPr>
        <p:spPr>
          <a:xfrm>
            <a:off x="796409" y="1936700"/>
            <a:ext cx="2339102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200" dirty="0" smtClean="0">
                <a:ln w="254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東新俠</a:t>
            </a:r>
            <a:r>
              <a:rPr lang="zh-TW" altLang="en-US" sz="4200" dirty="0" smtClean="0">
                <a:ln w="254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ln>
                <a:solidFill>
                  <a:srgbClr val="00B0F0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客</a:t>
            </a:r>
            <a:endParaRPr lang="zh-CN" altLang="en-US" sz="4200" dirty="0">
              <a:ln w="2540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ln>
              <a:solidFill>
                <a:srgbClr val="00B0F0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6B40A9D-208A-427E-B1A7-CAA8750054D6}"/>
              </a:ext>
            </a:extLst>
          </p:cNvPr>
          <p:cNvSpPr txBox="1"/>
          <p:nvPr/>
        </p:nvSpPr>
        <p:spPr>
          <a:xfrm>
            <a:off x="8558218" y="3766932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200" dirty="0" smtClean="0">
                <a:ln w="254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咬一口</a:t>
            </a:r>
            <a:r>
              <a:rPr lang="zh-TW" altLang="en-US" sz="4200" dirty="0" smtClean="0">
                <a:ln w="254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ln>
                <a:solidFill>
                  <a:srgbClr val="DA2A9F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新丁粄</a:t>
            </a:r>
            <a:endParaRPr lang="zh-CN" altLang="en-US" sz="4200" dirty="0">
              <a:ln w="2540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ln>
              <a:solidFill>
                <a:srgbClr val="DA2A9F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1" y="1662515"/>
            <a:ext cx="5177984" cy="388348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381000" h="381000"/>
            <a:contourClr>
              <a:schemeClr val="accent2">
                <a:lumMod val="75000"/>
              </a:schemeClr>
            </a:contourClr>
          </a:sp3d>
        </p:spPr>
      </p:pic>
      <p:sp>
        <p:nvSpPr>
          <p:cNvPr id="10" name="綵帶 (弧形向上) 9"/>
          <p:cNvSpPr/>
          <p:nvPr/>
        </p:nvSpPr>
        <p:spPr>
          <a:xfrm>
            <a:off x="1965960" y="4853940"/>
            <a:ext cx="8145780" cy="1661160"/>
          </a:xfrm>
          <a:prstGeom prst="ellipseRibbon2">
            <a:avLst/>
          </a:prstGeom>
          <a:solidFill>
            <a:srgbClr val="EE841A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台中市東新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  東新俠客隊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執行時間：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2019/1/1-2019/3/15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6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801C9FE-F6FE-45A4-94D0-795FB6A7DF61}"/>
              </a:ext>
            </a:extLst>
          </p:cNvPr>
          <p:cNvGrpSpPr/>
          <p:nvPr/>
        </p:nvGrpSpPr>
        <p:grpSpPr>
          <a:xfrm>
            <a:off x="797445" y="1581721"/>
            <a:ext cx="7644816" cy="159488"/>
            <a:chOff x="-116956" y="1890065"/>
            <a:chExt cx="7644816" cy="1594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D842A9C-6A2A-4B26-896C-CF143698A1C2}"/>
                </a:ext>
              </a:extLst>
            </p:cNvPr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626DEBD-57D3-4391-8BDD-11F7C8FB4AE5}"/>
                </a:ext>
              </a:extLst>
            </p:cNvPr>
            <p:cNvCxnSpPr>
              <a:cxnSpLocks/>
              <a:endCxn id="5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FA469B3-EE68-4703-8090-3731DB82CFA3}"/>
                </a:ext>
              </a:extLst>
            </p:cNvPr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71B9C9-03F9-4F73-8A02-7B95AAE2D39A}"/>
              </a:ext>
            </a:extLst>
          </p:cNvPr>
          <p:cNvGrpSpPr/>
          <p:nvPr/>
        </p:nvGrpSpPr>
        <p:grpSpPr>
          <a:xfrm>
            <a:off x="797446" y="3158883"/>
            <a:ext cx="7644816" cy="159488"/>
            <a:chOff x="-116956" y="1890065"/>
            <a:chExt cx="7644816" cy="1594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1ACEED7-4DB5-4816-AB21-2B1FDCE3D6F5}"/>
                </a:ext>
              </a:extLst>
            </p:cNvPr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E6F1743-6BCA-46A6-8682-AF93936470E5}"/>
                </a:ext>
              </a:extLst>
            </p:cNvPr>
            <p:cNvCxnSpPr>
              <a:cxnSpLocks/>
              <a:endCxn id="12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E357C5C4-01AA-45E2-A068-B2D9712ACEC4}"/>
                </a:ext>
              </a:extLst>
            </p:cNvPr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5674367" y="1919785"/>
            <a:ext cx="2608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希望力</a:t>
            </a:r>
            <a:endParaRPr lang="zh-CN" altLang="en-US" sz="6000" spc="300" dirty="0">
              <a:solidFill>
                <a:schemeClr val="tx1">
                  <a:lumMod val="85000"/>
                  <a:lumOff val="1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E1AD58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01</a:t>
            </a:r>
            <a:endParaRPr lang="zh-CN" altLang="en-US" sz="7200" spc="300" dirty="0">
              <a:solidFill>
                <a:srgbClr val="E1AD58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F9A4361-EC87-47DE-93C0-7EF238A5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829" y="1741209"/>
            <a:ext cx="2679800" cy="396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3922348" y="3560727"/>
            <a:ext cx="4966481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評分一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algn="ctr"/>
            <a:r>
              <a:rPr lang="zh-TW" altLang="zh-TW" dirty="0"/>
              <a:t>小</a:t>
            </a:r>
            <a:r>
              <a:rPr lang="zh-TW" altLang="en-US" dirty="0"/>
              <a:t>  </a:t>
            </a:r>
            <a:r>
              <a:rPr lang="zh-TW" altLang="zh-TW" dirty="0"/>
              <a:t>小</a:t>
            </a:r>
            <a:r>
              <a:rPr lang="zh-TW" altLang="en-US" dirty="0"/>
              <a:t>  </a:t>
            </a:r>
            <a:r>
              <a:rPr lang="zh-TW" altLang="zh-TW" dirty="0"/>
              <a:t>年</a:t>
            </a:r>
            <a:r>
              <a:rPr lang="zh-TW" altLang="en-US" dirty="0"/>
              <a:t>  </a:t>
            </a:r>
            <a:r>
              <a:rPr lang="zh-TW" altLang="zh-TW" dirty="0"/>
              <a:t>紀</a:t>
            </a:r>
            <a:r>
              <a:rPr lang="zh-TW" altLang="en-US" dirty="0"/>
              <a:t>  </a:t>
            </a:r>
            <a:r>
              <a:rPr lang="zh-TW" altLang="zh-TW" dirty="0"/>
              <a:t>，</a:t>
            </a:r>
            <a:r>
              <a:rPr lang="zh-TW" altLang="en-US" dirty="0"/>
              <a:t>  </a:t>
            </a:r>
            <a:r>
              <a:rPr lang="zh-TW" altLang="zh-TW" dirty="0"/>
              <a:t>改</a:t>
            </a:r>
            <a:r>
              <a:rPr lang="zh-TW" altLang="en-US" dirty="0"/>
              <a:t>  </a:t>
            </a:r>
            <a:r>
              <a:rPr lang="zh-TW" altLang="zh-TW" dirty="0"/>
              <a:t>變</a:t>
            </a:r>
            <a:r>
              <a:rPr lang="zh-TW" altLang="en-US" dirty="0"/>
              <a:t>  </a:t>
            </a:r>
            <a:r>
              <a:rPr lang="zh-TW" altLang="zh-TW" dirty="0"/>
              <a:t>世</a:t>
            </a:r>
            <a:r>
              <a:rPr lang="zh-TW" altLang="en-US" dirty="0"/>
              <a:t>  </a:t>
            </a:r>
            <a:r>
              <a:rPr lang="zh-TW" altLang="zh-TW" dirty="0"/>
              <a:t>界</a:t>
            </a:r>
            <a:r>
              <a:rPr lang="zh-TW" altLang="en-US" dirty="0"/>
              <a:t>  </a:t>
            </a:r>
            <a:r>
              <a:rPr lang="zh-TW" altLang="zh-TW" dirty="0"/>
              <a:t>。</a:t>
            </a:r>
          </a:p>
          <a:p>
            <a:pPr>
              <a:lnSpc>
                <a:spcPts val="3200"/>
              </a:lnSpc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孩子主動發現問題，透過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討論規劃公益行動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，並展現公益行動自主規劃之能力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419" y="1753803"/>
            <a:ext cx="2341067" cy="133627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194034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88" y="2181911"/>
            <a:ext cx="5868321" cy="38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782224" y="61429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新丁駕到！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7AF8614-258B-479F-87AA-60928CF1AE6E}"/>
              </a:ext>
            </a:extLst>
          </p:cNvPr>
          <p:cNvSpPr txBox="1"/>
          <p:nvPr/>
        </p:nvSpPr>
        <p:spPr>
          <a:xfrm>
            <a:off x="7553255" y="2315269"/>
            <a:ext cx="4196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宵節時都會舉辦新丁粄節的活動，相當盛大，但是這些熱鬧的活動到底對我們有什麼意義呢？到底為什麼會有新丁粄節呢？為什麼名叫新丁粄？為什麼要吃新丁粄呢？身為東勢人的我們，可以做些什麼呢？我們大家集思廣益來找找答案吧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651" y="2015718"/>
            <a:ext cx="1597059" cy="2054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56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B49FC10-7370-4E0D-B79F-8EA4B12C3FE6}"/>
              </a:ext>
            </a:extLst>
          </p:cNvPr>
          <p:cNvGrpSpPr/>
          <p:nvPr/>
        </p:nvGrpSpPr>
        <p:grpSpPr>
          <a:xfrm>
            <a:off x="964230" y="4649538"/>
            <a:ext cx="4895772" cy="1743500"/>
            <a:chOff x="1032589" y="4290468"/>
            <a:chExt cx="4556326" cy="17435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1BD6A49-5F29-4053-9B0D-50884FD97C24}"/>
                </a:ext>
              </a:extLst>
            </p:cNvPr>
            <p:cNvSpPr/>
            <p:nvPr/>
          </p:nvSpPr>
          <p:spPr>
            <a:xfrm>
              <a:off x="1063257" y="4842324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09BF20B-7C5C-460B-9CEA-F72DBB23BEB0}"/>
                </a:ext>
              </a:extLst>
            </p:cNvPr>
            <p:cNvSpPr txBox="1"/>
            <p:nvPr/>
          </p:nvSpPr>
          <p:spPr>
            <a:xfrm>
              <a:off x="1032589" y="4898930"/>
              <a:ext cx="37746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/>
                </a:rPr>
                <a:t>透過社團活動討論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/>
                </a:rPr>
                <a:t>，大家一起發想「小學生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/>
                </a:rPr>
                <a:t>可以做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/>
                </a:rPr>
                <a:t>那些公益活動」呢？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641ACC3-1F32-4629-9764-294AC9999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9504" y="4290468"/>
              <a:ext cx="739411" cy="1743500"/>
            </a:xfrm>
            <a:prstGeom prst="rect">
              <a:avLst/>
            </a:prstGeom>
          </p:spPr>
        </p:pic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76EDD4D0-82DE-43B6-9BC9-D4ED46CE6983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475EE5E-6936-4BC3-AD72-A8BEE8D2672C}"/>
              </a:ext>
            </a:extLst>
          </p:cNvPr>
          <p:cNvCxnSpPr>
            <a:cxnSpLocks/>
            <a:stCxn id="28" idx="2"/>
            <a:endCxn id="30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BEC02144-9EBF-4FF1-A55C-BA3457EF86A9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B265EC4-20F4-4076-B3AA-40D0E98B7655}"/>
              </a:ext>
            </a:extLst>
          </p:cNvPr>
          <p:cNvSpPr txBox="1"/>
          <p:nvPr/>
        </p:nvSpPr>
        <p:spPr>
          <a:xfrm>
            <a:off x="3284975" y="689066"/>
            <a:ext cx="5622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rgbClr val="FF0000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『</a:t>
            </a:r>
            <a:r>
              <a:rPr lang="zh-TW" altLang="en-US" sz="4000" b="1" dirty="0" smtClean="0">
                <a:solidFill>
                  <a:srgbClr val="FF0000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咬一口新丁粄</a:t>
            </a:r>
            <a:r>
              <a:rPr lang="en-US" altLang="zh-TW" sz="4000" b="1" dirty="0" smtClean="0">
                <a:solidFill>
                  <a:srgbClr val="FF0000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』</a:t>
            </a:r>
            <a:r>
              <a:rPr lang="zh-TW" altLang="en-US" sz="4000" b="1" dirty="0" smtClean="0">
                <a:solidFill>
                  <a:srgbClr val="FF0000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誕生</a:t>
            </a:r>
            <a:r>
              <a:rPr lang="en-US" altLang="zh-TW" sz="4000" b="1" dirty="0" smtClean="0">
                <a:solidFill>
                  <a:srgbClr val="FF0000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!</a:t>
            </a:r>
            <a:endParaRPr lang="zh-CN" altLang="en-US" sz="4000" b="1" dirty="0">
              <a:solidFill>
                <a:srgbClr val="FF0000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5D38DA3-8859-4B5F-BFC8-2B67F511C186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5F23653-5A49-48CA-82D5-DED4F62F6F97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F43ED3A-61FB-4039-BF8C-CE6892E1E84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EBFAC3E-D57D-4EF9-8E58-452982F8B382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946" y="1981929"/>
            <a:ext cx="4184559" cy="280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278" y="1915023"/>
            <a:ext cx="4360127" cy="258019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742747D-55AC-492A-9A94-3792BD40A600}"/>
              </a:ext>
            </a:extLst>
          </p:cNvPr>
          <p:cNvGrpSpPr/>
          <p:nvPr/>
        </p:nvGrpSpPr>
        <p:grpSpPr>
          <a:xfrm>
            <a:off x="740069" y="1828606"/>
            <a:ext cx="5004128" cy="3073899"/>
            <a:chOff x="674637" y="1921279"/>
            <a:chExt cx="5004128" cy="16506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99815B5-AEEB-415C-A85D-5AA3250C0375}"/>
                </a:ext>
              </a:extLst>
            </p:cNvPr>
            <p:cNvSpPr/>
            <p:nvPr/>
          </p:nvSpPr>
          <p:spPr>
            <a:xfrm>
              <a:off x="674637" y="1921279"/>
              <a:ext cx="4459060" cy="1650645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B7B5396-EBB9-419A-B7E9-103284F80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8952" y="2511541"/>
              <a:ext cx="1019813" cy="824054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C007B61-5224-4352-99AA-46DD2BE7E2B7}"/>
              </a:ext>
            </a:extLst>
          </p:cNvPr>
          <p:cNvGrpSpPr/>
          <p:nvPr/>
        </p:nvGrpSpPr>
        <p:grpSpPr>
          <a:xfrm>
            <a:off x="5934906" y="1786246"/>
            <a:ext cx="5193837" cy="2846656"/>
            <a:chOff x="5934906" y="1809746"/>
            <a:chExt cx="5193837" cy="257874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EEBACB8-B7AF-4B0C-8CBF-AF74B102525D}"/>
                </a:ext>
              </a:extLst>
            </p:cNvPr>
            <p:cNvSpPr/>
            <p:nvPr/>
          </p:nvSpPr>
          <p:spPr>
            <a:xfrm>
              <a:off x="6522720" y="1809746"/>
              <a:ext cx="4606023" cy="2578740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9E4584-B3D1-4F43-A0D0-190A01F7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4906" y="1987012"/>
              <a:ext cx="1019813" cy="1463000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A89C3A0-37AD-4F80-8207-05515AC7CD3D}"/>
              </a:ext>
            </a:extLst>
          </p:cNvPr>
          <p:cNvGrpSpPr/>
          <p:nvPr/>
        </p:nvGrpSpPr>
        <p:grpSpPr>
          <a:xfrm>
            <a:off x="6444812" y="4259890"/>
            <a:ext cx="4683931" cy="2052265"/>
            <a:chOff x="6444812" y="3988237"/>
            <a:chExt cx="4683931" cy="205226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E561EB1-A22F-4EB6-8170-970729836854}"/>
                </a:ext>
              </a:extLst>
            </p:cNvPr>
            <p:cNvSpPr/>
            <p:nvPr/>
          </p:nvSpPr>
          <p:spPr>
            <a:xfrm>
              <a:off x="7152167" y="4929740"/>
              <a:ext cx="3976576" cy="1072269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972F44D-FA25-420E-B593-AFEE5714EDBA}"/>
                </a:ext>
              </a:extLst>
            </p:cNvPr>
            <p:cNvSpPr txBox="1"/>
            <p:nvPr/>
          </p:nvSpPr>
          <p:spPr>
            <a:xfrm>
              <a:off x="7583670" y="4932506"/>
              <a:ext cx="32624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lnSpc>
                  <a:spcPct val="150000"/>
                </a:lnSpc>
                <a:defRPr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/>
                </a:rPr>
                <a:t>經過說明與討論，表決通過</a:t>
              </a: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/>
                </a:rPr>
                <a:t>「咬一口新丁粄 」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43E6C3-2F43-4F3B-B218-1069D684D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44812" y="3988237"/>
              <a:ext cx="760725" cy="178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304E752F-C1E8-4DA7-BE97-C80993778BD8}"/>
              </a:ext>
            </a:extLst>
          </p:cNvPr>
          <p:cNvGrpSpPr/>
          <p:nvPr/>
        </p:nvGrpSpPr>
        <p:grpSpPr>
          <a:xfrm>
            <a:off x="1456650" y="5383326"/>
            <a:ext cx="4681871" cy="946295"/>
            <a:chOff x="1780065" y="2176973"/>
            <a:chExt cx="4681871" cy="946295"/>
          </a:xfrm>
        </p:grpSpPr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27BE4A11-581C-4A0A-81E4-F9A4C641F7DF}"/>
                </a:ext>
              </a:extLst>
            </p:cNvPr>
            <p:cNvSpPr/>
            <p:nvPr/>
          </p:nvSpPr>
          <p:spPr>
            <a:xfrm>
              <a:off x="4947829" y="2176973"/>
              <a:ext cx="1514107" cy="946295"/>
            </a:xfrm>
            <a:prstGeom prst="parallelogram">
              <a:avLst>
                <a:gd name="adj" fmla="val 22753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START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83D1C8F-960A-41B1-8F36-77CDBF9E3DCF}"/>
                </a:ext>
              </a:extLst>
            </p:cNvPr>
            <p:cNvSpPr txBox="1"/>
            <p:nvPr/>
          </p:nvSpPr>
          <p:spPr>
            <a:xfrm>
              <a:off x="1780065" y="2210198"/>
              <a:ext cx="3057247" cy="9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TW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主動規劃公益行動</a:t>
              </a:r>
              <a:endPara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3200"/>
                </a:lnSpc>
              </a:pPr>
              <a:r>
                <a:rPr lang="zh-TW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開始進行囉</a:t>
              </a:r>
              <a:r>
                <a:rPr lang="en-US" altLang="zh-TW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!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A33CD16A-48DE-48BA-B577-3B6F99E6B85A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207F372D-B296-4C6D-AEF9-FBF7EFEA4486}"/>
              </a:ext>
            </a:extLst>
          </p:cNvPr>
          <p:cNvCxnSpPr>
            <a:cxnSpLocks/>
            <a:stCxn id="31" idx="2"/>
            <a:endCxn id="33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D01918A6-5130-44EC-AD90-F640899972C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6E15C9D-B935-45A8-AA24-D531E4CD6C93}"/>
              </a:ext>
            </a:extLst>
          </p:cNvPr>
          <p:cNvSpPr txBox="1"/>
          <p:nvPr/>
        </p:nvSpPr>
        <p:spPr>
          <a:xfrm>
            <a:off x="4925118" y="680942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行前規劃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D944915-A4F7-4146-9BBB-347D0260EA21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0AE5B48-4A08-483E-87EC-109B83D002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ACA4FFE-8EDE-4CA0-94E9-EC4C5341F544}"/>
              </a:ext>
            </a:extLst>
          </p:cNvPr>
          <p:cNvCxnSpPr>
            <a:cxnSpLocks/>
            <a:stCxn id="36" idx="2"/>
            <a:endCxn id="38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CE36C607-40A8-4F20-8B32-83A3367801D8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0111"/>
              </p:ext>
            </p:extLst>
          </p:nvPr>
        </p:nvGraphicFramePr>
        <p:xfrm>
          <a:off x="6469380" y="1653540"/>
          <a:ext cx="4967952" cy="5261146"/>
        </p:xfrm>
        <a:graphic>
          <a:graphicData uri="http://schemas.openxmlformats.org/drawingml/2006/table">
            <a:tbl>
              <a:tblPr firstRow="1" firstCol="1" bandRow="1"/>
              <a:tblGrid>
                <a:gridCol w="2483976">
                  <a:extLst>
                    <a:ext uri="{9D8B030D-6E8A-4147-A177-3AD203B41FA5}">
                      <a16:colId xmlns:a16="http://schemas.microsoft.com/office/drawing/2014/main" val="746678793"/>
                    </a:ext>
                  </a:extLst>
                </a:gridCol>
                <a:gridCol w="2483976">
                  <a:extLst>
                    <a:ext uri="{9D8B030D-6E8A-4147-A177-3AD203B41FA5}">
                      <a16:colId xmlns:a16="http://schemas.microsoft.com/office/drawing/2014/main" val="2862409208"/>
                    </a:ext>
                  </a:extLst>
                </a:gridCol>
              </a:tblGrid>
              <a:tr h="2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內容說明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203728"/>
                  </a:ext>
                </a:extLst>
              </a:tr>
              <a:tr h="427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公益活動發想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社團活動時間</a:t>
                      </a:r>
                      <a:r>
                        <a:rPr lang="zh-TW" sz="1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討論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，小學生可以做的公益活動。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083147"/>
                  </a:ext>
                </a:extLst>
              </a:tr>
              <a:tr h="640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東勢在地通晤談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利用課餘時間，請教東新在地通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書熙老師，請老師給予建議並協助聯繫事項。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89462"/>
                  </a:ext>
                </a:extLst>
              </a:tr>
              <a:tr h="427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參觀新丁粄節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事前蒐集相關資料，實地踏查，討論與分享。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010945"/>
                  </a:ext>
                </a:extLst>
              </a:tr>
              <a:tr h="427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活動四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熱鬧滾滾掌中劇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五洲園掌中劇團到校，演出鯉魚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伯公傳說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改編版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老師說明鯉魚伯公與在地社區文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化關聯性。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嘗試操縱布袋戲偶。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73843"/>
                  </a:ext>
                </a:extLst>
              </a:tr>
              <a:tr h="427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活動五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新丁粄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DIY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創作新丁粄相關藝術作品，使新丁粄得以保存。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50046"/>
                  </a:ext>
                </a:extLst>
              </a:tr>
              <a:tr h="1067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拍攝照片並製作影片與國際學校分享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了解新丁粄節的意義後，除了與親朋好友分享外，我們希望能讓其他國家也認識新丁粄節，所以我們將相關照片製作影片並翻譯成英語向國外學校分享。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641986"/>
                  </a:ext>
                </a:extLst>
              </a:tr>
              <a:tr h="1143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持續關懷在地文化，深根台灣，展望世界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獲得國外學校的回饋，他們也與我們分享了國外特有的節慶，增強了我們關懷在地文化的信心，所以我們會持續關心東勢客家文化，並與國際學校交流，進而了解世界各地文化。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161008"/>
                  </a:ext>
                </a:extLst>
              </a:tr>
            </a:tbl>
          </a:graphicData>
        </a:graphic>
      </p:graphicFrame>
      <p:pic>
        <p:nvPicPr>
          <p:cNvPr id="23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586" y="1653540"/>
            <a:ext cx="4507653" cy="33807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>
            <a:extLst>
              <a:ext uri="{FF2B5EF4-FFF2-40B4-BE49-F238E27FC236}">
                <a16:creationId xmlns:a16="http://schemas.microsoft.com/office/drawing/2014/main" id="{9DFBB4A3-05EA-4E5D-ADF3-0062E2CA1F9D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CAD0CBB-E873-467B-9F2B-0162877DA9EA}"/>
              </a:ext>
            </a:extLst>
          </p:cNvPr>
          <p:cNvCxnSpPr>
            <a:cxnSpLocks/>
            <a:stCxn id="21" idx="2"/>
            <a:endCxn id="26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0E52A89C-AFE9-4BF2-9307-98E7DD9E8173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47B744E-467B-4FAC-8BF5-3B614D329901}"/>
              </a:ext>
            </a:extLst>
          </p:cNvPr>
          <p:cNvSpPr txBox="1"/>
          <p:nvPr/>
        </p:nvSpPr>
        <p:spPr>
          <a:xfrm>
            <a:off x="4464784" y="68906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咬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一</a:t>
            </a: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口新丁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粄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A78824A-8998-4F26-BCD0-3884B77F4F8F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116A5C6-7102-4D34-92C4-8ADEE3EDD28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5ED6B80-DB11-468A-825B-7DCB79E3B6C0}"/>
              </a:ext>
            </a:extLst>
          </p:cNvPr>
          <p:cNvCxnSpPr>
            <a:cxnSpLocks/>
            <a:stCxn id="29" idx="2"/>
            <a:endCxn id="3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8DFD28D5-BB09-482C-91E4-8741C54DF8DB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id="{4FE87CA7-95C1-4843-B1BE-6E481D83D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70" t="13220" r="19337" b="17918"/>
          <a:stretch/>
        </p:blipFill>
        <p:spPr>
          <a:xfrm>
            <a:off x="5341619" y="3208020"/>
            <a:ext cx="4606575" cy="1859280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4FE87CA7-95C1-4843-B1BE-6E481D83D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25" t="13978" b="16594"/>
          <a:stretch/>
        </p:blipFill>
        <p:spPr>
          <a:xfrm>
            <a:off x="9692182" y="3223260"/>
            <a:ext cx="1734016" cy="1874520"/>
          </a:xfrm>
          <a:prstGeom prst="rect">
            <a:avLst/>
          </a:prstGeom>
        </p:spPr>
      </p:pic>
      <p:pic>
        <p:nvPicPr>
          <p:cNvPr id="18" name="图片 1">
            <a:extLst>
              <a:ext uri="{FF2B5EF4-FFF2-40B4-BE49-F238E27FC236}">
                <a16:creationId xmlns:a16="http://schemas.microsoft.com/office/drawing/2014/main" id="{4FE87CA7-95C1-4843-B1BE-6E481D83D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7" t="13502" r="42095" b="17354"/>
          <a:stretch/>
        </p:blipFill>
        <p:spPr>
          <a:xfrm>
            <a:off x="2395979" y="3215640"/>
            <a:ext cx="2930400" cy="1866900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4FE87CA7-95C1-4843-B1BE-6E481D83D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902" b="17072"/>
          <a:stretch/>
        </p:blipFill>
        <p:spPr>
          <a:xfrm>
            <a:off x="959146" y="2851094"/>
            <a:ext cx="1675125" cy="223906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9145" y="2438400"/>
            <a:ext cx="1723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公益活動發想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481335" y="5309248"/>
            <a:ext cx="198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東勢在地通晤談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55720" y="2430475"/>
            <a:ext cx="226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參觀新丁粄節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41619" y="5309248"/>
            <a:ext cx="199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活動四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熱鬧滾滾掌中劇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804660" y="2438400"/>
            <a:ext cx="140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活動五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新丁粄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160838" y="5227320"/>
            <a:ext cx="221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活動六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拍攝照片並製作影片與國際學校分享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395460" y="2209800"/>
            <a:ext cx="249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活動七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持續關懷在地文化，深根台灣，展望世界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24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D842A9C-6A2A-4B26-896C-CF143698A1C2}"/>
              </a:ext>
            </a:extLst>
          </p:cNvPr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626DEBD-57D3-4391-8BDD-11F7C8FB4AE5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0FA469B3-EE68-4703-8090-3731DB82CFA3}"/>
              </a:ext>
            </a:extLst>
          </p:cNvPr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1ACEED7-4DB5-4816-AB21-2B1FDCE3D6F5}"/>
              </a:ext>
            </a:extLst>
          </p:cNvPr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6F1743-6BCA-46A6-8682-AF93936470E5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E357C5C4-01AA-45E2-A068-B2D9712ACEC4}"/>
              </a:ext>
            </a:extLst>
          </p:cNvPr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5715631" y="1982086"/>
            <a:ext cx="2608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超越力</a:t>
            </a:r>
            <a:endParaRPr lang="zh-CN" altLang="en-US" sz="6000" spc="300" dirty="0">
              <a:solidFill>
                <a:schemeClr val="tx1">
                  <a:lumMod val="85000"/>
                  <a:lumOff val="1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8CC5DF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02</a:t>
            </a:r>
            <a:endParaRPr lang="zh-CN" altLang="en-US" sz="7200" spc="300" dirty="0">
              <a:solidFill>
                <a:srgbClr val="8CC5DF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3933679" y="3647930"/>
            <a:ext cx="5164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defRPr>
            </a:lvl1pPr>
          </a:lstStyle>
          <a:p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評分二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algn="ctr"/>
            <a:r>
              <a:rPr lang="zh-TW" altLang="zh-TW" dirty="0"/>
              <a:t>突</a:t>
            </a:r>
            <a:r>
              <a:rPr lang="zh-TW" altLang="en-US" dirty="0"/>
              <a:t>  </a:t>
            </a:r>
            <a:r>
              <a:rPr lang="zh-TW" altLang="zh-TW" dirty="0"/>
              <a:t>破</a:t>
            </a:r>
            <a:r>
              <a:rPr lang="zh-TW" altLang="en-US" dirty="0"/>
              <a:t>  </a:t>
            </a:r>
            <a:r>
              <a:rPr lang="zh-TW" altLang="zh-TW" dirty="0"/>
              <a:t>自</a:t>
            </a:r>
            <a:r>
              <a:rPr lang="zh-TW" altLang="en-US" dirty="0"/>
              <a:t>  </a:t>
            </a:r>
            <a:r>
              <a:rPr lang="zh-TW" altLang="zh-TW" dirty="0"/>
              <a:t>我</a:t>
            </a:r>
            <a:r>
              <a:rPr lang="zh-TW" altLang="en-US" dirty="0"/>
              <a:t>  </a:t>
            </a:r>
            <a:r>
              <a:rPr lang="zh-TW" altLang="zh-TW" dirty="0"/>
              <a:t>，</a:t>
            </a:r>
            <a:r>
              <a:rPr lang="zh-TW" altLang="en-US" dirty="0"/>
              <a:t>  </a:t>
            </a:r>
            <a:r>
              <a:rPr lang="zh-TW" altLang="zh-TW" dirty="0"/>
              <a:t>實</a:t>
            </a:r>
            <a:r>
              <a:rPr lang="zh-TW" altLang="en-US" dirty="0"/>
              <a:t>  </a:t>
            </a:r>
            <a:r>
              <a:rPr lang="zh-TW" altLang="zh-TW" dirty="0"/>
              <a:t>現</a:t>
            </a:r>
            <a:r>
              <a:rPr lang="zh-TW" altLang="en-US" dirty="0"/>
              <a:t>  </a:t>
            </a:r>
            <a:r>
              <a:rPr lang="zh-TW" altLang="zh-TW" dirty="0"/>
              <a:t>夢</a:t>
            </a:r>
            <a:r>
              <a:rPr lang="zh-TW" altLang="en-US" dirty="0"/>
              <a:t>  </a:t>
            </a:r>
            <a:r>
              <a:rPr lang="zh-TW" altLang="zh-TW" dirty="0"/>
              <a:t>想</a:t>
            </a:r>
            <a:r>
              <a:rPr lang="zh-TW" altLang="en-US" dirty="0"/>
              <a:t>  </a:t>
            </a:r>
            <a:r>
              <a:rPr lang="zh-TW" altLang="zh-TW" dirty="0"/>
              <a:t>。</a:t>
            </a:r>
          </a:p>
          <a:p>
            <a:pPr algn="just">
              <a:spcAft>
                <a:spcPts val="0"/>
              </a:spcAft>
            </a:pPr>
            <a:r>
              <a:rPr lang="zh-TW" altLang="en-US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有無透過公益行動解決問題，深入及有效地執行計畫，發揮其深度或廣度影響力及執行力，讓此行動對孩童自身、學校、家庭、社區或整個社會創造出正面的影響力。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D063723-F86F-4F13-AD15-FC06DF8C5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620" y="1355724"/>
            <a:ext cx="1809446" cy="44363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63" y="1456554"/>
            <a:ext cx="198746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019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1426</Words>
  <Application>Microsoft Office PowerPoint</Application>
  <PresentationFormat>寬螢幕</PresentationFormat>
  <Paragraphs>171</Paragraphs>
  <Slides>27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45" baseType="lpstr">
      <vt:lpstr>等线</vt:lpstr>
      <vt:lpstr>等线 Light</vt:lpstr>
      <vt:lpstr>微软雅黑</vt:lpstr>
      <vt:lpstr>华文楷体</vt:lpstr>
      <vt:lpstr>汉仪雅酷黑W</vt:lpstr>
      <vt:lpstr>苹方 中等</vt:lpstr>
      <vt:lpstr>苹方 常规</vt:lpstr>
      <vt:lpstr>微軟正黑體</vt:lpstr>
      <vt:lpstr>新細明體</vt:lpstr>
      <vt:lpstr>Arial</vt:lpstr>
      <vt:lpstr>Calibri</vt:lpstr>
      <vt:lpstr>Franklin Gothic Book</vt:lpstr>
      <vt:lpstr>Franklin Gothic Medium</vt:lpstr>
      <vt:lpstr>Times New Roman</vt:lpstr>
      <vt:lpstr>Trebuchet MS</vt:lpstr>
      <vt:lpstr>Wingdings 2</vt:lpstr>
      <vt:lpstr>Office 主题​​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308</cp:revision>
  <dcterms:created xsi:type="dcterms:W3CDTF">2018-03-07T13:05:52Z</dcterms:created>
  <dcterms:modified xsi:type="dcterms:W3CDTF">2019-03-16T12:44:02Z</dcterms:modified>
</cp:coreProperties>
</file>